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88"/>
  </p:notesMasterIdLst>
  <p:handoutMasterIdLst>
    <p:handoutMasterId r:id="rId89"/>
  </p:handoutMasterIdLst>
  <p:sldIdLst>
    <p:sldId id="1719" r:id="rId6"/>
    <p:sldId id="1886" r:id="rId7"/>
    <p:sldId id="1660" r:id="rId8"/>
    <p:sldId id="1670" r:id="rId9"/>
    <p:sldId id="1858" r:id="rId10"/>
    <p:sldId id="1883" r:id="rId11"/>
    <p:sldId id="1879" r:id="rId12"/>
    <p:sldId id="1885" r:id="rId13"/>
    <p:sldId id="1887" r:id="rId14"/>
    <p:sldId id="1888" r:id="rId15"/>
    <p:sldId id="1860" r:id="rId16"/>
    <p:sldId id="1859" r:id="rId17"/>
    <p:sldId id="1905" r:id="rId18"/>
    <p:sldId id="1890" r:id="rId19"/>
    <p:sldId id="1861" r:id="rId20"/>
    <p:sldId id="1906" r:id="rId21"/>
    <p:sldId id="1907" r:id="rId22"/>
    <p:sldId id="1893" r:id="rId23"/>
    <p:sldId id="1895" r:id="rId24"/>
    <p:sldId id="1908" r:id="rId25"/>
    <p:sldId id="1909" r:id="rId26"/>
    <p:sldId id="1910" r:id="rId27"/>
    <p:sldId id="1862" r:id="rId28"/>
    <p:sldId id="1903" r:id="rId29"/>
    <p:sldId id="1911" r:id="rId30"/>
    <p:sldId id="1912" r:id="rId31"/>
    <p:sldId id="1857" r:id="rId32"/>
    <p:sldId id="1913" r:id="rId33"/>
    <p:sldId id="1914" r:id="rId34"/>
    <p:sldId id="1915" r:id="rId35"/>
    <p:sldId id="1904" r:id="rId36"/>
    <p:sldId id="1916" r:id="rId37"/>
    <p:sldId id="1863" r:id="rId38"/>
    <p:sldId id="1864" r:id="rId39"/>
    <p:sldId id="1865" r:id="rId40"/>
    <p:sldId id="1866" r:id="rId41"/>
    <p:sldId id="1871" r:id="rId42"/>
    <p:sldId id="1868" r:id="rId43"/>
    <p:sldId id="1917" r:id="rId44"/>
    <p:sldId id="1869" r:id="rId45"/>
    <p:sldId id="1918" r:id="rId46"/>
    <p:sldId id="1874" r:id="rId47"/>
    <p:sldId id="1875" r:id="rId48"/>
    <p:sldId id="1876" r:id="rId49"/>
    <p:sldId id="1881" r:id="rId50"/>
    <p:sldId id="1877" r:id="rId51"/>
    <p:sldId id="1882" r:id="rId52"/>
    <p:sldId id="1919" r:id="rId53"/>
    <p:sldId id="1920" r:id="rId54"/>
    <p:sldId id="1921" r:id="rId55"/>
    <p:sldId id="1922" r:id="rId56"/>
    <p:sldId id="1923" r:id="rId57"/>
    <p:sldId id="1924" r:id="rId58"/>
    <p:sldId id="1899" r:id="rId59"/>
    <p:sldId id="1900" r:id="rId60"/>
    <p:sldId id="1901" r:id="rId61"/>
    <p:sldId id="1926" r:id="rId62"/>
    <p:sldId id="1927" r:id="rId63"/>
    <p:sldId id="1928" r:id="rId64"/>
    <p:sldId id="1929" r:id="rId65"/>
    <p:sldId id="1930" r:id="rId66"/>
    <p:sldId id="1931" r:id="rId67"/>
    <p:sldId id="1932" r:id="rId68"/>
    <p:sldId id="1933" r:id="rId69"/>
    <p:sldId id="1934" r:id="rId70"/>
    <p:sldId id="1939" r:id="rId71"/>
    <p:sldId id="1940" r:id="rId72"/>
    <p:sldId id="1935" r:id="rId73"/>
    <p:sldId id="1936" r:id="rId74"/>
    <p:sldId id="1937" r:id="rId75"/>
    <p:sldId id="1938" r:id="rId76"/>
    <p:sldId id="1941" r:id="rId77"/>
    <p:sldId id="1942" r:id="rId78"/>
    <p:sldId id="1943" r:id="rId79"/>
    <p:sldId id="1944" r:id="rId80"/>
    <p:sldId id="1945" r:id="rId81"/>
    <p:sldId id="1946" r:id="rId82"/>
    <p:sldId id="1947" r:id="rId83"/>
    <p:sldId id="1872" r:id="rId84"/>
    <p:sldId id="1948" r:id="rId85"/>
    <p:sldId id="1949" r:id="rId86"/>
    <p:sldId id="1950" r:id="rId8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ldId id="1719"/>
            <p14:sldId id="1886"/>
            <p14:sldId id="1660"/>
            <p14:sldId id="1670"/>
            <p14:sldId id="1858"/>
            <p14:sldId id="1883"/>
            <p14:sldId id="1879"/>
            <p14:sldId id="1885"/>
            <p14:sldId id="1887"/>
            <p14:sldId id="1888"/>
            <p14:sldId id="1860"/>
            <p14:sldId id="1859"/>
            <p14:sldId id="1905"/>
            <p14:sldId id="1890"/>
            <p14:sldId id="1861"/>
            <p14:sldId id="1906"/>
            <p14:sldId id="1907"/>
            <p14:sldId id="1893"/>
            <p14:sldId id="1895"/>
            <p14:sldId id="1908"/>
            <p14:sldId id="1909"/>
            <p14:sldId id="1910"/>
            <p14:sldId id="1862"/>
            <p14:sldId id="1903"/>
            <p14:sldId id="1911"/>
            <p14:sldId id="1912"/>
            <p14:sldId id="1857"/>
            <p14:sldId id="1913"/>
            <p14:sldId id="1914"/>
            <p14:sldId id="1915"/>
            <p14:sldId id="1904"/>
            <p14:sldId id="1916"/>
            <p14:sldId id="1863"/>
            <p14:sldId id="1864"/>
            <p14:sldId id="1865"/>
            <p14:sldId id="1866"/>
            <p14:sldId id="1871"/>
            <p14:sldId id="1868"/>
            <p14:sldId id="1917"/>
            <p14:sldId id="1869"/>
            <p14:sldId id="1918"/>
            <p14:sldId id="1874"/>
            <p14:sldId id="1875"/>
            <p14:sldId id="1876"/>
            <p14:sldId id="1881"/>
            <p14:sldId id="1877"/>
            <p14:sldId id="1882"/>
            <p14:sldId id="1919"/>
            <p14:sldId id="1920"/>
            <p14:sldId id="1921"/>
            <p14:sldId id="1922"/>
            <p14:sldId id="1923"/>
            <p14:sldId id="1924"/>
            <p14:sldId id="1899"/>
            <p14:sldId id="1900"/>
            <p14:sldId id="1901"/>
            <p14:sldId id="1926"/>
            <p14:sldId id="1927"/>
            <p14:sldId id="1928"/>
            <p14:sldId id="1929"/>
            <p14:sldId id="1930"/>
            <p14:sldId id="1931"/>
            <p14:sldId id="1932"/>
            <p14:sldId id="1933"/>
            <p14:sldId id="1934"/>
            <p14:sldId id="1939"/>
            <p14:sldId id="1940"/>
            <p14:sldId id="1935"/>
            <p14:sldId id="1936"/>
            <p14:sldId id="1937"/>
            <p14:sldId id="1938"/>
            <p14:sldId id="1941"/>
            <p14:sldId id="1942"/>
            <p14:sldId id="1943"/>
            <p14:sldId id="1944"/>
            <p14:sldId id="1945"/>
            <p14:sldId id="1946"/>
            <p14:sldId id="1947"/>
            <p14:sldId id="1872"/>
            <p14:sldId id="1948"/>
            <p14:sldId id="1949"/>
            <p14:sldId id="1950"/>
          </p14:sldIdLst>
        </p14:section>
        <p14:section name="Soft Black template" id="{888AB95E-1B7E-4E95-8F39-C5D0E8372BC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1A1A1A"/>
    <a:srgbClr val="FFFFFF"/>
    <a:srgbClr val="00BCF2"/>
    <a:srgbClr val="40CDF5"/>
    <a:srgbClr val="40587C"/>
    <a:srgbClr val="00B0E3"/>
    <a:srgbClr val="00188F"/>
    <a:srgbClr val="005291"/>
    <a:srgbClr val="BA6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0" autoAdjust="0"/>
    <p:restoredTop sz="83314" autoAdjust="0"/>
  </p:normalViewPr>
  <p:slideViewPr>
    <p:cSldViewPr snapToGrid="0">
      <p:cViewPr varScale="1">
        <p:scale>
          <a:sx n="95" d="100"/>
          <a:sy n="95" d="100"/>
        </p:scale>
        <p:origin x="984" y="7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handoutMaster" Target="handoutMasters/handoutMaster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commentAuthors" Target="commentAuthor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12/11/2019 12:13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12/11/2019 12:13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zuremarketplace.microsoft.com/en-u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8" Type="http://schemas.openxmlformats.org/officeDocument/2006/relationships/hyperlink" Target="https://docs.microsoft.com/en-us/azure/hdinsight/r-server/r-server-overview" TargetMode="External"/><Relationship Id="rId3" Type="http://schemas.openxmlformats.org/officeDocument/2006/relationships/hyperlink" Target="https://docs.microsoft.com/en-us/azure/hdinsight/spark/apache-spark-overview" TargetMode="External"/><Relationship Id="rId7" Type="http://schemas.openxmlformats.org/officeDocument/2006/relationships/hyperlink" Target="https://docs.microsoft.com/en-us/azure/hdinsight/storm/apache-storm-overview"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docs.microsoft.com/en-us/azure/hdinsight/hbase/apache-hbase-overview" TargetMode="External"/><Relationship Id="rId5" Type="http://schemas.openxmlformats.org/officeDocument/2006/relationships/hyperlink" Target="https://docs.microsoft.com/en-us/azure/hdinsight/kafka/apache-kafka-introduction" TargetMode="External"/><Relationship Id="rId4" Type="http://schemas.openxmlformats.org/officeDocument/2006/relationships/hyperlink" Target="https://docs.microsoft.com/en-us/azure/hdinsight/hadoop/apache-hadoop-introduction"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shell.azure.com/"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azure.microsoft.com/en-us/services/active-directory/"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azure/governance/management-groups/"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azure.microsoft.com/en-us/support/communit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12/11/2019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Provide descriptions of each characteristic.</a:t>
            </a:r>
          </a:p>
          <a:p>
            <a:endParaRPr lang="en-US" sz="900" dirty="0"/>
          </a:p>
          <a:p>
            <a:r>
              <a:rPr lang="en-IE" sz="900" dirty="0"/>
              <a:t>For more conceptual detail about cloud computing, open </a:t>
            </a:r>
            <a:r>
              <a:rPr lang="en-IE" sz="900" u="sng" dirty="0"/>
              <a:t>https://azure.microsoft.com/en-us/overview/what-is-cloud-computing/</a:t>
            </a: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There is also a term reference guide available at </a:t>
            </a:r>
            <a:r>
              <a:rPr lang="en-IE" sz="900" u="sng" dirty="0"/>
              <a:t>https://azure.microsoft.com/en-us/overview/cloud-computing-dictionary/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Economies of scale are apparent to end users in a number of ways, one of which is the ability to acquire hardware at a lower cost than if a single user or smaller business were purchasing it.</a:t>
            </a: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Storage costs, for example, have decreased significantly over the last decade due in part to cloud providers' ability to purchase larger amounts of storage at significant discounts. They are then able to use that storage more efficiently, and pass on those benefits to end users in the form of lower prices.</a:t>
            </a: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However, there are limits to the benefits large organizations can realize through economies of scale. A product will inevitably have an underlying core cost as it becomes more of a commodity, based on what it costs to produce. Competition is also another factor which has an effect on costs of cloud services.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00614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Today, organizations can sign up for a service from a cloud provider to get up and running. This enables them to begin selling or providing services to their customers more quickly, without the need for significant upfront costs</a:t>
            </a: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If your service is busy and you consume a lot of resources in a month, then you receive a large bill. If those services are minimal and don't use a lot of resources, then you will receive a smaller bill.</a:t>
            </a: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A business can still use the </a:t>
            </a:r>
            <a:r>
              <a:rPr lang="en-IE" sz="900" b="0" i="0" u="none" strike="noStrike" kern="1200" dirty="0" err="1">
                <a:solidFill>
                  <a:schemeClr val="tx1"/>
                </a:solidFill>
                <a:effectLst/>
                <a:latin typeface="Segoe UI Light" pitchFamily="34" charset="0"/>
                <a:ea typeface="+mn-ea"/>
                <a:cs typeface="+mn-cs"/>
              </a:rPr>
              <a:t>CapEx</a:t>
            </a:r>
            <a:r>
              <a:rPr lang="en-IE" sz="900" b="0" i="0" u="none" strike="noStrike" kern="1200" dirty="0">
                <a:solidFill>
                  <a:schemeClr val="tx1"/>
                </a:solidFill>
                <a:effectLst/>
                <a:latin typeface="Segoe UI Light" pitchFamily="34" charset="0"/>
                <a:ea typeface="+mn-ea"/>
                <a:cs typeface="+mn-cs"/>
              </a:rPr>
              <a:t> expenditure strategy if they want, but it is no longer a requirement that they do so.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565397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The graphic represents physical infrastructure, which would have an associated cost to acquire it. The arrow indicates a transition to the cloud where there is no physical infrastructure. The user shows progression with their idea in the cloud, consuming only the resources that they need.</a:t>
            </a: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This consumption-based model brings with it many benefits, including:</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No upfront costs</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No need to purchase and manage costly infrastructure that they may or may not use to its fullest</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The ability to pay for additional resources if and when they are needed</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The ability to stop paying for resources that are no longer needed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08112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12/11/2019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787002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Public cloud models have the following characteristics:</a:t>
            </a:r>
            <a:endParaRPr lang="en-IE" sz="900" b="1" dirty="0"/>
          </a:p>
          <a:p>
            <a:pPr marL="171450" indent="-171450">
              <a:buFont typeface="Arial" panose="020B0604020202020204" pitchFamily="34" charset="0"/>
              <a:buChar char="•"/>
            </a:pPr>
            <a:r>
              <a:rPr lang="en-IE" sz="900" b="1" dirty="0"/>
              <a:t>Multiple end users. </a:t>
            </a:r>
            <a:r>
              <a:rPr lang="en-IE" sz="900" dirty="0"/>
              <a:t>Public cloud modes may make their resources available to multiple organizations.</a:t>
            </a:r>
          </a:p>
          <a:p>
            <a:pPr marL="171450" indent="-171450">
              <a:buFont typeface="Arial" panose="020B0604020202020204" pitchFamily="34" charset="0"/>
              <a:buChar char="•"/>
            </a:pPr>
            <a:r>
              <a:rPr lang="en-IE" sz="900" b="1" dirty="0"/>
              <a:t>Public access</a:t>
            </a:r>
            <a:r>
              <a:rPr lang="en-IE" sz="900" dirty="0"/>
              <a:t>. Public clouds provide access to the public.</a:t>
            </a:r>
          </a:p>
          <a:p>
            <a:pPr marL="171450" indent="-171450">
              <a:buFont typeface="Arial" panose="020B0604020202020204" pitchFamily="34" charset="0"/>
              <a:buChar char="•"/>
            </a:pPr>
            <a:r>
              <a:rPr lang="en-IE" sz="900" b="1" dirty="0"/>
              <a:t>Availability</a:t>
            </a:r>
            <a:r>
              <a:rPr lang="en-IE" sz="900" dirty="0"/>
              <a:t>. This is the most common cloud-type deployment model.</a:t>
            </a:r>
          </a:p>
          <a:p>
            <a:pPr marL="171450" indent="-171450">
              <a:buFont typeface="Arial" panose="020B0604020202020204" pitchFamily="34" charset="0"/>
              <a:buChar char="•"/>
            </a:pPr>
            <a:r>
              <a:rPr lang="en-IE" sz="900" b="1" dirty="0"/>
              <a:t>Connectivity</a:t>
            </a:r>
            <a:r>
              <a:rPr lang="en-IE" sz="900" dirty="0"/>
              <a:t>. Users and organizations are typically connected to the public cloud over the internet using a web browser.</a:t>
            </a:r>
          </a:p>
          <a:p>
            <a:pPr marL="171450" indent="-171450">
              <a:buFont typeface="Arial" panose="020B0604020202020204" pitchFamily="34" charset="0"/>
              <a:buChar char="•"/>
            </a:pPr>
            <a:r>
              <a:rPr lang="en-IE" sz="900" b="1" dirty="0"/>
              <a:t>Skills</a:t>
            </a:r>
            <a:r>
              <a:rPr lang="en-IE" sz="900" dirty="0"/>
              <a:t>. Public clouds do not require deep technical knowledge to set up and use</a:t>
            </a:r>
          </a:p>
          <a:p>
            <a:pPr marL="171450" indent="-171450">
              <a:buFont typeface="Arial" panose="020B0604020202020204" pitchFamily="34" charset="0"/>
              <a:buChar char="•"/>
            </a:pPr>
            <a:endParaRPr lang="en-IE" sz="900" dirty="0"/>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Businesses can use multiple public cloud service provider companies of varying scale. Microsoft Azure is an example of a public cloud provider.</a:t>
            </a:r>
            <a:endParaRPr lang="en-IE" sz="900" dirty="0"/>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72472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Private cloud models have the following characteristics:</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Ownership. </a:t>
            </a:r>
            <a:r>
              <a:rPr lang="en-IE" sz="900" b="0" i="0" u="none" strike="noStrike" kern="1200" dirty="0">
                <a:solidFill>
                  <a:schemeClr val="tx1"/>
                </a:solidFill>
                <a:effectLst/>
                <a:latin typeface="Segoe UI Light" pitchFamily="34" charset="0"/>
                <a:ea typeface="+mn-ea"/>
                <a:cs typeface="+mn-cs"/>
              </a:rPr>
              <a:t>The owner and user of the cloud services are the same.</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Hardware. </a:t>
            </a:r>
            <a:r>
              <a:rPr lang="en-IE" sz="900" b="0" i="0" u="none" strike="noStrike" kern="1200" dirty="0">
                <a:solidFill>
                  <a:schemeClr val="tx1"/>
                </a:solidFill>
                <a:effectLst/>
                <a:latin typeface="Segoe UI Light" pitchFamily="34" charset="0"/>
                <a:ea typeface="+mn-ea"/>
                <a:cs typeface="+mn-cs"/>
              </a:rPr>
              <a:t>The owner is entirely responsible for the purchase, maintenance, and management of the cloud hardware.</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Users</a:t>
            </a:r>
            <a:r>
              <a:rPr lang="en-IE" sz="900" b="0" i="0" u="none" strike="noStrike" kern="1200" dirty="0">
                <a:solidFill>
                  <a:schemeClr val="tx1"/>
                </a:solidFill>
                <a:effectLst/>
                <a:latin typeface="Segoe UI Light" pitchFamily="34" charset="0"/>
                <a:ea typeface="+mn-ea"/>
                <a:cs typeface="+mn-cs"/>
              </a:rPr>
              <a:t>. A private cloud operates only within one organization and cloud computing resources are used exclusively by a single business or organization.</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Connectivity</a:t>
            </a:r>
            <a:r>
              <a:rPr lang="en-IE" sz="900" b="0" i="0" u="none" strike="noStrike" kern="1200" dirty="0">
                <a:solidFill>
                  <a:schemeClr val="tx1"/>
                </a:solidFill>
                <a:effectLst/>
                <a:latin typeface="Segoe UI Light" pitchFamily="34" charset="0"/>
                <a:ea typeface="+mn-ea"/>
                <a:cs typeface="+mn-cs"/>
              </a:rPr>
              <a:t>. A connection to a private cloud is typically made over a private network that is highly secure.</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Public access</a:t>
            </a:r>
            <a:r>
              <a:rPr lang="en-IE" sz="900" b="0" i="0" u="none" strike="noStrike" kern="1200" dirty="0">
                <a:solidFill>
                  <a:schemeClr val="tx1"/>
                </a:solidFill>
                <a:effectLst/>
                <a:latin typeface="Segoe UI Light" pitchFamily="34" charset="0"/>
                <a:ea typeface="+mn-ea"/>
                <a:cs typeface="+mn-cs"/>
              </a:rPr>
              <a:t>. A private cloud </a:t>
            </a:r>
            <a:r>
              <a:rPr lang="en-IE" sz="900" dirty="0"/>
              <a:t>d</a:t>
            </a:r>
            <a:r>
              <a:rPr lang="en-IE" sz="900" b="0" i="0" u="none" strike="noStrike" kern="1200" dirty="0">
                <a:solidFill>
                  <a:schemeClr val="tx1"/>
                </a:solidFill>
                <a:effectLst/>
                <a:latin typeface="Segoe UI Light" pitchFamily="34" charset="0"/>
                <a:ea typeface="+mn-ea"/>
                <a:cs typeface="+mn-cs"/>
              </a:rPr>
              <a:t>oes not provide access to the public.</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Skills</a:t>
            </a:r>
            <a:r>
              <a:rPr lang="en-IE" sz="900" b="0" i="0" u="none" strike="noStrike" kern="1200" dirty="0">
                <a:solidFill>
                  <a:schemeClr val="tx1"/>
                </a:solidFill>
                <a:effectLst/>
                <a:latin typeface="Segoe UI Light" pitchFamily="34" charset="0"/>
                <a:ea typeface="+mn-ea"/>
                <a:cs typeface="+mn-cs"/>
              </a:rPr>
              <a:t>. Deep technical knowledge is required to set up, manage, and maintain the private cloud.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238523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Hybrid cloud models have the following characteristics:</a:t>
            </a:r>
          </a:p>
          <a:p>
            <a:pPr marL="171450" indent="-171450">
              <a:buFont typeface="Arial" panose="020B0604020202020204" pitchFamily="34" charset="0"/>
              <a:buChar char="•"/>
            </a:pPr>
            <a:r>
              <a:rPr lang="en-IE" sz="900" b="1"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Resource location. </a:t>
            </a:r>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Specific resources run or are used in a public cloud, and others run or are used in a private cloud.</a:t>
            </a:r>
          </a:p>
          <a:p>
            <a:pPr marL="171450" indent="-171450">
              <a:buFont typeface="Arial" panose="020B0604020202020204" pitchFamily="34" charset="0"/>
              <a:buChar char="•"/>
            </a:pPr>
            <a:r>
              <a:rPr lang="en-IE" sz="900" b="1"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Cost and efficiency</a:t>
            </a:r>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 Hybrid cloud models allow an organization to leverage some of the benefits of cost, efficiency, and scale that are available with a public cloud model.</a:t>
            </a:r>
          </a:p>
          <a:p>
            <a:pPr marL="171450" indent="-171450">
              <a:buFont typeface="Arial" panose="020B0604020202020204" pitchFamily="34" charset="0"/>
              <a:buChar char="•"/>
            </a:pPr>
            <a:r>
              <a:rPr lang="en-IE" sz="900" b="1"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Control</a:t>
            </a:r>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 Organizations retain management control in private clouds.</a:t>
            </a:r>
          </a:p>
          <a:p>
            <a:pPr marL="171450" indent="-171450">
              <a:buFont typeface="Arial" panose="020B0604020202020204" pitchFamily="34" charset="0"/>
              <a:buChar char="•"/>
            </a:pPr>
            <a:r>
              <a:rPr lang="en-IE" sz="900" b="1"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Skills. </a:t>
            </a:r>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Technical skills are still required to maintain the private cloud and ensure both cloud models can operate together.</a:t>
            </a:r>
          </a:p>
          <a:p>
            <a:endParaRPr lang="en-US" sz="900" dirty="0">
              <a:latin typeface="Segoe UI Semilight" panose="020B0402040204020203" pitchFamily="34" charset="0"/>
              <a:cs typeface="Segoe UI Semilight" panose="020B0402040204020203" pitchFamily="34" charset="0"/>
            </a:endParaRPr>
          </a:p>
          <a:p>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An example of a hybrid cloud usage scenario would be hosting a website in the public cloud and linking it to a highly secure database hosted in a private cloud.</a:t>
            </a:r>
          </a:p>
          <a:p>
            <a:endPar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endParaRPr>
          </a:p>
          <a:p>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Hybrid cloud scenarios can be useful when organizations have some information that cannot be put in a public cloud, possibly for legal reasons. For example, you may have medical data that cannot be exposed publicly.</a:t>
            </a:r>
          </a:p>
          <a:p>
            <a:endPar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endParaRPr>
          </a:p>
          <a:p>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You can read more about Microsoft Azure Hybrid cloud options at</a:t>
            </a:r>
            <a:r>
              <a:rPr lang="en-IE" sz="1200" b="0" i="0" u="none" strike="noStrike" kern="1200" dirty="0">
                <a:solidFill>
                  <a:schemeClr val="tx1"/>
                </a:solidFill>
                <a:effectLst/>
                <a:latin typeface="Segoe UI Light" pitchFamily="34" charset="0"/>
                <a:ea typeface="+mn-ea"/>
                <a:cs typeface="+mn-cs"/>
              </a:rPr>
              <a:t> </a:t>
            </a:r>
            <a:r>
              <a:rPr lang="en-IE" sz="900" u="sng" dirty="0">
                <a:latin typeface="Segoe UI Semilight" panose="020B0402040204020203" pitchFamily="34" charset="0"/>
                <a:cs typeface="Segoe UI Semilight" panose="020B0402040204020203" pitchFamily="34" charset="0"/>
              </a:rPr>
              <a:t>https://azure.microsoft.com/en-us/overview/hybrid-cloud/</a:t>
            </a:r>
            <a:endParaRPr lang="en-US" sz="900" dirty="0"/>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018682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The slide contains only some cloud comparison discussion points. Depending on time, you may want to consider broadening out the discussion and asking for more comparison details, some answers may include</a:t>
            </a:r>
          </a:p>
          <a:p>
            <a:endParaRPr lang="en-US" sz="900" dirty="0"/>
          </a:p>
          <a:p>
            <a:endParaRPr lang="en-US" sz="900" dirty="0"/>
          </a:p>
          <a:p>
            <a:r>
              <a:rPr lang="en-US" sz="900" dirty="0"/>
              <a:t>Public cloud:</a:t>
            </a:r>
          </a:p>
          <a:p>
            <a:r>
              <a:rPr lang="en-IE" sz="900" b="1" i="0" u="none" strike="noStrike" kern="1200" dirty="0">
                <a:solidFill>
                  <a:schemeClr val="tx1"/>
                </a:solidFill>
                <a:effectLst/>
                <a:latin typeface="Segoe UI Light" pitchFamily="34" charset="0"/>
                <a:ea typeface="+mn-ea"/>
                <a:cs typeface="+mn-cs"/>
              </a:rPr>
              <a:t>Skills</a:t>
            </a:r>
            <a:r>
              <a:rPr lang="en-IE" sz="900" b="0" i="0" u="none" strike="noStrike" kern="1200" dirty="0">
                <a:solidFill>
                  <a:schemeClr val="tx1"/>
                </a:solidFill>
                <a:effectLst/>
                <a:latin typeface="Segoe UI Light" pitchFamily="34" charset="0"/>
                <a:ea typeface="+mn-ea"/>
                <a:cs typeface="+mn-cs"/>
              </a:rPr>
              <a:t>. No deep technical skills are required to deploy, use, and gain the benefits of a public cloud. Organizations can leverage the skills and expertise of the cloud provider to ensure workloads are secure, safe, and highly available</a:t>
            </a:r>
          </a:p>
          <a:p>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Skills</a:t>
            </a:r>
            <a:r>
              <a:rPr lang="en-IE" sz="900" b="0" i="0" u="none" strike="noStrike" kern="1200" dirty="0">
                <a:solidFill>
                  <a:schemeClr val="tx1"/>
                </a:solidFill>
                <a:effectLst/>
                <a:latin typeface="Segoe UI Light" pitchFamily="34" charset="0"/>
                <a:ea typeface="+mn-ea"/>
                <a:cs typeface="+mn-cs"/>
              </a:rPr>
              <a:t>. Private clouds requires in-house IT skills and expertise that may be hard to get or be costly</a:t>
            </a:r>
          </a:p>
          <a:p>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Specific scenarios</a:t>
            </a:r>
            <a:r>
              <a:rPr lang="en-IE" sz="900" b="0" i="0" u="none" strike="noStrike" kern="1200" dirty="0">
                <a:solidFill>
                  <a:schemeClr val="tx1"/>
                </a:solidFill>
                <a:effectLst/>
                <a:latin typeface="Segoe UI Light" pitchFamily="34" charset="0"/>
                <a:ea typeface="+mn-ea"/>
                <a:cs typeface="+mn-cs"/>
              </a:rPr>
              <a:t>. If organizations have a unique business requirement, such as having to maintain a legacy application, it may be hard to meet that requirement with public cloud services.</a:t>
            </a:r>
          </a:p>
          <a:p>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Costs</a:t>
            </a:r>
            <a:r>
              <a:rPr lang="en-IE" sz="900" b="0" i="0" u="none" strike="noStrike" kern="1200" dirty="0">
                <a:solidFill>
                  <a:schemeClr val="tx1"/>
                </a:solidFill>
                <a:effectLst/>
                <a:latin typeface="Segoe UI Light" pitchFamily="34" charset="0"/>
                <a:ea typeface="+mn-ea"/>
                <a:cs typeface="+mn-cs"/>
              </a:rPr>
              <a:t>. Purchasing and maintaining a private cloud to use alongside the public cloud can be more expensive than selecting a single deployment model.</a:t>
            </a:r>
            <a:endParaRPr lang="en-US" sz="9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82716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12/11/2019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080981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12:18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44342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For more information on IaaS, visit </a:t>
            </a:r>
            <a:r>
              <a:rPr lang="en-IE" sz="900" u="sng" dirty="0"/>
              <a:t>https://azure.microsoft.com/en-us/overview/what-is-iaas/ </a:t>
            </a:r>
            <a:endParaRPr lang="en-US" sz="900" dirty="0">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67849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Common usage scenarios:</a:t>
            </a:r>
          </a:p>
          <a:p>
            <a:pPr marL="171450" indent="-171450">
              <a:buFont typeface="Arial" panose="020B0604020202020204" pitchFamily="34" charset="0"/>
              <a:buChar char="•"/>
            </a:pPr>
            <a:r>
              <a:rPr lang="en-IE" sz="900" b="1"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Development framework. </a:t>
            </a:r>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PaaS provides a framework that developers can build upon to develop or customize cloud-based applications. Similar to the way you create a Microsoft Excel macro, PaaS lets developers create applications using built-in software components. Cloud features such as scalability, high-availability, and multi-tenant capability are included, reducing the amount of coding that developers must do.</a:t>
            </a:r>
          </a:p>
          <a:p>
            <a:pPr marL="171450" indent="-171450">
              <a:buFont typeface="Arial" panose="020B0604020202020204" pitchFamily="34" charset="0"/>
              <a:buChar char="•"/>
            </a:pPr>
            <a:r>
              <a:rPr lang="en-IE" sz="900" b="1"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Analytics or business intelligence. </a:t>
            </a:r>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Tools provided as a service with PaaS allow organizations to </a:t>
            </a:r>
            <a:r>
              <a:rPr lang="en-IE" sz="900" b="0" i="0" u="none" strike="noStrike" kern="1200" dirty="0" err="1">
                <a:solidFill>
                  <a:schemeClr val="tx1"/>
                </a:solidFill>
                <a:effectLst/>
                <a:latin typeface="Segoe UI Semilight" panose="020B0402040204020203" pitchFamily="34" charset="0"/>
                <a:ea typeface="+mn-ea"/>
                <a:cs typeface="Segoe UI Semilight" panose="020B0402040204020203" pitchFamily="34" charset="0"/>
              </a:rPr>
              <a:t>analyze</a:t>
            </a:r>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 and mine their data. They can find insights and patterns, and predict outcomes to improve business decisions such as forecasting, product design, and investment returns.</a:t>
            </a:r>
          </a:p>
          <a:p>
            <a:pPr marL="171450" indent="-171450">
              <a:buFont typeface="Arial" panose="020B0604020202020204" pitchFamily="34" charset="0"/>
              <a:buChar char="•"/>
            </a:pPr>
            <a:endPar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endParaRPr>
          </a:p>
          <a:p>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For more information on PaaS, see </a:t>
            </a:r>
            <a:r>
              <a:rPr lang="en-IE" sz="900" u="sng" dirty="0"/>
              <a:t>https://azure.microsoft.com/en-us/overview/what-is-paas/</a:t>
            </a:r>
            <a:endParaRPr lang="en-US" sz="9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127486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Common usage scenarios:</a:t>
            </a:r>
          </a:p>
          <a:p>
            <a:pPr marL="171450" indent="-171450">
              <a:buFont typeface="Arial" panose="020B0604020202020204" pitchFamily="34" charset="0"/>
              <a:buChar char="•"/>
            </a:pPr>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Examples of Microsoft SaaS services include Microsoft Office 365, Skype, and Microsoft Dynamics CRM Online.</a:t>
            </a:r>
          </a:p>
          <a:p>
            <a:endParaRPr lang="en-US" sz="900" dirty="0">
              <a:latin typeface="Segoe UI Semilight" panose="020B0402040204020203" pitchFamily="34" charset="0"/>
              <a:cs typeface="Segoe UI Semilight" panose="020B0402040204020203" pitchFamily="34" charset="0"/>
            </a:endParaRPr>
          </a:p>
          <a:p>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For more information on SaaS, see </a:t>
            </a:r>
            <a:r>
              <a:rPr lang="en-IE" sz="900" u="sng" dirty="0"/>
              <a:t>https://azure.microsoft.com/en-us/overview/what-is-saas/</a:t>
            </a:r>
            <a:endParaRPr lang="en-US" sz="900" dirty="0">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345437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The slide contains only some of the cloud service comparison discussion points. Depending on time, you may want to consider broadening out the discussion using some of the points from below.</a:t>
            </a: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IaaS</a:t>
            </a:r>
          </a:p>
          <a:p>
            <a:r>
              <a:rPr lang="en-IE" sz="900" b="0" i="0" u="none" strike="noStrike" kern="1200" dirty="0">
                <a:solidFill>
                  <a:schemeClr val="tx1"/>
                </a:solidFill>
                <a:effectLst/>
                <a:latin typeface="Segoe UI Light" pitchFamily="34" charset="0"/>
                <a:ea typeface="+mn-ea"/>
                <a:cs typeface="+mn-cs"/>
              </a:rPr>
              <a:t>IaaS is the most flexible category of cloud services. It aims to give you complete control over the hardware that runs your application. Instead of buying hardware, with IaaS, you rent it.</a:t>
            </a:r>
          </a:p>
          <a:p>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IaaS Advantages</a:t>
            </a:r>
            <a:r>
              <a:rPr lang="en-IE" sz="900" b="0" i="0" u="none" strike="noStrike"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No </a:t>
            </a:r>
            <a:r>
              <a:rPr lang="en-IE" sz="900" b="1" i="0" u="none" strike="noStrike" kern="1200" dirty="0" err="1">
                <a:solidFill>
                  <a:schemeClr val="tx1"/>
                </a:solidFill>
                <a:effectLst/>
                <a:latin typeface="Segoe UI Light" pitchFamily="34" charset="0"/>
                <a:ea typeface="+mn-ea"/>
                <a:cs typeface="+mn-cs"/>
              </a:rPr>
              <a:t>CapEx</a:t>
            </a:r>
            <a:r>
              <a:rPr lang="en-IE" sz="900" b="0" i="0" u="none" strike="noStrike" kern="1200" dirty="0">
                <a:solidFill>
                  <a:schemeClr val="tx1"/>
                </a:solidFill>
                <a:effectLst/>
                <a:latin typeface="Segoe UI Light" pitchFamily="34" charset="0"/>
                <a:ea typeface="+mn-ea"/>
                <a:cs typeface="+mn-cs"/>
              </a:rPr>
              <a:t>. Users have no upfront costs.</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Agility</a:t>
            </a:r>
            <a:r>
              <a:rPr lang="en-IE" sz="900" b="0" i="0" u="none" strike="noStrike" kern="1200" dirty="0">
                <a:solidFill>
                  <a:schemeClr val="tx1"/>
                </a:solidFill>
                <a:effectLst/>
                <a:latin typeface="Segoe UI Light" pitchFamily="34" charset="0"/>
                <a:ea typeface="+mn-ea"/>
                <a:cs typeface="+mn-cs"/>
              </a:rPr>
              <a:t>. Applications can be made accessible quickly, and deprovisioned whenever needed.</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Skills. </a:t>
            </a:r>
            <a:r>
              <a:rPr lang="en-IE" sz="900" b="0" i="0" u="none" strike="noStrike" kern="1200" dirty="0">
                <a:solidFill>
                  <a:schemeClr val="tx1"/>
                </a:solidFill>
                <a:effectLst/>
                <a:latin typeface="Segoe UI Light" pitchFamily="34" charset="0"/>
                <a:ea typeface="+mn-ea"/>
                <a:cs typeface="+mn-cs"/>
              </a:rPr>
              <a:t>No deep technical skills are required to deploy, use, and gain the benefits of a public cloud. Organizations can leverage the skills and expertise of the cloud provider to ensure workloads are secure, safe, and highly available.</a:t>
            </a: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PaaS</a:t>
            </a:r>
          </a:p>
          <a:p>
            <a:r>
              <a:rPr lang="en-IE" sz="900" b="0" i="0" u="none" strike="noStrike" kern="1200" dirty="0">
                <a:solidFill>
                  <a:schemeClr val="tx1"/>
                </a:solidFill>
                <a:effectLst/>
                <a:latin typeface="Segoe UI Light" pitchFamily="34" charset="0"/>
                <a:ea typeface="+mn-ea"/>
                <a:cs typeface="+mn-cs"/>
              </a:rPr>
              <a:t>PaaS provides the same benefits and considerations as IaaS, with some additional benefits.</a:t>
            </a:r>
          </a:p>
          <a:p>
            <a:r>
              <a:rPr lang="en-IE" sz="900" b="1" i="0" u="none" strike="noStrike" kern="1200" dirty="0">
                <a:solidFill>
                  <a:schemeClr val="tx1"/>
                </a:solidFill>
                <a:effectLst/>
                <a:latin typeface="Segoe UI Light" pitchFamily="34" charset="0"/>
                <a:ea typeface="+mn-ea"/>
                <a:cs typeface="+mn-cs"/>
              </a:rPr>
              <a:t>PaaS Advantages</a:t>
            </a:r>
            <a:r>
              <a:rPr lang="en-IE" sz="900" b="0" i="0" u="none" strike="noStrike"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No </a:t>
            </a:r>
            <a:r>
              <a:rPr lang="en-IE" sz="900" b="1" i="0" u="none" strike="noStrike" kern="1200" dirty="0" err="1">
                <a:solidFill>
                  <a:schemeClr val="tx1"/>
                </a:solidFill>
                <a:effectLst/>
                <a:latin typeface="Segoe UI Light" pitchFamily="34" charset="0"/>
                <a:ea typeface="+mn-ea"/>
                <a:cs typeface="+mn-cs"/>
              </a:rPr>
              <a:t>CapEx</a:t>
            </a:r>
            <a:r>
              <a:rPr lang="en-IE" sz="900" b="0" i="0" u="none" strike="noStrike" kern="1200" dirty="0">
                <a:solidFill>
                  <a:schemeClr val="tx1"/>
                </a:solidFill>
                <a:effectLst/>
                <a:latin typeface="Segoe UI Light" pitchFamily="34" charset="0"/>
                <a:ea typeface="+mn-ea"/>
                <a:cs typeface="+mn-cs"/>
              </a:rPr>
              <a:t>. Users have no upfront costs.</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Agility. </a:t>
            </a:r>
            <a:r>
              <a:rPr lang="en-IE" sz="900" b="0" i="0" u="none" strike="noStrike" kern="1200" dirty="0">
                <a:solidFill>
                  <a:schemeClr val="tx1"/>
                </a:solidFill>
                <a:effectLst/>
                <a:latin typeface="Segoe UI Light" pitchFamily="34" charset="0"/>
                <a:ea typeface="+mn-ea"/>
                <a:cs typeface="+mn-cs"/>
              </a:rPr>
              <a:t>PaaS is more agile than IaaS, and users do not need to configure servers for running applications.</a:t>
            </a:r>
          </a:p>
          <a:p>
            <a:pPr marL="171450" indent="-171450" algn="l">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Productivity</a:t>
            </a:r>
            <a:r>
              <a:rPr lang="en-IE" sz="900" b="0" i="0" u="none" strike="noStrike" kern="1200" dirty="0">
                <a:solidFill>
                  <a:schemeClr val="tx1"/>
                </a:solidFill>
                <a:effectLst/>
                <a:latin typeface="Segoe UI Light" pitchFamily="34" charset="0"/>
                <a:ea typeface="+mn-ea"/>
                <a:cs typeface="+mn-cs"/>
              </a:rPr>
              <a:t>. Users can focus on application development only, as all platform management is handled by the cloud provider. Working with distributed teams as services is easier, as the platform is accessed over the internet and can be made globally available more easily.</a:t>
            </a: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SaaS</a:t>
            </a:r>
          </a:p>
          <a:p>
            <a:r>
              <a:rPr lang="en-IE" sz="900" b="0" i="0" u="none" strike="noStrike" kern="1200" dirty="0">
                <a:solidFill>
                  <a:schemeClr val="tx1"/>
                </a:solidFill>
                <a:effectLst/>
                <a:latin typeface="Segoe UI Light" pitchFamily="34" charset="0"/>
                <a:ea typeface="+mn-ea"/>
                <a:cs typeface="+mn-cs"/>
              </a:rPr>
              <a:t>SaaS provides the same benefits as IaaS, but again there some additional benefits.</a:t>
            </a:r>
          </a:p>
          <a:p>
            <a:r>
              <a:rPr lang="en-IE" sz="900" b="1" i="0" u="none" strike="noStrike" kern="1200" dirty="0">
                <a:solidFill>
                  <a:schemeClr val="tx1"/>
                </a:solidFill>
                <a:effectLst/>
                <a:latin typeface="Segoe UI Light" pitchFamily="34" charset="0"/>
                <a:ea typeface="+mn-ea"/>
                <a:cs typeface="+mn-cs"/>
              </a:rPr>
              <a:t>SaaS Advantages</a:t>
            </a:r>
            <a:r>
              <a:rPr lang="en-IE" sz="900" b="0" i="0" u="none" strike="noStrike"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No </a:t>
            </a:r>
            <a:r>
              <a:rPr lang="en-IE" sz="900" b="1" i="0" u="none" strike="noStrike" kern="1200" dirty="0" err="1">
                <a:solidFill>
                  <a:schemeClr val="tx1"/>
                </a:solidFill>
                <a:effectLst/>
                <a:latin typeface="Segoe UI Light" pitchFamily="34" charset="0"/>
                <a:ea typeface="+mn-ea"/>
                <a:cs typeface="+mn-cs"/>
              </a:rPr>
              <a:t>CapEx</a:t>
            </a:r>
            <a:r>
              <a:rPr lang="en-IE" sz="900" b="1" i="0" u="none" strike="noStrike" kern="120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Users don’t have any upfront costs.</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Agility. </a:t>
            </a:r>
            <a:r>
              <a:rPr lang="en-IE" sz="900" b="0" i="0" u="none" strike="noStrike" kern="1200" dirty="0">
                <a:solidFill>
                  <a:schemeClr val="tx1"/>
                </a:solidFill>
                <a:effectLst/>
                <a:latin typeface="Segoe UI Light" pitchFamily="34" charset="0"/>
                <a:ea typeface="+mn-ea"/>
                <a:cs typeface="+mn-cs"/>
              </a:rPr>
              <a:t>Users can provide staff with access to the latest software quickly and easily.</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Pay-as-you-go pricing model</a:t>
            </a:r>
            <a:r>
              <a:rPr lang="en-IE" sz="900" b="0" i="0" u="none" strike="noStrike" kern="1200" dirty="0">
                <a:solidFill>
                  <a:schemeClr val="tx1"/>
                </a:solidFill>
                <a:effectLst/>
                <a:latin typeface="Segoe UI Light" pitchFamily="34" charset="0"/>
                <a:ea typeface="+mn-ea"/>
                <a:cs typeface="+mn-cs"/>
              </a:rPr>
              <a:t>: Users pay for the software they use on a subscription model, typically monthly or yearly, regardless of how much they use the software.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141691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IE" sz="900" b="0" i="0" u="none" strike="noStrike" kern="1200" dirty="0">
                <a:solidFill>
                  <a:schemeClr val="tx1"/>
                </a:solidFill>
                <a:effectLst/>
                <a:latin typeface="Segoe UI Light" pitchFamily="34" charset="0"/>
                <a:ea typeface="+mn-ea"/>
                <a:cs typeface="+mn-cs"/>
              </a:rPr>
              <a:t>It is important that users understand what they are responsible for when using cloud services, to ensure their workloads are managed correctly and don't suffer any down time. </a:t>
            </a:r>
          </a:p>
          <a:p>
            <a:pPr marL="0" indent="0">
              <a:buFont typeface="Arial" panose="020B0604020202020204" pitchFamily="34" charset="0"/>
              <a:buNone/>
            </a:pPr>
            <a:endParaRPr lang="en-IE" sz="900" dirty="0"/>
          </a:p>
          <a:p>
            <a:pPr marL="171450" indent="-171450">
              <a:buFont typeface="Arial" panose="020B0604020202020204" pitchFamily="34" charset="0"/>
              <a:buChar char="•"/>
            </a:pPr>
            <a:r>
              <a:rPr lang="en-IE" sz="900" dirty="0"/>
              <a:t>IaaS requires the most user management of all the cloud services. The user is responsible for managing the operating systems, data, and applications.</a:t>
            </a:r>
          </a:p>
          <a:p>
            <a:pPr marL="171450" indent="-171450">
              <a:buFont typeface="Arial" panose="020B0604020202020204" pitchFamily="34" charset="0"/>
              <a:buChar char="•"/>
            </a:pPr>
            <a:endParaRPr lang="en-IE" sz="900" dirty="0"/>
          </a:p>
          <a:p>
            <a:pPr marL="171450" indent="-171450">
              <a:buFont typeface="Arial" panose="020B0604020202020204" pitchFamily="34" charset="0"/>
              <a:buChar char="•"/>
            </a:pPr>
            <a:r>
              <a:rPr lang="en-IE" sz="900" dirty="0"/>
              <a:t>PaaS requires less user management. The cloud provider manages the operating systems, and the user is responsible for the applications and data they run and store.</a:t>
            </a:r>
          </a:p>
          <a:p>
            <a:pPr marL="171450" indent="-171450">
              <a:buFont typeface="Arial" panose="020B0604020202020204" pitchFamily="34" charset="0"/>
              <a:buChar char="•"/>
            </a:pPr>
            <a:endParaRPr lang="en-IE" sz="900" dirty="0"/>
          </a:p>
          <a:p>
            <a:pPr marL="171450" indent="-171450">
              <a:buFont typeface="Arial" panose="020B0604020202020204" pitchFamily="34" charset="0"/>
              <a:buChar char="•"/>
            </a:pPr>
            <a:r>
              <a:rPr lang="en-IE" sz="900" dirty="0"/>
              <a:t>SaaS requires the least amount of management. The cloud provider is responsible for managing everything, and the end user just uses the software</a:t>
            </a:r>
            <a:endParaRPr lang="en-IE"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There is a </a:t>
            </a:r>
            <a:r>
              <a:rPr lang="en-IE" sz="900" b="1" i="0" u="none" strike="noStrike" kern="1200" dirty="0">
                <a:solidFill>
                  <a:schemeClr val="tx1"/>
                </a:solidFill>
                <a:effectLst/>
                <a:latin typeface="Segoe UI Light" pitchFamily="34" charset="0"/>
                <a:ea typeface="+mn-ea"/>
                <a:cs typeface="+mn-cs"/>
              </a:rPr>
              <a:t>shared responsibility model</a:t>
            </a:r>
            <a:r>
              <a:rPr lang="en-IE" sz="900" b="0" i="0" u="none" strike="noStrike" kern="1200" dirty="0">
                <a:solidFill>
                  <a:schemeClr val="tx1"/>
                </a:solidFill>
                <a:effectLst/>
                <a:latin typeface="Segoe UI Light" pitchFamily="34" charset="0"/>
                <a:ea typeface="+mn-ea"/>
                <a:cs typeface="+mn-cs"/>
              </a:rPr>
              <a:t> for ensuring cloud workloads are run securely and in a well-managed way. Depending on the service you are using, the cloud provider is responsible for some aspects of the workload management, and the customer or end user is responsible for other aspects of the workload management, and in some cases both share a responsibility.</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784474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12/11/2019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12/11/2019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692708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A list of regions and their locations is available at </a:t>
            </a:r>
            <a:r>
              <a:rPr lang="en-IE" sz="900" u="sng" dirty="0"/>
              <a:t>https://azure.microsoft.com/en-us/global-infrastructure/locations/</a:t>
            </a: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In the context of this course, this is what we mean by "region”.</a:t>
            </a: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Microsoft Azure has more global regions than any other cloud provider. This provides customers the flexibility and scale needed to bring applications closer to users around the world, preserving data residency and offering comprehensive compliance and resiliency options for customer. At the time of writing this, Azure is generally available in 42 regions around the world, with plans announced for 12 additional regions.</a:t>
            </a:r>
          </a:p>
          <a:p>
            <a:endParaRPr lang="en-IE" sz="9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Special Azure regions</a:t>
            </a:r>
          </a:p>
          <a:p>
            <a:r>
              <a:rPr lang="en-IE" sz="900" b="0" i="0" u="none" strike="noStrike" kern="1200" dirty="0">
                <a:solidFill>
                  <a:schemeClr val="tx1"/>
                </a:solidFill>
                <a:effectLst/>
                <a:latin typeface="Segoe UI Light" pitchFamily="34" charset="0"/>
                <a:ea typeface="+mn-ea"/>
                <a:cs typeface="+mn-cs"/>
              </a:rPr>
              <a:t>Special regions include:</a:t>
            </a:r>
          </a:p>
          <a:p>
            <a:pPr marL="171450" indent="-171450">
              <a:buFont typeface="Arial" panose="020B0604020202020204" pitchFamily="34" charset="0"/>
              <a:buChar char="•"/>
            </a:pPr>
            <a:r>
              <a:rPr lang="en-IE" sz="900" u="none" strike="noStrike" kern="1200" dirty="0">
                <a:solidFill>
                  <a:schemeClr val="tx1"/>
                </a:solidFill>
                <a:effectLst/>
                <a:latin typeface="Segoe UI Light" pitchFamily="34" charset="0"/>
                <a:ea typeface="+mn-ea"/>
                <a:cs typeface="+mn-cs"/>
              </a:rPr>
              <a:t>US DoD Central, US Gov Virginia, US Gov Iowa </a:t>
            </a:r>
            <a:r>
              <a:rPr lang="en-IE" sz="900" b="0" i="0" u="none" strike="noStrike" kern="1200" dirty="0">
                <a:solidFill>
                  <a:schemeClr val="tx1"/>
                </a:solidFill>
                <a:effectLst/>
                <a:latin typeface="Segoe UI Light" pitchFamily="34" charset="0"/>
                <a:ea typeface="+mn-ea"/>
                <a:cs typeface="+mn-cs"/>
              </a:rPr>
              <a:t>and more in the US. These are physical and logical network-isolated instances of Azure for US government agencies and partners. They are operated by screened US personnel. Includes additional compliance certifications.</a:t>
            </a:r>
          </a:p>
          <a:p>
            <a:pPr marL="171450" indent="-171450">
              <a:buFont typeface="Arial" panose="020B0604020202020204" pitchFamily="34" charset="0"/>
              <a:buChar char="•"/>
            </a:pPr>
            <a:r>
              <a:rPr lang="en-IE" sz="900" u="none" strike="noStrike" kern="1200" dirty="0">
                <a:solidFill>
                  <a:schemeClr val="tx1"/>
                </a:solidFill>
                <a:effectLst/>
                <a:latin typeface="Segoe UI Light" pitchFamily="34" charset="0"/>
                <a:ea typeface="+mn-ea"/>
                <a:cs typeface="+mn-cs"/>
              </a:rPr>
              <a:t>China East, China North, </a:t>
            </a:r>
            <a:r>
              <a:rPr lang="en-IE" sz="900" b="0" i="0" u="none" strike="noStrike" kern="1200" dirty="0">
                <a:solidFill>
                  <a:schemeClr val="tx1"/>
                </a:solidFill>
                <a:effectLst/>
                <a:latin typeface="Segoe UI Light" pitchFamily="34" charset="0"/>
                <a:ea typeface="+mn-ea"/>
                <a:cs typeface="+mn-cs"/>
              </a:rPr>
              <a:t>and more in China. These regions are available through a unique partnership between Microsoft and 21Vianet, whereby Microsoft does not directly maintain the </a:t>
            </a:r>
            <a:r>
              <a:rPr lang="en-IE" sz="900" b="0" i="0" u="none" strike="noStrike" kern="1200" dirty="0" err="1">
                <a:solidFill>
                  <a:schemeClr val="tx1"/>
                </a:solidFill>
                <a:effectLst/>
                <a:latin typeface="Segoe UI Light" pitchFamily="34" charset="0"/>
                <a:ea typeface="+mn-ea"/>
                <a:cs typeface="+mn-cs"/>
              </a:rPr>
              <a:t>datacenters</a:t>
            </a:r>
            <a:r>
              <a:rPr lang="en-IE" sz="900" b="0" i="0" u="none" strike="noStrike"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IE" sz="900" u="none" strike="noStrike" kern="1200" dirty="0">
                <a:solidFill>
                  <a:schemeClr val="tx1"/>
                </a:solidFill>
                <a:effectLst/>
                <a:latin typeface="Segoe UI Light" pitchFamily="34" charset="0"/>
                <a:ea typeface="+mn-ea"/>
                <a:cs typeface="+mn-cs"/>
              </a:rPr>
              <a:t>Germany Central and Germany Northeast</a:t>
            </a:r>
            <a:r>
              <a:rPr lang="en-IE" sz="900" i="1" u="none" strike="noStrike" kern="1200" dirty="0">
                <a:solidFill>
                  <a:schemeClr val="tx1"/>
                </a:solidFill>
                <a:effectLst/>
                <a:latin typeface="Segoe UI Light" pitchFamily="34" charset="0"/>
                <a:ea typeface="+mn-ea"/>
                <a:cs typeface="+mn-cs"/>
              </a:rPr>
              <a:t>.</a:t>
            </a:r>
            <a:r>
              <a:rPr lang="en-IE" sz="900" b="1" i="0" u="none" strike="noStrike" kern="120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These regions are available through a data trustee model whereby customer data remains in Germany under control of T-Systems, a </a:t>
            </a:r>
            <a:r>
              <a:rPr lang="en-IE" dirty="0"/>
              <a:t>Deutsche Telekom company.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8856812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Special Azure regions </a:t>
            </a:r>
            <a:r>
              <a:rPr lang="en-IE" sz="900" b="1" i="0" u="none" strike="noStrike" kern="1200" dirty="0">
                <a:solidFill>
                  <a:schemeClr val="tx1"/>
                </a:solidFill>
                <a:effectLst/>
                <a:latin typeface="Segoe UI Light" pitchFamily="34" charset="0"/>
                <a:ea typeface="+mn-ea"/>
                <a:cs typeface="+mn-cs"/>
              </a:rPr>
              <a:t>include</a:t>
            </a:r>
            <a:r>
              <a:rPr lang="en-IE" sz="900" b="0" i="0" u="none" strike="noStrike"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IE" sz="900" b="1" u="none" strike="noStrike" kern="1200" dirty="0">
                <a:solidFill>
                  <a:schemeClr val="tx1"/>
                </a:solidFill>
                <a:effectLst/>
                <a:latin typeface="Segoe UI Light" pitchFamily="34" charset="0"/>
                <a:ea typeface="+mn-ea"/>
                <a:cs typeface="+mn-cs"/>
              </a:rPr>
              <a:t>North America</a:t>
            </a:r>
            <a:r>
              <a:rPr lang="en-IE" sz="900" u="none" strike="noStrike" kern="1200" dirty="0">
                <a:solidFill>
                  <a:schemeClr val="tx1"/>
                </a:solidFill>
                <a:effectLst/>
                <a:latin typeface="Segoe UI Light" pitchFamily="34" charset="0"/>
                <a:ea typeface="+mn-ea"/>
                <a:cs typeface="+mn-cs"/>
              </a:rPr>
              <a:t> - US DoD Central, US Gov Virginia, US Gov Iowa, </a:t>
            </a:r>
            <a:r>
              <a:rPr lang="en-IE" sz="900" b="0" i="0" u="none" strike="noStrike" kern="1200" dirty="0">
                <a:solidFill>
                  <a:schemeClr val="tx1"/>
                </a:solidFill>
                <a:effectLst/>
                <a:latin typeface="Segoe UI Light" pitchFamily="34" charset="0"/>
                <a:ea typeface="+mn-ea"/>
                <a:cs typeface="+mn-cs"/>
              </a:rPr>
              <a:t>and more in the US. These are physical and logical network-isolated instances of Azure for US government agencies and partners. They are operated by screened US personnel,</a:t>
            </a:r>
            <a:r>
              <a:rPr lang="en-IE" sz="900" b="0" i="0" u="none" strike="noStrike" kern="1200" baseline="0" dirty="0">
                <a:solidFill>
                  <a:schemeClr val="tx1"/>
                </a:solidFill>
                <a:effectLst/>
                <a:latin typeface="Segoe UI Light" pitchFamily="34" charset="0"/>
                <a:ea typeface="+mn-ea"/>
                <a:cs typeface="+mn-cs"/>
              </a:rPr>
              <a:t> and require </a:t>
            </a:r>
            <a:r>
              <a:rPr lang="en-IE" sz="900" b="0" i="0" u="none" strike="noStrike" kern="1200" dirty="0">
                <a:solidFill>
                  <a:schemeClr val="tx1"/>
                </a:solidFill>
                <a:effectLst/>
                <a:latin typeface="Segoe UI Light" pitchFamily="34" charset="0"/>
                <a:ea typeface="+mn-ea"/>
                <a:cs typeface="+mn-cs"/>
              </a:rPr>
              <a:t>strict</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compliance certifications.</a:t>
            </a:r>
          </a:p>
          <a:p>
            <a:pPr marL="171450" indent="-171450">
              <a:buFont typeface="Arial" panose="020B0604020202020204" pitchFamily="34" charset="0"/>
              <a:buChar char="•"/>
            </a:pPr>
            <a:r>
              <a:rPr lang="en-IE" sz="900" b="1" u="none" strike="noStrike" kern="1200" dirty="0">
                <a:solidFill>
                  <a:schemeClr val="tx1"/>
                </a:solidFill>
                <a:effectLst/>
                <a:latin typeface="Segoe UI Light" pitchFamily="34" charset="0"/>
                <a:ea typeface="+mn-ea"/>
                <a:cs typeface="+mn-cs"/>
              </a:rPr>
              <a:t>Asia</a:t>
            </a:r>
            <a:r>
              <a:rPr lang="en-IE" sz="900" u="none" strike="noStrike" kern="1200" dirty="0">
                <a:solidFill>
                  <a:schemeClr val="tx1"/>
                </a:solidFill>
                <a:effectLst/>
                <a:latin typeface="Segoe UI Light" pitchFamily="34" charset="0"/>
                <a:ea typeface="+mn-ea"/>
                <a:cs typeface="+mn-cs"/>
              </a:rPr>
              <a:t> - China East, China North, </a:t>
            </a:r>
            <a:r>
              <a:rPr lang="en-IE" sz="900" b="0" i="0" u="none" strike="noStrike" kern="1200" dirty="0">
                <a:solidFill>
                  <a:schemeClr val="tx1"/>
                </a:solidFill>
                <a:effectLst/>
                <a:latin typeface="Segoe UI Light" pitchFamily="34" charset="0"/>
                <a:ea typeface="+mn-ea"/>
                <a:cs typeface="+mn-cs"/>
              </a:rPr>
              <a:t>and more in China. These regions are available through a unique partnership between Microsoft and 21 Vianet.</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Microsoft does not directly maintain these data </a:t>
            </a:r>
            <a:r>
              <a:rPr lang="en-IE" sz="900" b="0" i="0" u="none" strike="noStrike" kern="1200" dirty="0" err="1">
                <a:solidFill>
                  <a:schemeClr val="tx1"/>
                </a:solidFill>
                <a:effectLst/>
                <a:latin typeface="Segoe UI Light" pitchFamily="34" charset="0"/>
                <a:ea typeface="+mn-ea"/>
                <a:cs typeface="+mn-cs"/>
              </a:rPr>
              <a:t>centers</a:t>
            </a:r>
            <a:r>
              <a:rPr lang="en-IE" sz="900" b="0" i="0" u="none" strike="noStrike"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IE" sz="900" b="1" u="none" strike="noStrike" kern="1200" dirty="0">
                <a:solidFill>
                  <a:schemeClr val="tx1"/>
                </a:solidFill>
                <a:effectLst/>
                <a:latin typeface="Segoe UI Light" pitchFamily="34" charset="0"/>
                <a:ea typeface="+mn-ea"/>
                <a:cs typeface="+mn-cs"/>
              </a:rPr>
              <a:t>Europe</a:t>
            </a:r>
            <a:r>
              <a:rPr lang="en-IE" sz="900" u="none" strike="noStrike" kern="1200" dirty="0">
                <a:solidFill>
                  <a:schemeClr val="tx1"/>
                </a:solidFill>
                <a:effectLst/>
                <a:latin typeface="Segoe UI Light" pitchFamily="34" charset="0"/>
                <a:ea typeface="+mn-ea"/>
                <a:cs typeface="+mn-cs"/>
              </a:rPr>
              <a:t> - Germany Central and Germany Northeast</a:t>
            </a:r>
            <a:r>
              <a:rPr lang="en-IE" sz="900" i="1" u="none" strike="noStrike" kern="1200" dirty="0">
                <a:solidFill>
                  <a:schemeClr val="tx1"/>
                </a:solidFill>
                <a:effectLst/>
                <a:latin typeface="Segoe UI Light" pitchFamily="34" charset="0"/>
                <a:ea typeface="+mn-ea"/>
                <a:cs typeface="+mn-cs"/>
              </a:rPr>
              <a:t>.</a:t>
            </a:r>
            <a:r>
              <a:rPr lang="en-IE" sz="900" b="1" i="0" u="none" strike="noStrike" kern="120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These regions are available through a data trustee model. Customer data remains in Germany, under control of T-Systems</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a </a:t>
            </a:r>
            <a:r>
              <a:rPr lang="en-IE" sz="900" dirty="0"/>
              <a:t>Deutsche Telekom company).</a:t>
            </a:r>
            <a:endParaRPr lang="en-US" sz="900" dirty="0"/>
          </a:p>
          <a:p>
            <a:endParaRPr lang="en-IE" sz="900" dirty="0"/>
          </a:p>
          <a:p>
            <a:endParaRPr lang="en-IE" sz="900" dirty="0"/>
          </a:p>
          <a:p>
            <a:r>
              <a:rPr lang="en-IE" sz="900" dirty="0"/>
              <a:t>Additional advantages of region pairs include: </a:t>
            </a:r>
          </a:p>
          <a:p>
            <a:pPr marL="171450" indent="-171450">
              <a:buFont typeface="Arial" panose="020B0604020202020204" pitchFamily="34" charset="0"/>
              <a:buChar char="•"/>
            </a:pPr>
            <a:r>
              <a:rPr lang="en-IE" sz="900" dirty="0"/>
              <a:t>In the event of a wider Azure outage, one region out of every pair is prioritized to help reduce the time it takes to restore them for applications.</a:t>
            </a:r>
          </a:p>
          <a:p>
            <a:pPr marL="171450" indent="-171450">
              <a:buFont typeface="Arial" panose="020B0604020202020204" pitchFamily="34" charset="0"/>
              <a:buChar char="•"/>
            </a:pPr>
            <a:r>
              <a:rPr lang="en-IE" sz="900" dirty="0"/>
              <a:t>Planned Azure updates are rolled out to paired regions one region at a time to minimize downtime and risk of application outage.</a:t>
            </a:r>
          </a:p>
          <a:p>
            <a:pPr marL="171450" indent="-171450">
              <a:buFont typeface="Arial" panose="020B0604020202020204" pitchFamily="34" charset="0"/>
              <a:buChar char="•"/>
            </a:pPr>
            <a:r>
              <a:rPr lang="en-IE" sz="900" dirty="0"/>
              <a:t>Data continues to reside within the same geography as its pair (except for Brazil South) for tax and law enforcement jurisdiction purposes.</a:t>
            </a:r>
          </a:p>
          <a:p>
            <a:pPr marL="171450" indent="-171450">
              <a:buFont typeface="Arial" panose="020B0604020202020204" pitchFamily="34" charset="0"/>
              <a:buChar char="•"/>
            </a:pPr>
            <a:r>
              <a:rPr lang="en-IE" sz="900" dirty="0"/>
              <a:t>Examples of region pairs would be West US paired with East US, and Southeast Asia paired with East Asia.</a:t>
            </a:r>
          </a:p>
          <a:p>
            <a:endParaRPr lang="en-IE" sz="900" dirty="0"/>
          </a:p>
          <a:p>
            <a:r>
              <a:rPr lang="en-IE" sz="900" b="1" dirty="0"/>
              <a:t>Note</a:t>
            </a:r>
            <a:r>
              <a:rPr lang="en-IE" sz="900" dirty="0"/>
              <a:t>: A full list of region pairs is available at </a:t>
            </a:r>
            <a:r>
              <a:rPr lang="en-IE" sz="900" u="sng" dirty="0"/>
              <a:t>https://docs.microsoft.com/en-us/azure/best-practices-availability-paired-regions#what-are-paired-regions </a:t>
            </a:r>
            <a:endParaRPr lang="en-US" sz="900"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4814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A list of geography locations is available at : </a:t>
            </a:r>
            <a:r>
              <a:rPr lang="en-IE" u="sng" dirty="0"/>
              <a:t>https://azure.microsoft.com/en-us/global-infrastructure/geographies/ </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729614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The availability zones are typically connected to each other through very fast, private </a:t>
            </a:r>
            <a:r>
              <a:rPr lang="en-IE" sz="900" b="0" i="0" u="none" strike="noStrike" kern="1200" dirty="0" err="1">
                <a:solidFill>
                  <a:schemeClr val="tx1"/>
                </a:solidFill>
                <a:effectLst/>
                <a:latin typeface="Segoe UI Light" pitchFamily="34" charset="0"/>
                <a:ea typeface="+mn-ea"/>
                <a:cs typeface="+mn-cs"/>
              </a:rPr>
              <a:t>fiberoptic</a:t>
            </a:r>
            <a:r>
              <a:rPr lang="en-IE" sz="900" b="0" i="0" u="none" strike="noStrike" kern="1200" dirty="0">
                <a:solidFill>
                  <a:schemeClr val="tx1"/>
                </a:solidFill>
                <a:effectLst/>
                <a:latin typeface="Segoe UI Light" pitchFamily="34" charset="0"/>
                <a:ea typeface="+mn-ea"/>
                <a:cs typeface="+mn-cs"/>
              </a:rPr>
              <a:t> networks.</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Availability zones allow customers to run mission-critical applications with high availability and low-latency replication.</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Availability zones are offered as a service within Azure, and to ensure resiliency, there’s a minimum of three separate zones in all enabled regions.</a:t>
            </a:r>
          </a:p>
          <a:p>
            <a:endParaRPr lang="en-IE"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More details about Availability Zones in Azure are available at </a:t>
            </a:r>
            <a:r>
              <a:rPr lang="en-IE" sz="900" u="sng" dirty="0"/>
              <a:t>https://docs.microsoft.com/en-us/azure/availability-zones/az-overview </a:t>
            </a:r>
            <a:endParaRPr lang="en-US" sz="900"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dirty="0"/>
              <a:t>Think of a</a:t>
            </a:r>
            <a:r>
              <a:rPr lang="en-IE" sz="900" baseline="0" dirty="0"/>
              <a:t> </a:t>
            </a:r>
            <a:r>
              <a:rPr lang="en-IE" sz="900" dirty="0"/>
              <a:t>resource group as a container that allows you to aggregate and manage all the resources required by your application, in a single manageable unit.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Every resource created in Azure </a:t>
            </a:r>
            <a:r>
              <a:rPr lang="en-US" sz="900" u="sng" dirty="0"/>
              <a:t>must exist in one and only one</a:t>
            </a:r>
            <a:r>
              <a:rPr lang="en-US" sz="900" dirty="0"/>
              <a:t> Resource Group.</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Azure Resource Manager, provides a consistent management layer that allows you to automate deployment and configuration of resources using different automation and scripting tools, such as Microsoft Azure PowerShell, Azure Command-Line Interface (Azure CLI), Azure portal, REST API, and client software development kits (SDKs).</a:t>
            </a:r>
          </a:p>
          <a:p>
            <a:endParaRPr lang="en-IE" dirty="0"/>
          </a:p>
          <a:p>
            <a:endParaRPr lang="en-IE" dirty="0"/>
          </a:p>
          <a:p>
            <a:r>
              <a:rPr lang="en-IE" dirty="0"/>
              <a:t>You can view more details about Azure Resource Manager at </a:t>
            </a:r>
            <a:r>
              <a:rPr lang="en-IE" u="sng" dirty="0"/>
              <a:t>https://docs.microsoft.com/en-us/azure/azure-resource-manager/resource-group-overview</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12/11/2019 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195919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kern="1200" dirty="0">
                <a:solidFill>
                  <a:schemeClr val="tx1"/>
                </a:solidFill>
                <a:effectLst/>
                <a:latin typeface="Segoe UI Light" pitchFamily="34" charset="0"/>
                <a:ea typeface="+mn-ea"/>
                <a:cs typeface="+mn-cs"/>
              </a:rPr>
              <a:t>For a full list of compute services available with Azure and the context on when to use them, visit </a:t>
            </a:r>
            <a:r>
              <a:rPr lang="en-IE" u="sng" dirty="0"/>
              <a:t>https://azure.microsoft.com/en-us/product-categories/compute/ </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Azure VMs</a:t>
            </a: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Azure virtual machines (VMs) let you create and use virtual machines in the cloud. It provides infrastructure as a service (IaaS) and can be used in a variety of different ways. When you need total control over an operating system and environment, Azure VMs are an ideal choice. See https://azure.microsoft.com/en-us/services/virtual-machines/ for more details.</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VM scale sets</a:t>
            </a: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VM scale sets are an Azure compute resource that you can use to deploy and manage a set of identical VMs. With all VMs configured the same, VM scale sets are designed to support true auto-scale—no pre-provisioning of VMs is required.. See https://azure.microsoft.com/en-us/services/virtual-machine-scale-sets/for more details.</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App Services</a:t>
            </a: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With App Services, you can quickly build, deploy, and scale enterprise-grade web, mobile, and API apps running on any platform. You can meet rigorous performance, scalability, security and compliance requirements while using a fully managed platform to perform infrastructure maintenance. App Services is a platform as a service (PaaS) offering. See https://azure.microsoft.com/en-us/services/app-service/ for more details.</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Functions</a:t>
            </a: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When you're concerned only about the code running your service and not the underlying platform or infrastructure, Azure Functions are ideal. They're commonly used when you need to perform work in response to an event (often via a REST request), timer, or message from another Azure service, and when that work can be completed quickly, within seconds or less. See https://azure.microsoft.com/en-us/services/functions/  for more details.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12/11/2019 1:31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Azure Container Instances</a:t>
            </a:r>
          </a:p>
          <a:p>
            <a:r>
              <a:rPr lang="en-IE" sz="900" b="0" i="0" u="none" strike="noStrike" kern="1200" dirty="0">
                <a:solidFill>
                  <a:schemeClr val="tx1"/>
                </a:solidFill>
                <a:effectLst/>
                <a:latin typeface="Segoe UI Light" pitchFamily="34" charset="0"/>
                <a:ea typeface="+mn-ea"/>
                <a:cs typeface="+mn-cs"/>
              </a:rPr>
              <a:t>Azure Container Instances offers the fastest and simplest way to run a container in Azure without having to manage any virtual machines or adopt any additional services. It’s a PaaS offering that allows you to upload your containers, which it will run for you. See </a:t>
            </a:r>
            <a:r>
              <a:rPr lang="en-IE" u="sng" dirty="0"/>
              <a:t>https://azure.microsoft.com/en-us/services/container-instances/</a:t>
            </a:r>
            <a:r>
              <a:rPr lang="en-IE" sz="900" b="0" i="0" u="none" strike="noStrike" kern="1200" dirty="0">
                <a:solidFill>
                  <a:schemeClr val="tx1"/>
                </a:solidFill>
                <a:effectLst/>
                <a:latin typeface="Segoe UI Light" pitchFamily="34" charset="0"/>
                <a:ea typeface="+mn-ea"/>
                <a:cs typeface="+mn-cs"/>
              </a:rPr>
              <a:t>for more details.</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Kubernetes Service</a:t>
            </a:r>
          </a:p>
          <a:p>
            <a:r>
              <a:rPr lang="en-IE" sz="900" b="0" i="0" u="none" strike="noStrike" kern="1200" dirty="0">
                <a:solidFill>
                  <a:schemeClr val="tx1"/>
                </a:solidFill>
                <a:effectLst/>
                <a:latin typeface="Segoe UI Light" pitchFamily="34" charset="0"/>
                <a:ea typeface="+mn-ea"/>
                <a:cs typeface="+mn-cs"/>
              </a:rPr>
              <a:t>The task of automating and managing a large number of containers and how they interact is known as </a:t>
            </a:r>
            <a:r>
              <a:rPr lang="en-IE" sz="900" b="0" i="1" u="none" strike="noStrike" kern="1200" dirty="0">
                <a:solidFill>
                  <a:schemeClr val="tx1"/>
                </a:solidFill>
                <a:effectLst/>
                <a:latin typeface="Segoe UI Light" pitchFamily="34" charset="0"/>
                <a:ea typeface="+mn-ea"/>
                <a:cs typeface="+mn-cs"/>
              </a:rPr>
              <a:t>orchestration</a:t>
            </a:r>
            <a:r>
              <a:rPr lang="en-IE" sz="900" b="0" i="0" u="none" strike="noStrike" kern="1200" dirty="0">
                <a:solidFill>
                  <a:schemeClr val="tx1"/>
                </a:solidFill>
                <a:effectLst/>
                <a:latin typeface="Segoe UI Light" pitchFamily="34" charset="0"/>
                <a:ea typeface="+mn-ea"/>
                <a:cs typeface="+mn-cs"/>
              </a:rPr>
              <a:t>. Azure Kubernetes Service (AKS) is a complete orchestration service for containers with distributed architectures and large volumes of containers. See </a:t>
            </a:r>
            <a:r>
              <a:rPr lang="en-IE" u="sng" dirty="0"/>
              <a:t>https://azure.microsoft.com/en-us/services/kubernetes-service/ </a:t>
            </a:r>
            <a:r>
              <a:rPr lang="en-IE" sz="900" b="0" i="0" u="none" strike="noStrike" kern="1200" dirty="0">
                <a:solidFill>
                  <a:schemeClr val="tx1"/>
                </a:solidFill>
                <a:effectLst/>
                <a:latin typeface="Segoe UI Light" pitchFamily="34" charset="0"/>
                <a:ea typeface="+mn-ea"/>
                <a:cs typeface="+mn-cs"/>
              </a:rPr>
              <a:t>for more details.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12/11/2019 1:31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074796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Azure Virtual Network</a:t>
            </a:r>
          </a:p>
          <a:p>
            <a:r>
              <a:rPr lang="en-IE" sz="900" b="0" i="0" u="none" strike="noStrike" kern="1200" dirty="0">
                <a:solidFill>
                  <a:schemeClr val="tx1"/>
                </a:solidFill>
                <a:effectLst/>
                <a:latin typeface="Segoe UI Light" pitchFamily="34" charset="0"/>
                <a:ea typeface="+mn-ea"/>
                <a:cs typeface="+mn-cs"/>
              </a:rPr>
              <a:t>Azure Virtual Network enables many types of Azure resources such as Azure VMs to securely communicate with each other, the internet, and on-premises networks. A virtual network is scoped to a single region; however, multiple virtual networks from different regions can be connected together using virtual network peering. See </a:t>
            </a:r>
            <a:r>
              <a:rPr lang="en-IE" u="sng" dirty="0"/>
              <a:t>https://azure.microsoft.com/en-us/services/virtual-network/ </a:t>
            </a:r>
            <a:r>
              <a:rPr lang="en-IE" sz="900" b="0" i="0" u="none" strike="noStrike" kern="1200" dirty="0">
                <a:solidFill>
                  <a:schemeClr val="tx1"/>
                </a:solidFill>
                <a:effectLst/>
                <a:latin typeface="Segoe UI Light" pitchFamily="34" charset="0"/>
                <a:ea typeface="+mn-ea"/>
                <a:cs typeface="+mn-cs"/>
              </a:rPr>
              <a:t>for more details.</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Load Balancer</a:t>
            </a:r>
          </a:p>
          <a:p>
            <a:r>
              <a:rPr lang="en-IE" sz="900" b="0" i="0" u="none" strike="noStrike" kern="1200" dirty="0">
                <a:solidFill>
                  <a:schemeClr val="tx1"/>
                </a:solidFill>
                <a:effectLst/>
                <a:latin typeface="Segoe UI Light" pitchFamily="34" charset="0"/>
                <a:ea typeface="+mn-ea"/>
                <a:cs typeface="+mn-cs"/>
              </a:rPr>
              <a:t>Azure Load Balancer can provide scale for your applications and create high availability for your services.. See </a:t>
            </a:r>
            <a:r>
              <a:rPr lang="en-IE" u="sng" dirty="0"/>
              <a:t>https://azure.microsoft.com/en-us/services/load-balancer/ </a:t>
            </a:r>
            <a:r>
              <a:rPr lang="en-IE" sz="900" b="0" i="0" u="none" strike="noStrike" kern="1200" dirty="0">
                <a:solidFill>
                  <a:schemeClr val="tx1"/>
                </a:solidFill>
                <a:effectLst/>
                <a:latin typeface="Segoe UI Light" pitchFamily="34" charset="0"/>
                <a:ea typeface="+mn-ea"/>
                <a:cs typeface="+mn-cs"/>
              </a:rPr>
              <a:t>for more details.</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VPN gateway</a:t>
            </a:r>
          </a:p>
          <a:p>
            <a:r>
              <a:rPr lang="en-IE" sz="900" b="0" i="0" u="none" strike="noStrike" kern="1200" dirty="0">
                <a:solidFill>
                  <a:schemeClr val="tx1"/>
                </a:solidFill>
                <a:effectLst/>
                <a:latin typeface="Segoe UI Light" pitchFamily="34" charset="0"/>
                <a:ea typeface="+mn-ea"/>
                <a:cs typeface="+mn-cs"/>
              </a:rPr>
              <a:t>A </a:t>
            </a:r>
            <a:r>
              <a:rPr lang="en-IE" sz="900" b="0" i="1" u="none" strike="noStrike" kern="1200" dirty="0">
                <a:solidFill>
                  <a:schemeClr val="tx1"/>
                </a:solidFill>
                <a:effectLst/>
                <a:latin typeface="Segoe UI Light" pitchFamily="34" charset="0"/>
                <a:ea typeface="+mn-ea"/>
                <a:cs typeface="+mn-cs"/>
              </a:rPr>
              <a:t>VPN gateway</a:t>
            </a:r>
            <a:r>
              <a:rPr lang="en-IE" sz="900" b="0" i="0" u="none" strike="noStrike" kern="1200" dirty="0">
                <a:solidFill>
                  <a:schemeClr val="tx1"/>
                </a:solidFill>
                <a:effectLst/>
                <a:latin typeface="Segoe UI Light" pitchFamily="34" charset="0"/>
                <a:ea typeface="+mn-ea"/>
                <a:cs typeface="+mn-cs"/>
              </a:rPr>
              <a:t> (also referred to as a </a:t>
            </a:r>
            <a:r>
              <a:rPr lang="en-IE" sz="900" i="1" u="none" strike="noStrike" kern="1200" dirty="0">
                <a:solidFill>
                  <a:schemeClr val="tx1"/>
                </a:solidFill>
                <a:effectLst/>
                <a:latin typeface="Segoe UI Light" pitchFamily="34" charset="0"/>
                <a:ea typeface="+mn-ea"/>
                <a:cs typeface="+mn-cs"/>
              </a:rPr>
              <a:t>virtual network gateway</a:t>
            </a:r>
            <a:r>
              <a:rPr lang="en-IE" dirty="0"/>
              <a:t>)</a:t>
            </a:r>
            <a:r>
              <a:rPr lang="en-IE" sz="900" b="0" i="0" u="none" strike="noStrike" kern="1200" dirty="0">
                <a:solidFill>
                  <a:schemeClr val="tx1"/>
                </a:solidFill>
                <a:effectLst/>
                <a:latin typeface="Segoe UI Light" pitchFamily="34" charset="0"/>
                <a:ea typeface="+mn-ea"/>
                <a:cs typeface="+mn-cs"/>
              </a:rPr>
              <a:t> is a more specific type of virtual network gateway that sends encrypted traffic between an Azure Virtual Network and an on-premises location over the public internet. It provides a more secure connection from on-premises to Azure over the internet. See </a:t>
            </a:r>
            <a:r>
              <a:rPr lang="en-IE" u="sng" dirty="0"/>
              <a:t>https://azure.microsoft.com/en-us/services/vpn-gateway/</a:t>
            </a:r>
            <a:r>
              <a:rPr lang="en-IE" sz="900" b="0" i="0" u="none" strike="noStrike" kern="1200" dirty="0">
                <a:solidFill>
                  <a:schemeClr val="tx1"/>
                </a:solidFill>
                <a:effectLst/>
                <a:latin typeface="Segoe UI Light" pitchFamily="34" charset="0"/>
                <a:ea typeface="+mn-ea"/>
                <a:cs typeface="+mn-cs"/>
              </a:rPr>
              <a:t>for more details.</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Application Gateway</a:t>
            </a:r>
          </a:p>
          <a:p>
            <a:r>
              <a:rPr lang="en-IE" sz="900" b="0" i="0" u="none" strike="noStrike" kern="1200" dirty="0">
                <a:solidFill>
                  <a:schemeClr val="tx1"/>
                </a:solidFill>
                <a:effectLst/>
                <a:latin typeface="Segoe UI Light" pitchFamily="34" charset="0"/>
                <a:ea typeface="+mn-ea"/>
                <a:cs typeface="+mn-cs"/>
              </a:rPr>
              <a:t>Azure Application Gateway is a web traffic load balancer that enables you to manage traffic to your web applications. It is the connection through which users connect to your application.. See </a:t>
            </a:r>
            <a:r>
              <a:rPr lang="en-IE" u="sng" dirty="0"/>
              <a:t>https://azure.microsoft.com/en-us/services/application-gateway/ </a:t>
            </a:r>
            <a:r>
              <a:rPr lang="en-IE" sz="900" b="0" i="0" u="none" strike="noStrike" kern="1200" dirty="0">
                <a:solidFill>
                  <a:schemeClr val="tx1"/>
                </a:solidFill>
                <a:effectLst/>
                <a:latin typeface="Segoe UI Light" pitchFamily="34" charset="0"/>
                <a:ea typeface="+mn-ea"/>
                <a:cs typeface="+mn-cs"/>
              </a:rPr>
              <a:t>for more details.</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Content Delivery Network</a:t>
            </a:r>
          </a:p>
          <a:p>
            <a:r>
              <a:rPr lang="en-IE" sz="900" b="0" i="0" u="none" strike="noStrike" kern="1200" dirty="0">
                <a:solidFill>
                  <a:schemeClr val="tx1"/>
                </a:solidFill>
                <a:effectLst/>
                <a:latin typeface="Segoe UI Light" pitchFamily="34" charset="0"/>
                <a:ea typeface="+mn-ea"/>
                <a:cs typeface="+mn-cs"/>
              </a:rPr>
              <a:t>A </a:t>
            </a:r>
            <a:r>
              <a:rPr lang="en-IE" sz="900" b="0" i="1" u="none" strike="noStrike" kern="1200" dirty="0">
                <a:solidFill>
                  <a:schemeClr val="tx1"/>
                </a:solidFill>
                <a:effectLst/>
                <a:latin typeface="Segoe UI Light" pitchFamily="34" charset="0"/>
                <a:ea typeface="+mn-ea"/>
                <a:cs typeface="+mn-cs"/>
              </a:rPr>
              <a:t>content delivery network</a:t>
            </a:r>
            <a:r>
              <a:rPr lang="en-IE" sz="900" b="0" i="0" u="none" strike="noStrike" kern="1200" dirty="0">
                <a:solidFill>
                  <a:schemeClr val="tx1"/>
                </a:solidFill>
                <a:effectLst/>
                <a:latin typeface="Segoe UI Light" pitchFamily="34" charset="0"/>
                <a:ea typeface="+mn-ea"/>
                <a:cs typeface="+mn-cs"/>
              </a:rPr>
              <a:t> (CDN) is a distributed network of servers that can efficiently deliver web content to users. It is a way to get content to users in their local region to minimize latency. CDN can be hosted in Azure or any other location. See </a:t>
            </a:r>
            <a:r>
              <a:rPr lang="en-US" u="sng" dirty="0"/>
              <a:t>https://azure.microsoft.com/en-us/services/cdn/ </a:t>
            </a:r>
            <a:r>
              <a:rPr lang="en-IE" sz="900" b="0" i="0" u="none" strike="noStrike" kern="1200" dirty="0">
                <a:solidFill>
                  <a:schemeClr val="tx1"/>
                </a:solidFill>
                <a:effectLst/>
                <a:latin typeface="Segoe UI Light" pitchFamily="34" charset="0"/>
                <a:ea typeface="+mn-ea"/>
                <a:cs typeface="+mn-cs"/>
              </a:rPr>
              <a:t>for more details.</a:t>
            </a:r>
            <a:endParaRPr lang="en-US"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For a full list of networking services available with Azure, and context on when you use them, see </a:t>
            </a:r>
            <a:r>
              <a:rPr lang="en-IE" u="sng" dirty="0"/>
              <a:t>https://azure.microsoft.com/en-us/product-categories/networking/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a:t>
            </a:r>
            <a:r>
              <a:rPr lang="en-US" baseline="0" dirty="0"/>
              <a:t> intends </a:t>
            </a:r>
            <a:r>
              <a:rPr lang="en-US" dirty="0"/>
              <a:t>to:</a:t>
            </a:r>
          </a:p>
          <a:p>
            <a:pPr marL="171450" indent="-171450">
              <a:buFont typeface="Arial" pitchFamily="34" charset="0"/>
              <a:buChar char="•"/>
            </a:pPr>
            <a:r>
              <a:rPr lang="en-US" dirty="0"/>
              <a:t>help students understand how data are structured and classified</a:t>
            </a:r>
          </a:p>
          <a:p>
            <a:pPr marL="171450" indent="-171450">
              <a:buFont typeface="Arial" pitchFamily="34" charset="0"/>
              <a:buChar char="•"/>
            </a:pPr>
            <a:r>
              <a:rPr lang="en-US" dirty="0"/>
              <a:t>explain why different storage services exist</a:t>
            </a:r>
          </a:p>
          <a:p>
            <a:pPr marL="171450" indent="-171450">
              <a:buFont typeface="Arial" pitchFamily="34" charset="0"/>
              <a:buChar char="•"/>
            </a:pPr>
            <a:r>
              <a:rPr lang="en-US" dirty="0"/>
              <a:t>illustrate</a:t>
            </a:r>
            <a:r>
              <a:rPr lang="en-US" baseline="0" dirty="0"/>
              <a:t> </a:t>
            </a:r>
            <a:r>
              <a:rPr lang="en-US" dirty="0"/>
              <a:t>how storage services are used </a:t>
            </a:r>
          </a:p>
          <a:p>
            <a:pPr marL="171450" indent="-171450">
              <a:buFont typeface="Arial" pitchFamily="34" charset="0"/>
              <a:buChar char="•"/>
            </a:pPr>
            <a:r>
              <a:rPr lang="en-US" dirty="0"/>
              <a:t>map</a:t>
            </a:r>
            <a:r>
              <a:rPr lang="en-US" baseline="0" dirty="0"/>
              <a:t> data structures to corresponding </a:t>
            </a:r>
            <a:r>
              <a:rPr lang="en-US" dirty="0"/>
              <a:t>storage services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Blob Storage</a:t>
            </a: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Azure Blob Storage is </a:t>
            </a:r>
            <a:r>
              <a:rPr lang="en-IE" sz="900" b="0" i="1" u="none" strike="noStrike" kern="1200" dirty="0">
                <a:solidFill>
                  <a:schemeClr val="tx1"/>
                </a:solidFill>
                <a:effectLst/>
                <a:latin typeface="Segoe UI Light" pitchFamily="34" charset="0"/>
                <a:ea typeface="+mn-ea"/>
                <a:cs typeface="+mn-cs"/>
              </a:rPr>
              <a:t>unstructured</a:t>
            </a:r>
            <a:r>
              <a:rPr lang="en-IE" sz="900" b="0" i="0" u="none" strike="noStrike" kern="1200" dirty="0">
                <a:solidFill>
                  <a:schemeClr val="tx1"/>
                </a:solidFill>
                <a:effectLst/>
                <a:latin typeface="Segoe UI Light" pitchFamily="34" charset="0"/>
                <a:ea typeface="+mn-ea"/>
                <a:cs typeface="+mn-cs"/>
              </a:rPr>
              <a:t>, meaning that there are no restrictions on the kinds of data it can hold. Blobs are highly scalable and apps work with blobs in much the same way as they would work with files on a disk, such as reading and writing data. Blob Storage can manage thousands of simultaneous uploads, massive amounts of video data, constantly growing log files, and can be reached from anywhere with an internet connection.</a:t>
            </a: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See https://azure.microsoft.com/en-us/services/storage/blobs/ for more details.</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Disk storage</a:t>
            </a: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Disk storage provides disks for virtual machines, applications, and other services to access and use as they need, similar to how they would in on-premises scenarios. Details on pricing are available on the Managed Disks pricing page. See https://azure.microsoft.com/en-us/services/storage/disks/ for more general details.</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File storage</a:t>
            </a: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Azure Files offers fully managed file shares in the cloud that are accessible via the industry standard Server Message Block (SMB) protocol. See https://azure.microsoft.com/en-us/services/storage/files/ for more details.</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Archive storage</a:t>
            </a: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Archive storage provides a storage facility for data that is rarely accessed. It allows you to archive legacy data at low cost to what it would traditionally have cost to create and maintain archives. See https://azure.microsoft.com/en-us/services/storage/archive/ for more details.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361511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Azure Cosmos DB</a:t>
            </a:r>
          </a:p>
          <a:p>
            <a:r>
              <a:rPr lang="en-IE" sz="900" b="0" i="1" u="none" strike="noStrike" kern="1200" dirty="0">
                <a:solidFill>
                  <a:schemeClr val="tx1"/>
                </a:solidFill>
                <a:effectLst/>
                <a:latin typeface="Segoe UI Light" pitchFamily="34" charset="0"/>
                <a:ea typeface="+mn-ea"/>
                <a:cs typeface="+mn-cs"/>
              </a:rPr>
              <a:t>Azure Cosmos DB</a:t>
            </a:r>
            <a:r>
              <a:rPr lang="en-IE" sz="900" b="0" i="0" u="none" strike="noStrike" kern="1200" dirty="0">
                <a:solidFill>
                  <a:schemeClr val="tx1"/>
                </a:solidFill>
                <a:effectLst/>
                <a:latin typeface="Segoe UI Light" pitchFamily="34" charset="0"/>
                <a:ea typeface="+mn-ea"/>
                <a:cs typeface="+mn-cs"/>
              </a:rPr>
              <a:t> is a globally distributed database service that enables you to elastically and independently scale throughput and storage across any number of Azure's geographic regions. See </a:t>
            </a:r>
            <a:r>
              <a:rPr lang="en-IE" u="sng" dirty="0"/>
              <a:t>https://azure.microsoft.com/en-us/services/cosmos-db/ </a:t>
            </a:r>
            <a:r>
              <a:rPr lang="en-IE" sz="900" b="0" i="0" u="none" strike="noStrike" kern="1200" dirty="0">
                <a:solidFill>
                  <a:schemeClr val="tx1"/>
                </a:solidFill>
                <a:effectLst/>
                <a:latin typeface="Segoe UI Light" pitchFamily="34" charset="0"/>
                <a:ea typeface="+mn-ea"/>
                <a:cs typeface="+mn-cs"/>
              </a:rPr>
              <a:t>for more details.</a:t>
            </a:r>
          </a:p>
          <a:p>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SQL Database</a:t>
            </a:r>
          </a:p>
          <a:p>
            <a:r>
              <a:rPr lang="en-IE" sz="900" b="0" i="0" u="none" strike="noStrike" kern="1200" dirty="0">
                <a:solidFill>
                  <a:schemeClr val="tx1"/>
                </a:solidFill>
                <a:effectLst/>
                <a:latin typeface="Segoe UI Light" pitchFamily="34" charset="0"/>
                <a:ea typeface="+mn-ea"/>
                <a:cs typeface="+mn-cs"/>
              </a:rPr>
              <a:t>Azure SQL Database is a relational database as a service (</a:t>
            </a:r>
            <a:r>
              <a:rPr lang="en-IE" sz="900" b="0" i="0" u="none" strike="noStrike" kern="1200" dirty="0" err="1">
                <a:solidFill>
                  <a:schemeClr val="tx1"/>
                </a:solidFill>
                <a:effectLst/>
                <a:latin typeface="Segoe UI Light" pitchFamily="34" charset="0"/>
                <a:ea typeface="+mn-ea"/>
                <a:cs typeface="+mn-cs"/>
              </a:rPr>
              <a:t>DaaS</a:t>
            </a:r>
            <a:r>
              <a:rPr lang="en-IE" sz="900" b="0" i="0" u="none" strike="noStrike" kern="1200" dirty="0">
                <a:solidFill>
                  <a:schemeClr val="tx1"/>
                </a:solidFill>
                <a:effectLst/>
                <a:latin typeface="Segoe UI Light" pitchFamily="34" charset="0"/>
                <a:ea typeface="+mn-ea"/>
                <a:cs typeface="+mn-cs"/>
              </a:rPr>
              <a:t>) based on the latest stable version of the Microsoft SQL Server database engine. SQL Database is a high-performance, reliable, fully managed and secure database. See </a:t>
            </a:r>
            <a:r>
              <a:rPr lang="en-IE" u="sng" dirty="0"/>
              <a:t>https://azure.microsoft.com/en-us/services/sql-database/ </a:t>
            </a:r>
            <a:r>
              <a:rPr lang="en-IE" sz="900" b="0" i="0" u="none" strike="noStrike" kern="1200" dirty="0">
                <a:solidFill>
                  <a:schemeClr val="tx1"/>
                </a:solidFill>
                <a:effectLst/>
                <a:latin typeface="Segoe UI Light" pitchFamily="34" charset="0"/>
                <a:ea typeface="+mn-ea"/>
                <a:cs typeface="+mn-cs"/>
              </a:rPr>
              <a:t>for more details.</a:t>
            </a:r>
          </a:p>
          <a:p>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Database Migration Service</a:t>
            </a:r>
          </a:p>
          <a:p>
            <a:r>
              <a:rPr lang="en-IE" sz="900" b="0" i="0" u="none" strike="noStrike" kern="1200" dirty="0">
                <a:solidFill>
                  <a:schemeClr val="tx1"/>
                </a:solidFill>
                <a:effectLst/>
                <a:latin typeface="Segoe UI Light" pitchFamily="34" charset="0"/>
                <a:ea typeface="+mn-ea"/>
                <a:cs typeface="+mn-cs"/>
              </a:rPr>
              <a:t>The Azure Database Migration Service is a fully managed service designed to enable seamless migrations from multiple database sources to Azure data platforms with minimal downtime (online migrations). See </a:t>
            </a:r>
            <a:r>
              <a:rPr lang="en-US" u="sng" dirty="0"/>
              <a:t>https://azure.microsoft.com/en-us/services/database-migration/ </a:t>
            </a:r>
            <a:r>
              <a:rPr lang="en-IE" sz="900" b="0" i="0" u="none" strike="noStrike" kern="1200" dirty="0">
                <a:solidFill>
                  <a:schemeClr val="tx1"/>
                </a:solidFill>
                <a:effectLst/>
                <a:latin typeface="Segoe UI Light" pitchFamily="34" charset="0"/>
                <a:ea typeface="+mn-ea"/>
                <a:cs typeface="+mn-cs"/>
              </a:rPr>
              <a:t>for more details.</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For a full list of data services available with Azure, and context on when you use them, see </a:t>
            </a:r>
            <a:r>
              <a:rPr lang="en-IE" u="sng" dirty="0"/>
              <a:t>https://azure.microsoft.com/en-us/product-categories/databases/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93423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There is also a Marketplace FAQ available at </a:t>
            </a:r>
            <a:r>
              <a:rPr lang="en-IE" u="sng" dirty="0"/>
              <a:t>https://azure.microsoft.com/en-us/marketplace/faq/ </a:t>
            </a:r>
          </a:p>
          <a:p>
            <a:endParaRPr lang="en-IE" sz="9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You should go to the Azure Marketplace at Azure Marketplace services online at </a:t>
            </a:r>
            <a:r>
              <a:rPr lang="en-IE" dirty="0">
                <a:hlinkClick r:id="rId3"/>
              </a:rPr>
              <a:t>https://azuremarketplace.microsoft.com/en-us/</a:t>
            </a:r>
            <a:r>
              <a:rPr lang="en-IE" dirty="0"/>
              <a:t>  or also access via the Azure Portal</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675148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12/11/2019 1:32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3359886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IoT Central</a:t>
            </a:r>
          </a:p>
          <a:p>
            <a:r>
              <a:rPr lang="en-IE" sz="900" b="0" i="1" u="none" strike="noStrike" kern="1200" dirty="0">
                <a:solidFill>
                  <a:schemeClr val="tx1"/>
                </a:solidFill>
                <a:effectLst/>
                <a:latin typeface="Segoe UI Light" pitchFamily="34" charset="0"/>
                <a:ea typeface="+mn-ea"/>
                <a:cs typeface="+mn-cs"/>
              </a:rPr>
              <a:t>Microsoft IoT Central </a:t>
            </a:r>
            <a:r>
              <a:rPr lang="en-IE" sz="900" b="0" i="0" u="none" strike="noStrike" kern="1200" dirty="0">
                <a:solidFill>
                  <a:schemeClr val="tx1"/>
                </a:solidFill>
                <a:effectLst/>
                <a:latin typeface="Segoe UI Light" pitchFamily="34" charset="0"/>
                <a:ea typeface="+mn-ea"/>
                <a:cs typeface="+mn-cs"/>
              </a:rPr>
              <a:t>is a fully managed global Internet of Things (IoT) software as a service (SaaS) solution that makes it easy to connect, monitor, and manage your IoT assets at scale. No cloud expertise is required to use IoT Central. As a result, you can bring your connected products to market faster while staying focused on your customers. See </a:t>
            </a:r>
            <a:r>
              <a:rPr lang="en-IE" sz="900" u="sng" dirty="0"/>
              <a:t>https://docs.microsoft.com/en-us/azure/iot-central/ </a:t>
            </a:r>
            <a:r>
              <a:rPr lang="en-IE" sz="900" b="0" i="0" u="none" strike="noStrike" kern="1200" dirty="0">
                <a:solidFill>
                  <a:schemeClr val="tx1"/>
                </a:solidFill>
                <a:effectLst/>
                <a:latin typeface="Segoe UI Light" pitchFamily="34" charset="0"/>
                <a:ea typeface="+mn-ea"/>
                <a:cs typeface="+mn-cs"/>
              </a:rPr>
              <a:t>for more details.</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IoT Hub</a:t>
            </a:r>
          </a:p>
          <a:p>
            <a:pPr marL="0" indent="0">
              <a:buFont typeface="Arial" panose="020B0604020202020204" pitchFamily="34" charset="0"/>
              <a:buNone/>
            </a:pPr>
            <a:r>
              <a:rPr lang="en-IE" sz="900" b="0" i="1" u="none" strike="noStrike" kern="1200" dirty="0">
                <a:solidFill>
                  <a:schemeClr val="tx1"/>
                </a:solidFill>
                <a:effectLst/>
                <a:latin typeface="Segoe UI Light" pitchFamily="34" charset="0"/>
                <a:ea typeface="+mn-ea"/>
                <a:cs typeface="+mn-cs"/>
              </a:rPr>
              <a:t>Azure IoT Hub</a:t>
            </a:r>
            <a:r>
              <a:rPr lang="en-IE" sz="900" b="0" i="0" u="none" strike="noStrike" kern="1200" dirty="0">
                <a:solidFill>
                  <a:schemeClr val="tx1"/>
                </a:solidFill>
                <a:effectLst/>
                <a:latin typeface="Segoe UI Light" pitchFamily="34" charset="0"/>
                <a:ea typeface="+mn-ea"/>
                <a:cs typeface="+mn-cs"/>
              </a:rPr>
              <a:t> is a managed service hosted in the cloud that acts as a central message hub for bi-directional communication between your IoT application and the devices it manages. You can use Azure IoT Hub to build IoT solutions with reliable and secure communications between millions of IoT devices and a cloud-hosted solution backend. You can connect virtually any device to your IoT Hub. https://docs.microsoft.com/en-us/azure/iot-hub/ </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For a full list of IoT-related services available with Azure, and for context on when you use them, see the page </a:t>
            </a:r>
            <a:r>
              <a:rPr lang="en-IE" sz="900" u="sng" dirty="0"/>
              <a:t>https://azure.microsoft.com/en-us/overview/iot/ </a:t>
            </a:r>
            <a:endParaRPr lang="en-US" sz="9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169090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Azure SQL Data Warehouse</a:t>
            </a:r>
          </a:p>
          <a:p>
            <a:r>
              <a:rPr lang="en-IE" sz="900" b="0" i="1" u="none" strike="noStrike" kern="1200" dirty="0">
                <a:solidFill>
                  <a:schemeClr val="tx1"/>
                </a:solidFill>
                <a:effectLst/>
                <a:latin typeface="Segoe UI Light" pitchFamily="34" charset="0"/>
                <a:ea typeface="+mn-ea"/>
                <a:cs typeface="+mn-cs"/>
              </a:rPr>
              <a:t>Azure SQL Data Warehouse</a:t>
            </a:r>
            <a:r>
              <a:rPr lang="en-IE" sz="900" b="0" i="0" u="none" strike="noStrike" kern="1200" dirty="0">
                <a:solidFill>
                  <a:schemeClr val="tx1"/>
                </a:solidFill>
                <a:effectLst/>
                <a:latin typeface="Segoe UI Light" pitchFamily="34" charset="0"/>
                <a:ea typeface="+mn-ea"/>
                <a:cs typeface="+mn-cs"/>
              </a:rPr>
              <a:t> is a cloud-based enterprise data warehouse that leverages massively parallel processing (MPP) to run complex queries quickly across petabytes of data.. See </a:t>
            </a:r>
            <a:r>
              <a:rPr lang="en-IE" u="sng" dirty="0"/>
              <a:t>https://azure.microsoft.com/en-us/services/sql-data-warehouse/ </a:t>
            </a:r>
            <a:r>
              <a:rPr lang="en-IE" sz="900" b="0" i="0" u="none" strike="noStrike" kern="1200" dirty="0">
                <a:solidFill>
                  <a:schemeClr val="tx1"/>
                </a:solidFill>
                <a:effectLst/>
                <a:latin typeface="Segoe UI Light" pitchFamily="34" charset="0"/>
                <a:ea typeface="+mn-ea"/>
                <a:cs typeface="+mn-cs"/>
              </a:rPr>
              <a:t>for more details.</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HDInsight</a:t>
            </a:r>
          </a:p>
          <a:p>
            <a:r>
              <a:rPr lang="en-IE" sz="900" b="0" i="1" u="none" strike="noStrike" kern="1200" dirty="0">
                <a:solidFill>
                  <a:schemeClr val="tx1"/>
                </a:solidFill>
                <a:effectLst/>
                <a:latin typeface="Segoe UI Light" pitchFamily="34" charset="0"/>
                <a:ea typeface="+mn-ea"/>
                <a:cs typeface="+mn-cs"/>
              </a:rPr>
              <a:t>Azure HDInsight</a:t>
            </a:r>
            <a:r>
              <a:rPr lang="en-IE" sz="900" b="0" i="0" u="none" strike="noStrike" kern="1200" dirty="0">
                <a:solidFill>
                  <a:schemeClr val="tx1"/>
                </a:solidFill>
                <a:effectLst/>
                <a:latin typeface="Segoe UI Light" pitchFamily="34" charset="0"/>
                <a:ea typeface="+mn-ea"/>
                <a:cs typeface="+mn-cs"/>
              </a:rPr>
              <a:t> is a fully managed, open-source analytics service for enterprises. It is a cloud service that makes it easier, faster, and more cost-effective to process massive amounts of data. HDInsight allows you run popular open-source frameworks and create cluster types such as </a:t>
            </a:r>
            <a:r>
              <a:rPr lang="en-IE" sz="900" b="0" i="0" u="none" strike="noStrike" kern="1200" dirty="0">
                <a:solidFill>
                  <a:schemeClr val="tx1"/>
                </a:solidFill>
                <a:effectLst/>
                <a:latin typeface="Segoe UI Light" pitchFamily="34" charset="0"/>
                <a:ea typeface="+mn-ea"/>
                <a:cs typeface="+mn-cs"/>
                <a:hlinkClick r:id="rId3">
                  <a:extLst>
                    <a:ext uri="{A12FA001-AC4F-418D-AE19-62706E023703}">
                      <ahyp:hlinkClr xmlns:ahyp="http://schemas.microsoft.com/office/drawing/2018/hyperlinkcolor" val="tx"/>
                    </a:ext>
                  </a:extLst>
                </a:hlinkClick>
              </a:rPr>
              <a:t>Apache Spark</a:t>
            </a:r>
            <a:r>
              <a:rPr lang="en-IE" sz="900" b="0" i="0" u="none" strike="noStrike" kern="120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rPr>
              <a:t>Apache Hadoop</a:t>
            </a:r>
            <a:r>
              <a:rPr lang="en-IE" sz="900" b="0" i="0" u="none" strike="noStrike" kern="120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hlinkClick r:id="rId5">
                  <a:extLst>
                    <a:ext uri="{A12FA001-AC4F-418D-AE19-62706E023703}">
                      <ahyp:hlinkClr xmlns:ahyp="http://schemas.microsoft.com/office/drawing/2018/hyperlinkcolor" val="tx"/>
                    </a:ext>
                  </a:extLst>
                </a:hlinkClick>
              </a:rPr>
              <a:t>Apache Kafka</a:t>
            </a:r>
            <a:r>
              <a:rPr lang="en-IE" sz="900" b="0" i="0" u="none" strike="noStrike" kern="120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hlinkClick r:id="rId6">
                  <a:extLst>
                    <a:ext uri="{A12FA001-AC4F-418D-AE19-62706E023703}">
                      <ahyp:hlinkClr xmlns:ahyp="http://schemas.microsoft.com/office/drawing/2018/hyperlinkcolor" val="tx"/>
                    </a:ext>
                  </a:extLst>
                </a:hlinkClick>
              </a:rPr>
              <a:t>Apache HBase</a:t>
            </a:r>
            <a:r>
              <a:rPr lang="en-IE" sz="900" b="0" i="0" u="none" strike="noStrike" kern="120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hlinkClick r:id="rId7">
                  <a:extLst>
                    <a:ext uri="{A12FA001-AC4F-418D-AE19-62706E023703}">
                      <ahyp:hlinkClr xmlns:ahyp="http://schemas.microsoft.com/office/drawing/2018/hyperlinkcolor" val="tx"/>
                    </a:ext>
                  </a:extLst>
                </a:hlinkClick>
              </a:rPr>
              <a:t>Apache Storm</a:t>
            </a:r>
            <a:r>
              <a:rPr lang="en-IE" sz="900" b="0" i="0" u="none" strike="noStrike" kern="120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hlinkClick r:id="rId8">
                  <a:extLst>
                    <a:ext uri="{A12FA001-AC4F-418D-AE19-62706E023703}">
                      <ahyp:hlinkClr xmlns:ahyp="http://schemas.microsoft.com/office/drawing/2018/hyperlinkcolor" val="tx"/>
                    </a:ext>
                  </a:extLst>
                </a:hlinkClick>
              </a:rPr>
              <a:t>Machine Learning Services</a:t>
            </a:r>
            <a:r>
              <a:rPr lang="en-IE" sz="900" b="0" i="0" u="none" strike="noStrike" kern="1200" dirty="0">
                <a:solidFill>
                  <a:schemeClr val="tx1"/>
                </a:solidFill>
                <a:effectLst/>
                <a:latin typeface="Segoe UI Light" pitchFamily="34" charset="0"/>
                <a:ea typeface="+mn-ea"/>
                <a:cs typeface="+mn-cs"/>
              </a:rPr>
              <a:t>. See </a:t>
            </a:r>
            <a:r>
              <a:rPr lang="en-IE" u="sng" dirty="0"/>
              <a:t>https://azure.microsoft.com/en-us/services/hdinsight/ </a:t>
            </a:r>
            <a:r>
              <a:rPr lang="en-IE" sz="900" b="0" i="0" u="none" strike="noStrike" kern="1200" dirty="0">
                <a:solidFill>
                  <a:schemeClr val="tx1"/>
                </a:solidFill>
                <a:effectLst/>
                <a:latin typeface="Segoe UI Light" pitchFamily="34" charset="0"/>
                <a:ea typeface="+mn-ea"/>
                <a:cs typeface="+mn-cs"/>
              </a:rPr>
              <a:t> for more general details.</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Data Lake Analytics</a:t>
            </a:r>
          </a:p>
          <a:p>
            <a:r>
              <a:rPr lang="en-IE" sz="900" b="0" i="0" u="none" strike="noStrike" kern="1200" dirty="0">
                <a:solidFill>
                  <a:schemeClr val="tx1"/>
                </a:solidFill>
                <a:effectLst/>
                <a:latin typeface="Segoe UI Light" pitchFamily="34" charset="0"/>
                <a:ea typeface="+mn-ea"/>
                <a:cs typeface="+mn-cs"/>
              </a:rPr>
              <a:t>Azure Data Lake Analytics is an on-demand analytics job service that simplifies big data. Instead of deploying, configuring, and tuning hardware, you write queries to transform your data and extract valuable insights.. See </a:t>
            </a:r>
            <a:r>
              <a:rPr lang="en-IE" u="sng" dirty="0"/>
              <a:t>https://azure.microsoft.com/en-us/services/data-lake-analytics/ </a:t>
            </a:r>
            <a:r>
              <a:rPr lang="en-IE" sz="900" b="0" i="0" u="none" strike="noStrike" kern="1200" dirty="0">
                <a:solidFill>
                  <a:schemeClr val="tx1"/>
                </a:solidFill>
                <a:effectLst/>
                <a:latin typeface="Segoe UI Light" pitchFamily="34" charset="0"/>
                <a:ea typeface="+mn-ea"/>
                <a:cs typeface="+mn-cs"/>
              </a:rPr>
              <a:t> for more details.</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For a full list of </a:t>
            </a:r>
            <a:r>
              <a:rPr lang="en-US" b="0" dirty="0"/>
              <a:t>Big Data and Analytics </a:t>
            </a:r>
            <a:r>
              <a:rPr lang="en-IE" sz="900" b="0" i="0" u="none" strike="noStrike" kern="1200" dirty="0">
                <a:solidFill>
                  <a:schemeClr val="tx1"/>
                </a:solidFill>
                <a:effectLst/>
                <a:latin typeface="Segoe UI Light" pitchFamily="34" charset="0"/>
                <a:ea typeface="+mn-ea"/>
                <a:cs typeface="+mn-cs"/>
              </a:rPr>
              <a:t>services available with Azure, and for context on when you use them, visit </a:t>
            </a:r>
            <a:r>
              <a:rPr lang="en-IE" u="sng" dirty="0"/>
              <a:t>https://azure.microsoft.com/en-us/product-categories/analytics/</a:t>
            </a:r>
            <a:endParaRPr lang="en-IE" sz="900"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Azure Machine Learning Service</a:t>
            </a: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Azure Machine Learning service provides a cloud-based environment you can use to develop, train, test, deploy, manage, and track machine learning models. Azure Machine Learning service can auto-generate a model and auto-tune it for you. It will let you start training on your local machine, and then scale out to the cloud. When you have the right model, you can easily deploy it in a container such as Docker in Azure. See </a:t>
            </a:r>
            <a:r>
              <a:rPr lang="en-IE" sz="900" u="sng" dirty="0"/>
              <a:t>https://azure.microsoft.com/en-us/services/machine-learning-service/ </a:t>
            </a:r>
            <a:r>
              <a:rPr lang="en-IE" sz="900" b="0" i="0" u="none" strike="noStrike" kern="1200" dirty="0">
                <a:solidFill>
                  <a:schemeClr val="tx1"/>
                </a:solidFill>
                <a:effectLst/>
                <a:latin typeface="Segoe UI Light" pitchFamily="34" charset="0"/>
                <a:ea typeface="+mn-ea"/>
                <a:cs typeface="+mn-cs"/>
              </a:rPr>
              <a:t>for more details.</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Machine Learning Studio</a:t>
            </a:r>
          </a:p>
          <a:p>
            <a:r>
              <a:rPr lang="en-IE" sz="900" b="0" i="0" u="none" strike="noStrike" kern="1200" dirty="0">
                <a:solidFill>
                  <a:schemeClr val="tx1"/>
                </a:solidFill>
                <a:effectLst/>
                <a:latin typeface="Segoe UI Light" pitchFamily="34" charset="0"/>
                <a:ea typeface="+mn-ea"/>
                <a:cs typeface="+mn-cs"/>
              </a:rPr>
              <a:t>Azure Machine Learning Studio is a collaborative, drag-and-drop visual workspace where you can build, test, and deploy machine learning solutions without needing to write code. It uses pre-built and pre-configured machine learning algorithms and data-handling modules. Use Machine Learning Studio when you want to experiment with machine learning models quickly and easily, and the built-in machine learning algorithms are sufficient for your solutions. It does not provide as much control over machine learning algorithms as the Machine Learning Service we discussed earlier. See </a:t>
            </a:r>
            <a:r>
              <a:rPr lang="en-IE" sz="900" u="sng" dirty="0"/>
              <a:t>https://azure.microsoft.com/en-us/services/machine-learning-studio/ </a:t>
            </a:r>
            <a:r>
              <a:rPr lang="en-IE" sz="900" b="0" i="0" u="none" strike="noStrike" kern="1200" dirty="0">
                <a:solidFill>
                  <a:schemeClr val="tx1"/>
                </a:solidFill>
                <a:effectLst/>
                <a:latin typeface="Segoe UI Light" pitchFamily="34" charset="0"/>
                <a:ea typeface="+mn-ea"/>
                <a:cs typeface="+mn-cs"/>
              </a:rPr>
              <a:t>for more general details.</a:t>
            </a:r>
          </a:p>
          <a:p>
            <a:endParaRPr lang="en-IE" sz="900" b="1" kern="1200" dirty="0">
              <a:solidFill>
                <a:schemeClr val="tx1"/>
              </a:solidFill>
              <a:effectLst/>
              <a:latin typeface="Segoe UI Light" pitchFamily="34" charset="0"/>
              <a:ea typeface="+mn-ea"/>
              <a:cs typeface="+mn-cs"/>
            </a:endParaRPr>
          </a:p>
          <a:p>
            <a:r>
              <a:rPr lang="en-IE" sz="900" b="1" kern="1200" dirty="0">
                <a:solidFill>
                  <a:schemeClr val="tx1"/>
                </a:solidFill>
                <a:effectLst/>
                <a:latin typeface="Segoe UI Light" pitchFamily="34" charset="0"/>
                <a:ea typeface="+mn-ea"/>
                <a:cs typeface="+mn-cs"/>
              </a:rPr>
              <a:t>Note</a:t>
            </a:r>
            <a:r>
              <a:rPr lang="en-IE" sz="900" kern="1200" dirty="0">
                <a:solidFill>
                  <a:schemeClr val="tx1"/>
                </a:solidFill>
                <a:effectLst/>
                <a:latin typeface="Segoe UI Light" pitchFamily="34" charset="0"/>
                <a:ea typeface="+mn-ea"/>
                <a:cs typeface="+mn-cs"/>
              </a:rPr>
              <a:t>: For a full list of Artificial Intelligence and Machine Learning services available with Azure, see the AI + Machine Learning section on the </a:t>
            </a:r>
            <a:r>
              <a:rPr lang="en-IE" sz="900" u="sng" dirty="0"/>
              <a:t>https://azure.microsoft.com/en-us/overview/ai-platform/ </a:t>
            </a:r>
            <a:r>
              <a:rPr lang="en-IE" sz="900" kern="1200" dirty="0">
                <a:solidFill>
                  <a:schemeClr val="tx1"/>
                </a:solidFill>
                <a:effectLst/>
                <a:latin typeface="Segoe UI Light" pitchFamily="34" charset="0"/>
                <a:ea typeface="+mn-ea"/>
                <a:cs typeface="+mn-cs"/>
              </a:rPr>
              <a:t>page.</a:t>
            </a:r>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Azure DevOps Services</a:t>
            </a:r>
          </a:p>
          <a:p>
            <a:r>
              <a:rPr lang="en-IE" sz="900" b="0" i="0" u="none" strike="noStrike" kern="1200" dirty="0">
                <a:solidFill>
                  <a:schemeClr val="tx1"/>
                </a:solidFill>
                <a:effectLst/>
                <a:latin typeface="Segoe UI Light" pitchFamily="34" charset="0"/>
                <a:ea typeface="+mn-ea"/>
                <a:cs typeface="+mn-cs"/>
              </a:rPr>
              <a:t>Azure DevOps Services (formerly known as </a:t>
            </a:r>
            <a:r>
              <a:rPr lang="en-IE" sz="900" b="0" i="1" u="none" strike="noStrike" kern="1200" dirty="0">
                <a:solidFill>
                  <a:schemeClr val="tx1"/>
                </a:solidFill>
                <a:effectLst/>
                <a:latin typeface="Segoe UI Light" pitchFamily="34" charset="0"/>
                <a:ea typeface="+mn-ea"/>
                <a:cs typeface="+mn-cs"/>
              </a:rPr>
              <a:t>Visual Studio Team Services (VSTS)</a:t>
            </a:r>
            <a:r>
              <a:rPr lang="en-IE" sz="900" b="0" i="0" u="none" strike="noStrike" kern="1200" dirty="0">
                <a:solidFill>
                  <a:schemeClr val="tx1"/>
                </a:solidFill>
                <a:effectLst/>
                <a:latin typeface="Segoe UI Light" pitchFamily="34" charset="0"/>
                <a:ea typeface="+mn-ea"/>
                <a:cs typeface="+mn-cs"/>
              </a:rPr>
              <a:t>), provides development collaboration tools including high-performance pipelines, free private Git repositories, configurable Kanban boards, and extensive automated and cloud-based load testing. See </a:t>
            </a:r>
            <a:r>
              <a:rPr lang="en-IE" u="sng" dirty="0"/>
              <a:t>https://docs.microsoft.com/en-us/azure/devops/ </a:t>
            </a:r>
            <a:r>
              <a:rPr lang="en-IE" sz="900" b="0" i="0" u="none" strike="noStrike" kern="1200" dirty="0">
                <a:solidFill>
                  <a:schemeClr val="tx1"/>
                </a:solidFill>
                <a:effectLst/>
                <a:latin typeface="Segoe UI Light" pitchFamily="34" charset="0"/>
                <a:ea typeface="+mn-ea"/>
                <a:cs typeface="+mn-cs"/>
              </a:rPr>
              <a:t>for more details.</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DevTest Labs</a:t>
            </a:r>
          </a:p>
          <a:p>
            <a:r>
              <a:rPr lang="en-IE" sz="900" b="0" i="0" u="none" strike="noStrike" kern="1200" dirty="0">
                <a:solidFill>
                  <a:schemeClr val="tx1"/>
                </a:solidFill>
                <a:effectLst/>
                <a:latin typeface="Segoe UI Light" pitchFamily="34" charset="0"/>
                <a:ea typeface="+mn-ea"/>
                <a:cs typeface="+mn-cs"/>
              </a:rPr>
              <a:t>Azure DevTest Labs is a service that helps developers and testers quickly create environments in Azure while minimizing waste and controlling cost. Users can test their latest application versions by quickly provisioning Windows and Linux environments using reusable templates and </a:t>
            </a:r>
            <a:r>
              <a:rPr lang="en-IE" sz="900" b="0" i="0" u="none" strike="noStrike" kern="1200" dirty="0" err="1">
                <a:solidFill>
                  <a:schemeClr val="tx1"/>
                </a:solidFill>
                <a:effectLst/>
                <a:latin typeface="Segoe UI Light" pitchFamily="34" charset="0"/>
                <a:ea typeface="+mn-ea"/>
                <a:cs typeface="+mn-cs"/>
              </a:rPr>
              <a:t>artifacts</a:t>
            </a:r>
            <a:r>
              <a:rPr lang="en-IE" sz="900" b="0" i="0" u="none" strike="noStrike" kern="1200" dirty="0">
                <a:solidFill>
                  <a:schemeClr val="tx1"/>
                </a:solidFill>
                <a:effectLst/>
                <a:latin typeface="Segoe UI Light" pitchFamily="34" charset="0"/>
                <a:ea typeface="+mn-ea"/>
                <a:cs typeface="+mn-cs"/>
              </a:rPr>
              <a:t>. See </a:t>
            </a:r>
            <a:r>
              <a:rPr lang="en-IE" u="sng" dirty="0"/>
              <a:t>https://azure.microsoft.com/en-us/services/devtest-lab/ </a:t>
            </a:r>
            <a:r>
              <a:rPr lang="en-IE" sz="900" b="0" i="0" u="none" strike="noStrike" kern="1200" dirty="0">
                <a:solidFill>
                  <a:schemeClr val="tx1"/>
                </a:solidFill>
                <a:effectLst/>
                <a:latin typeface="Segoe UI Light" pitchFamily="34" charset="0"/>
                <a:ea typeface="+mn-ea"/>
                <a:cs typeface="+mn-cs"/>
              </a:rPr>
              <a:t>for more general details.</a:t>
            </a:r>
          </a:p>
          <a:p>
            <a:endParaRPr lang="en-IE" sz="900" b="1" kern="1200" dirty="0">
              <a:solidFill>
                <a:schemeClr val="tx1"/>
              </a:solidFill>
              <a:effectLst/>
              <a:latin typeface="Segoe UI Light" pitchFamily="34" charset="0"/>
              <a:ea typeface="+mn-ea"/>
              <a:cs typeface="+mn-cs"/>
            </a:endParaRPr>
          </a:p>
          <a:p>
            <a:r>
              <a:rPr lang="en-IE" sz="900" b="1" kern="1200" dirty="0">
                <a:solidFill>
                  <a:schemeClr val="tx1"/>
                </a:solidFill>
                <a:effectLst/>
                <a:latin typeface="Segoe UI Light" pitchFamily="34" charset="0"/>
                <a:ea typeface="+mn-ea"/>
                <a:cs typeface="+mn-cs"/>
              </a:rPr>
              <a:t>Note</a:t>
            </a:r>
            <a:r>
              <a:rPr lang="en-IE" sz="900" kern="1200" dirty="0">
                <a:solidFill>
                  <a:schemeClr val="tx1"/>
                </a:solidFill>
                <a:effectLst/>
                <a:latin typeface="Segoe UI Light" pitchFamily="34" charset="0"/>
                <a:ea typeface="+mn-ea"/>
                <a:cs typeface="+mn-cs"/>
              </a:rPr>
              <a:t>: For more general details on DevOps services available with Azure, see </a:t>
            </a:r>
            <a:r>
              <a:rPr lang="en-IE" u="sng" dirty="0"/>
              <a:t>https://docs.microsoft.com/en-us/azure/#pivot=products&amp;panel=devops </a:t>
            </a:r>
            <a:endParaRPr lang="en-IE" sz="900"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235941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Azure DevOps Services</a:t>
            </a:r>
          </a:p>
          <a:p>
            <a:r>
              <a:rPr lang="en-IE" sz="900" b="0" i="0" u="none" strike="noStrike" kern="1200" dirty="0">
                <a:solidFill>
                  <a:schemeClr val="tx1"/>
                </a:solidFill>
                <a:effectLst/>
                <a:latin typeface="Segoe UI Light" pitchFamily="34" charset="0"/>
                <a:ea typeface="+mn-ea"/>
                <a:cs typeface="+mn-cs"/>
              </a:rPr>
              <a:t>Azure DevOps Services (formerly known as </a:t>
            </a:r>
            <a:r>
              <a:rPr lang="en-IE" sz="900" b="0" i="1" u="none" strike="noStrike" kern="1200" dirty="0">
                <a:solidFill>
                  <a:schemeClr val="tx1"/>
                </a:solidFill>
                <a:effectLst/>
                <a:latin typeface="Segoe UI Light" pitchFamily="34" charset="0"/>
                <a:ea typeface="+mn-ea"/>
                <a:cs typeface="+mn-cs"/>
              </a:rPr>
              <a:t>Visual Studio Team Services (VSTS)</a:t>
            </a:r>
            <a:r>
              <a:rPr lang="en-IE" sz="900" b="0" i="0" u="none" strike="noStrike" kern="1200" dirty="0">
                <a:solidFill>
                  <a:schemeClr val="tx1"/>
                </a:solidFill>
                <a:effectLst/>
                <a:latin typeface="Segoe UI Light" pitchFamily="34" charset="0"/>
                <a:ea typeface="+mn-ea"/>
                <a:cs typeface="+mn-cs"/>
              </a:rPr>
              <a:t>), provides development collaboration tools including high-performance pipelines, free private Git repositories, configurable Kanban boards, and extensive automated and cloud-based load testing. See </a:t>
            </a:r>
            <a:r>
              <a:rPr lang="en-IE" u="sng" dirty="0"/>
              <a:t>https://docs.microsoft.com/en-us/azure/devops/ </a:t>
            </a:r>
            <a:r>
              <a:rPr lang="en-IE" sz="900" b="0" i="0" u="none" strike="noStrike" kern="1200" dirty="0">
                <a:solidFill>
                  <a:schemeClr val="tx1"/>
                </a:solidFill>
                <a:effectLst/>
                <a:latin typeface="Segoe UI Light" pitchFamily="34" charset="0"/>
                <a:ea typeface="+mn-ea"/>
                <a:cs typeface="+mn-cs"/>
              </a:rPr>
              <a:t>for more details.</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DevTest Labs</a:t>
            </a:r>
          </a:p>
          <a:p>
            <a:r>
              <a:rPr lang="en-IE" sz="900" b="0" i="0" u="none" strike="noStrike" kern="1200" dirty="0">
                <a:solidFill>
                  <a:schemeClr val="tx1"/>
                </a:solidFill>
                <a:effectLst/>
                <a:latin typeface="Segoe UI Light" pitchFamily="34" charset="0"/>
                <a:ea typeface="+mn-ea"/>
                <a:cs typeface="+mn-cs"/>
              </a:rPr>
              <a:t>Azure DevTest Labs is a service that helps developers and testers quickly create environments in Azure while minimizing waste and controlling cost. Users can test their latest application versions by quickly provisioning Windows and Linux environments using reusable templates and </a:t>
            </a:r>
            <a:r>
              <a:rPr lang="en-IE" sz="900" b="0" i="0" u="none" strike="noStrike" kern="1200" dirty="0" err="1">
                <a:solidFill>
                  <a:schemeClr val="tx1"/>
                </a:solidFill>
                <a:effectLst/>
                <a:latin typeface="Segoe UI Light" pitchFamily="34" charset="0"/>
                <a:ea typeface="+mn-ea"/>
                <a:cs typeface="+mn-cs"/>
              </a:rPr>
              <a:t>artifacts</a:t>
            </a:r>
            <a:r>
              <a:rPr lang="en-IE" sz="900" b="0" i="0" u="none" strike="noStrike" kern="1200" dirty="0">
                <a:solidFill>
                  <a:schemeClr val="tx1"/>
                </a:solidFill>
                <a:effectLst/>
                <a:latin typeface="Segoe UI Light" pitchFamily="34" charset="0"/>
                <a:ea typeface="+mn-ea"/>
                <a:cs typeface="+mn-cs"/>
              </a:rPr>
              <a:t>. See </a:t>
            </a:r>
            <a:r>
              <a:rPr lang="en-IE" u="sng" dirty="0"/>
              <a:t>https://azure.microsoft.com/en-us/services/devtest-lab/ </a:t>
            </a:r>
            <a:r>
              <a:rPr lang="en-IE" sz="900" b="0" i="0" u="none" strike="noStrike" kern="1200" dirty="0">
                <a:solidFill>
                  <a:schemeClr val="tx1"/>
                </a:solidFill>
                <a:effectLst/>
                <a:latin typeface="Segoe UI Light" pitchFamily="34" charset="0"/>
                <a:ea typeface="+mn-ea"/>
                <a:cs typeface="+mn-cs"/>
              </a:rPr>
              <a:t>for more general details.</a:t>
            </a:r>
          </a:p>
          <a:p>
            <a:endParaRPr lang="en-IE" sz="900" b="1" kern="1200" dirty="0">
              <a:solidFill>
                <a:schemeClr val="tx1"/>
              </a:solidFill>
              <a:effectLst/>
              <a:latin typeface="Segoe UI Light" pitchFamily="34" charset="0"/>
              <a:ea typeface="+mn-ea"/>
              <a:cs typeface="+mn-cs"/>
            </a:endParaRPr>
          </a:p>
          <a:p>
            <a:r>
              <a:rPr lang="en-IE" sz="900" b="1" kern="1200" dirty="0">
                <a:solidFill>
                  <a:schemeClr val="tx1"/>
                </a:solidFill>
                <a:effectLst/>
                <a:latin typeface="Segoe UI Light" pitchFamily="34" charset="0"/>
                <a:ea typeface="+mn-ea"/>
                <a:cs typeface="+mn-cs"/>
              </a:rPr>
              <a:t>Note</a:t>
            </a:r>
            <a:r>
              <a:rPr lang="en-IE" sz="900" kern="1200" dirty="0">
                <a:solidFill>
                  <a:schemeClr val="tx1"/>
                </a:solidFill>
                <a:effectLst/>
                <a:latin typeface="Segoe UI Light" pitchFamily="34" charset="0"/>
                <a:ea typeface="+mn-ea"/>
                <a:cs typeface="+mn-cs"/>
              </a:rPr>
              <a:t>: For more general details on DevOps services available with Azure, see </a:t>
            </a:r>
            <a:r>
              <a:rPr lang="en-IE" u="sng" dirty="0"/>
              <a:t>https://docs.microsoft.com/en-us/azure/#pivot=products&amp;panel=devops </a:t>
            </a:r>
            <a:endParaRPr lang="en-IE" sz="900"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12/11/2019 1:33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5931159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You may provide more detail</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using</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the information below.</a:t>
            </a:r>
            <a:r>
              <a:rPr lang="en-IE" sz="900" b="0" i="0" u="none" strike="noStrike" kern="1200" baseline="0" dirty="0">
                <a:solidFill>
                  <a:schemeClr val="tx1"/>
                </a:solidFill>
                <a:effectLst/>
                <a:latin typeface="Segoe UI Light" pitchFamily="34" charset="0"/>
                <a:ea typeface="+mn-ea"/>
                <a:cs typeface="+mn-cs"/>
              </a:rPr>
              <a:t> I</a:t>
            </a:r>
            <a:r>
              <a:rPr lang="en-IE" sz="900" b="0" i="0" u="none" strike="noStrike" kern="1200" dirty="0">
                <a:solidFill>
                  <a:schemeClr val="tx1"/>
                </a:solidFill>
                <a:effectLst/>
                <a:latin typeface="Segoe UI Light" pitchFamily="34" charset="0"/>
                <a:ea typeface="+mn-ea"/>
                <a:cs typeface="+mn-cs"/>
              </a:rPr>
              <a:t>f you’ve time, consider showing students</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the tools and the </a:t>
            </a:r>
            <a:r>
              <a:rPr lang="en-IE" sz="900" b="0" i="0" u="none" strike="noStrike" kern="1200" baseline="0" dirty="0">
                <a:solidFill>
                  <a:schemeClr val="tx1"/>
                </a:solidFill>
                <a:effectLst/>
                <a:latin typeface="Segoe UI Light" pitchFamily="34" charset="0"/>
                <a:ea typeface="+mn-ea"/>
                <a:cs typeface="+mn-cs"/>
              </a:rPr>
              <a:t>URL</a:t>
            </a:r>
            <a:r>
              <a:rPr lang="en-IE" sz="900" b="0" i="0" u="none" strike="noStrike" kern="1200" dirty="0">
                <a:solidFill>
                  <a:schemeClr val="tx1"/>
                </a:solidFill>
                <a:effectLst/>
                <a:latin typeface="Segoe UI Light" pitchFamily="34" charset="0"/>
                <a:ea typeface="+mn-ea"/>
                <a:cs typeface="+mn-cs"/>
              </a:rPr>
              <a:t>s for accessing them (where</a:t>
            </a:r>
            <a:r>
              <a:rPr lang="en-IE" sz="900" b="0" i="0" u="none" strike="noStrike" kern="1200" baseline="0" dirty="0">
                <a:solidFill>
                  <a:schemeClr val="tx1"/>
                </a:solidFill>
                <a:effectLst/>
                <a:latin typeface="Segoe UI Light" pitchFamily="34" charset="0"/>
                <a:ea typeface="+mn-ea"/>
                <a:cs typeface="+mn-cs"/>
              </a:rPr>
              <a:t> applicable</a:t>
            </a:r>
            <a:r>
              <a:rPr lang="en-IE" sz="900" b="0" i="0" u="none" strike="noStrike" kern="1200" dirty="0">
                <a:solidFill>
                  <a:schemeClr val="tx1"/>
                </a:solidFill>
                <a:effectLst/>
                <a:latin typeface="Segoe UI Light" pitchFamily="34" charset="0"/>
                <a:ea typeface="+mn-ea"/>
                <a:cs typeface="+mn-cs"/>
              </a:rPr>
              <a:t>). </a:t>
            </a:r>
          </a:p>
          <a:p>
            <a:endParaRPr lang="en-IE" sz="900" b="0" i="0" u="none" strike="noStrike" kern="1200" dirty="0">
              <a:solidFill>
                <a:schemeClr val="tx1"/>
              </a:solidFill>
              <a:effectLst/>
              <a:latin typeface="Segoe UI Light" pitchFamily="34" charset="0"/>
              <a:ea typeface="+mn-ea"/>
              <a:cs typeface="+mn-cs"/>
            </a:endParaRPr>
          </a:p>
          <a:p>
            <a:pPr marL="171450" indent="-171450">
              <a:buFont typeface="Arial" pitchFamily="34" charset="0"/>
              <a:buChar char="•"/>
            </a:pPr>
            <a:r>
              <a:rPr lang="en-IE" sz="900" b="1" i="0" u="none" strike="noStrike" kern="1200" dirty="0">
                <a:solidFill>
                  <a:schemeClr val="tx1"/>
                </a:solidFill>
                <a:effectLst/>
                <a:latin typeface="Segoe UI Light" pitchFamily="34" charset="0"/>
                <a:ea typeface="+mn-ea"/>
                <a:cs typeface="+mn-cs"/>
              </a:rPr>
              <a:t>Azure Portal - </a:t>
            </a:r>
            <a:r>
              <a:rPr lang="en-IE" dirty="0">
                <a:hlinkClick r:id="rId3"/>
              </a:rPr>
              <a:t>https://portal.azure.com</a:t>
            </a:r>
            <a:endParaRPr lang="en-IE" dirty="0"/>
          </a:p>
          <a:p>
            <a:pPr marL="171450" indent="-171450">
              <a:buFont typeface="Arial" pitchFamily="34" charset="0"/>
              <a:buChar char="•"/>
            </a:pPr>
            <a:r>
              <a:rPr lang="en-IE" sz="900" b="1" i="0" u="none" strike="noStrike" kern="1200" dirty="0">
                <a:solidFill>
                  <a:schemeClr val="tx1"/>
                </a:solidFill>
                <a:effectLst/>
                <a:latin typeface="Segoe UI Light" pitchFamily="34" charset="0"/>
                <a:ea typeface="+mn-ea"/>
                <a:cs typeface="+mn-cs"/>
              </a:rPr>
              <a:t>Azure PowerShell - </a:t>
            </a:r>
            <a:r>
              <a:rPr lang="en-IE" sz="900" b="0" i="0" u="none" strike="noStrike" kern="1200" dirty="0">
                <a:solidFill>
                  <a:schemeClr val="tx1"/>
                </a:solidFill>
                <a:effectLst/>
                <a:latin typeface="Segoe UI Light" pitchFamily="34" charset="0"/>
                <a:ea typeface="+mn-ea"/>
                <a:cs typeface="+mn-cs"/>
              </a:rPr>
              <a:t>A module added to Windows PowerShell or PowerShell Core for</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connecting to your Azure subscription and managing Azure resources.</a:t>
            </a:r>
          </a:p>
          <a:p>
            <a:pPr marL="171450" indent="-171450">
              <a:buFont typeface="Arial" pitchFamily="34" charset="0"/>
              <a:buChar char="•"/>
            </a:pPr>
            <a:r>
              <a:rPr lang="en-IE" sz="900" b="1" i="0" u="none" strike="noStrike" kern="1200" dirty="0">
                <a:solidFill>
                  <a:schemeClr val="tx1"/>
                </a:solidFill>
                <a:effectLst/>
                <a:latin typeface="Segoe UI Light" pitchFamily="34" charset="0"/>
                <a:ea typeface="+mn-ea"/>
                <a:cs typeface="+mn-cs"/>
              </a:rPr>
              <a:t>Azure CLI - </a:t>
            </a:r>
            <a:r>
              <a:rPr lang="en-IE" sz="900" b="0" i="0" u="none" strike="noStrike" kern="1200" dirty="0">
                <a:solidFill>
                  <a:schemeClr val="tx1"/>
                </a:solidFill>
                <a:effectLst/>
                <a:latin typeface="Segoe UI Light" pitchFamily="34" charset="0"/>
                <a:ea typeface="+mn-ea"/>
                <a:cs typeface="+mn-cs"/>
              </a:rPr>
              <a:t>A cross-platform, command-line program that connects to Azure and executes administrative commands on Azure resources.</a:t>
            </a:r>
          </a:p>
          <a:p>
            <a:pPr marL="171450" indent="-171450">
              <a:buFont typeface="Arial" pitchFamily="34" charset="0"/>
              <a:buChar char="•"/>
            </a:pPr>
            <a:r>
              <a:rPr lang="en-IE" sz="900" b="1" i="0" u="none" strike="noStrike" kern="1200" dirty="0">
                <a:solidFill>
                  <a:schemeClr val="tx1"/>
                </a:solidFill>
                <a:effectLst/>
                <a:latin typeface="Segoe UI Light" pitchFamily="34" charset="0"/>
                <a:ea typeface="+mn-ea"/>
                <a:cs typeface="+mn-cs"/>
              </a:rPr>
              <a:t>Azure Cloud Shell - </a:t>
            </a:r>
            <a:r>
              <a:rPr lang="en-IE" sz="900" b="0" i="0" u="none" strike="noStrike" kern="1200" dirty="0">
                <a:solidFill>
                  <a:schemeClr val="tx1"/>
                </a:solidFill>
                <a:effectLst/>
                <a:latin typeface="Segoe UI Light" pitchFamily="34" charset="0"/>
                <a:ea typeface="+mn-ea"/>
                <a:cs typeface="+mn-cs"/>
              </a:rPr>
              <a:t> A browser-based scripting environment in Azure portal. It provides flexibility by allowing you</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to choose your preferred</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shell experience. Linux users can opt for a Bash experience, and Windows users can opt for PowerShell.</a:t>
            </a:r>
            <a:r>
              <a:rPr lang="en-IE" sz="900" b="0" i="0" u="none" strike="noStrike" kern="1200" baseline="0" dirty="0">
                <a:solidFill>
                  <a:schemeClr val="tx1"/>
                </a:solidFill>
                <a:effectLst/>
                <a:latin typeface="Segoe UI Light" pitchFamily="34" charset="0"/>
                <a:ea typeface="+mn-ea"/>
                <a:cs typeface="+mn-cs"/>
              </a:rPr>
              <a:t> </a:t>
            </a:r>
            <a:r>
              <a:rPr lang="en-IE" sz="900" kern="1200" dirty="0">
                <a:solidFill>
                  <a:schemeClr val="tx1"/>
                </a:solidFill>
                <a:effectLst/>
                <a:latin typeface="Segoe UI Light" pitchFamily="34" charset="0"/>
                <a:ea typeface="+mn-ea"/>
                <a:cs typeface="+mn-cs"/>
              </a:rPr>
              <a:t>Access Azure Cloud Shell from : </a:t>
            </a:r>
            <a:r>
              <a:rPr lang="en-IE" sz="900" b="0" i="0" u="none" strike="noStrike" kern="1200" dirty="0">
                <a:solidFill>
                  <a:schemeClr val="tx1"/>
                </a:solidFill>
                <a:effectLst/>
                <a:latin typeface="Segoe UI Light" pitchFamily="34" charset="0"/>
                <a:ea typeface="+mn-ea"/>
                <a:cs typeface="+mn-cs"/>
                <a:hlinkClick r:id="rId4"/>
              </a:rPr>
              <a:t>https://shell.azure.com/</a:t>
            </a:r>
            <a:endParaRPr lang="en-IE" sz="900" kern="1200" dirty="0">
              <a:solidFill>
                <a:schemeClr val="tx1"/>
              </a:solidFill>
              <a:effectLst/>
              <a:latin typeface="Segoe UI Light" pitchFamily="34" charset="0"/>
              <a:ea typeface="+mn-ea"/>
              <a:cs typeface="+mn-cs"/>
            </a:endParaRPr>
          </a:p>
          <a:p>
            <a:endParaRPr lang="en-IE" sz="900"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You can also</a:t>
            </a:r>
            <a:r>
              <a:rPr lang="en-IE" sz="900" kern="1200" baseline="0" dirty="0">
                <a:solidFill>
                  <a:schemeClr val="tx1"/>
                </a:solidFill>
                <a:effectLst/>
                <a:latin typeface="Segoe UI Light" pitchFamily="34" charset="0"/>
                <a:ea typeface="+mn-ea"/>
                <a:cs typeface="+mn-cs"/>
              </a:rPr>
              <a:t> use </a:t>
            </a:r>
            <a:r>
              <a:rPr lang="en-IE" sz="900" b="1" kern="1200" dirty="0">
                <a:solidFill>
                  <a:schemeClr val="tx1"/>
                </a:solidFill>
                <a:effectLst/>
                <a:latin typeface="Segoe UI Light" pitchFamily="34" charset="0"/>
                <a:ea typeface="+mn-ea"/>
                <a:cs typeface="+mn-cs"/>
              </a:rPr>
              <a:t>Azure SDKs</a:t>
            </a:r>
            <a:r>
              <a:rPr lang="en-IE" sz="900" kern="1200" dirty="0">
                <a:solidFill>
                  <a:schemeClr val="tx1"/>
                </a:solidFill>
                <a:effectLst/>
                <a:latin typeface="Segoe UI Light" pitchFamily="34" charset="0"/>
                <a:ea typeface="+mn-ea"/>
                <a:cs typeface="+mn-cs"/>
              </a:rPr>
              <a:t>, in a range of languages, and </a:t>
            </a:r>
            <a:r>
              <a:rPr lang="en-IE" sz="900" b="1" kern="1200" dirty="0">
                <a:solidFill>
                  <a:schemeClr val="tx1"/>
                </a:solidFill>
                <a:effectLst/>
                <a:latin typeface="Segoe UI Light" pitchFamily="34" charset="0"/>
                <a:ea typeface="+mn-ea"/>
                <a:cs typeface="+mn-cs"/>
              </a:rPr>
              <a:t>REST APIs</a:t>
            </a:r>
            <a:r>
              <a:rPr lang="en-IE" sz="900" kern="1200" dirty="0">
                <a:solidFill>
                  <a:schemeClr val="tx1"/>
                </a:solidFill>
                <a:effectLst/>
                <a:latin typeface="Segoe UI Light" pitchFamily="34" charset="0"/>
                <a:ea typeface="+mn-ea"/>
                <a:cs typeface="+mn-cs"/>
              </a:rPr>
              <a:t> to configure Azure. For a list Azure</a:t>
            </a:r>
            <a:r>
              <a:rPr lang="en-IE" sz="900" kern="1200" baseline="0" dirty="0">
                <a:solidFill>
                  <a:schemeClr val="tx1"/>
                </a:solidFill>
                <a:effectLst/>
                <a:latin typeface="Segoe UI Light" pitchFamily="34" charset="0"/>
                <a:ea typeface="+mn-ea"/>
                <a:cs typeface="+mn-cs"/>
              </a:rPr>
              <a:t> management </a:t>
            </a:r>
            <a:r>
              <a:rPr lang="en-IE" sz="900" kern="1200" dirty="0">
                <a:solidFill>
                  <a:schemeClr val="tx1"/>
                </a:solidFill>
                <a:effectLst/>
                <a:latin typeface="Segoe UI Light" pitchFamily="34" charset="0"/>
                <a:ea typeface="+mn-ea"/>
                <a:cs typeface="+mn-cs"/>
              </a:rPr>
              <a:t>tools, see : </a:t>
            </a:r>
            <a:r>
              <a:rPr lang="en-IE" sz="900" u="sng" kern="1200" dirty="0">
                <a:solidFill>
                  <a:schemeClr val="tx1"/>
                </a:solidFill>
                <a:effectLst/>
                <a:latin typeface="Segoe UI Light" pitchFamily="34" charset="0"/>
                <a:ea typeface="+mn-ea"/>
                <a:cs typeface="+mn-cs"/>
              </a:rPr>
              <a:t>https://azure.microsoft.com/en-us/downloads/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12/11/2019 1:34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Common Usage Scenarios - </a:t>
            </a:r>
            <a:r>
              <a:rPr lang="en-IE" sz="900" b="0" i="0" u="none" strike="noStrike" kern="1200" dirty="0">
                <a:solidFill>
                  <a:schemeClr val="tx1"/>
                </a:solidFill>
                <a:effectLst/>
                <a:latin typeface="Segoe UI Light" pitchFamily="34" charset="0"/>
                <a:ea typeface="+mn-ea"/>
                <a:cs typeface="+mn-cs"/>
              </a:rPr>
              <a:t>You typically deploy Azure Firewall on a central virtual network, to control general network access.</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With Azure Firewall you can configure:</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Application rules that define Fully Qualified Domain Names (FQDNs) which</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can be accessed from a subnet.</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Network rules based</a:t>
            </a:r>
            <a:r>
              <a:rPr lang="en-IE" sz="900" b="0" i="0" u="none" strike="noStrike" kern="1200" baseline="0" dirty="0">
                <a:solidFill>
                  <a:schemeClr val="tx1"/>
                </a:solidFill>
                <a:effectLst/>
                <a:latin typeface="Segoe UI Light" pitchFamily="34" charset="0"/>
                <a:ea typeface="+mn-ea"/>
                <a:cs typeface="+mn-cs"/>
              </a:rPr>
              <a:t> on </a:t>
            </a:r>
            <a:r>
              <a:rPr lang="en-IE" sz="900" b="0" i="0" u="none" strike="noStrike" kern="1200" dirty="0">
                <a:solidFill>
                  <a:schemeClr val="tx1"/>
                </a:solidFill>
                <a:effectLst/>
                <a:latin typeface="Segoe UI Light" pitchFamily="34" charset="0"/>
                <a:ea typeface="+mn-ea"/>
                <a:cs typeface="+mn-cs"/>
              </a:rPr>
              <a:t>source address, protocol, destination port, and destination address.</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Azure Application Gateway also provides a firewall, called the Web Application Firewall (WAF). WAF is different to Azure Firewall. WAF protects your web applications from common exploits and vulnerabilities,</a:t>
            </a:r>
            <a:r>
              <a:rPr lang="en-IE" sz="900" b="0" i="0" u="none" strike="noStrike" kern="1200" baseline="0" dirty="0">
                <a:solidFill>
                  <a:schemeClr val="tx1"/>
                </a:solidFill>
                <a:effectLst/>
                <a:latin typeface="Segoe UI Light" pitchFamily="34" charset="0"/>
                <a:ea typeface="+mn-ea"/>
                <a:cs typeface="+mn-cs"/>
              </a:rPr>
              <a:t> w</a:t>
            </a:r>
            <a:r>
              <a:rPr lang="en-IE" sz="900" b="0" i="0" u="none" strike="noStrike" kern="1200" dirty="0">
                <a:solidFill>
                  <a:schemeClr val="tx1"/>
                </a:solidFill>
                <a:effectLst/>
                <a:latin typeface="Segoe UI Light" pitchFamily="34" charset="0"/>
                <a:ea typeface="+mn-ea"/>
                <a:cs typeface="+mn-cs"/>
              </a:rPr>
              <a:t>hereas Azure Firewall provides: </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Inbound protection for non-HTTP/S protocols</a:t>
            </a:r>
            <a:r>
              <a:rPr lang="en-IE" sz="900" b="0" i="0" u="none" strike="noStrike" kern="1200" baseline="0" dirty="0">
                <a:solidFill>
                  <a:schemeClr val="tx1"/>
                </a:solidFill>
                <a:effectLst/>
                <a:latin typeface="Segoe UI Light" pitchFamily="34" charset="0"/>
                <a:ea typeface="+mn-ea"/>
                <a:cs typeface="+mn-cs"/>
              </a:rPr>
              <a:t>, such as </a:t>
            </a:r>
            <a:r>
              <a:rPr lang="en-IE" sz="900" b="0" i="0" u="none" strike="noStrike" kern="1200" dirty="0">
                <a:solidFill>
                  <a:schemeClr val="tx1"/>
                </a:solidFill>
                <a:effectLst/>
                <a:latin typeface="Segoe UI Light" pitchFamily="34" charset="0"/>
                <a:ea typeface="+mn-ea"/>
                <a:cs typeface="+mn-cs"/>
              </a:rPr>
              <a:t>File Transfer Protocol (FTP)</a:t>
            </a:r>
            <a:r>
              <a:rPr lang="en-IE" sz="900" b="0" i="0" u="none" strike="noStrike" kern="1200" baseline="0" dirty="0">
                <a:solidFill>
                  <a:schemeClr val="tx1"/>
                </a:solidFill>
                <a:effectLst/>
                <a:latin typeface="Segoe UI Light" pitchFamily="34" charset="0"/>
                <a:ea typeface="+mn-ea"/>
                <a:cs typeface="+mn-cs"/>
              </a:rPr>
              <a:t> and </a:t>
            </a:r>
            <a:r>
              <a:rPr lang="en-IE" sz="900" b="0" i="0" u="none" strike="noStrike" kern="1200" dirty="0">
                <a:solidFill>
                  <a:schemeClr val="tx1"/>
                </a:solidFill>
                <a:effectLst/>
                <a:latin typeface="Segoe UI Light" pitchFamily="34" charset="0"/>
                <a:ea typeface="+mn-ea"/>
                <a:cs typeface="+mn-cs"/>
              </a:rPr>
              <a:t>Secure Shell (SSH).</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Outbound network-level protection for all ports and protocols.</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Application-level protection for outbound HTTP/S.</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The</a:t>
            </a:r>
            <a:r>
              <a:rPr lang="en-IE" sz="900" b="0" i="0" u="none" strike="noStrike" kern="1200" baseline="0" dirty="0">
                <a:solidFill>
                  <a:schemeClr val="tx1"/>
                </a:solidFill>
                <a:effectLst/>
                <a:latin typeface="Segoe UI Light" pitchFamily="34" charset="0"/>
                <a:ea typeface="+mn-ea"/>
                <a:cs typeface="+mn-cs"/>
              </a:rPr>
              <a:t> distinct </a:t>
            </a:r>
            <a:r>
              <a:rPr lang="en-IE" sz="900" b="0" i="0" u="none" strike="noStrike" kern="1200" dirty="0">
                <a:solidFill>
                  <a:schemeClr val="tx1"/>
                </a:solidFill>
                <a:effectLst/>
                <a:latin typeface="Segoe UI Light" pitchFamily="34" charset="0"/>
                <a:ea typeface="+mn-ea"/>
                <a:cs typeface="+mn-cs"/>
              </a:rPr>
              <a:t>features and functions of Azure</a:t>
            </a:r>
            <a:r>
              <a:rPr lang="en-IE" sz="900" b="0" i="0" u="none" strike="noStrike" kern="1200" baseline="0" dirty="0">
                <a:solidFill>
                  <a:schemeClr val="tx1"/>
                </a:solidFill>
                <a:effectLst/>
                <a:latin typeface="Segoe UI Light" pitchFamily="34" charset="0"/>
                <a:ea typeface="+mn-ea"/>
                <a:cs typeface="+mn-cs"/>
              </a:rPr>
              <a:t> Firewall make it suited to </a:t>
            </a:r>
            <a:r>
              <a:rPr lang="en-IE" sz="900" b="0" i="0" u="none" strike="noStrike" kern="1200" dirty="0">
                <a:solidFill>
                  <a:schemeClr val="tx1"/>
                </a:solidFill>
                <a:effectLst/>
                <a:latin typeface="Segoe UI Light" pitchFamily="34" charset="0"/>
                <a:ea typeface="+mn-ea"/>
                <a:cs typeface="+mn-cs"/>
              </a:rPr>
              <a:t>different use cases</a:t>
            </a:r>
            <a:r>
              <a:rPr lang="en-IE" sz="900" b="0" i="0" u="none" strike="noStrike" kern="1200" baseline="0" dirty="0">
                <a:solidFill>
                  <a:schemeClr val="tx1"/>
                </a:solidFill>
                <a:effectLst/>
                <a:latin typeface="Segoe UI Light" pitchFamily="34" charset="0"/>
                <a:ea typeface="+mn-ea"/>
                <a:cs typeface="+mn-cs"/>
              </a:rPr>
              <a:t> than WAF.</a:t>
            </a:r>
            <a:endParaRPr lang="en-IE"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For details, see : https://azure.microsoft.com/en-us/services/azure-firewall/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Azure </a:t>
            </a:r>
            <a:r>
              <a:rPr lang="en-IE" sz="900" b="0" i="0" u="none" strike="noStrike" kern="1200" dirty="0" err="1">
                <a:solidFill>
                  <a:schemeClr val="tx1"/>
                </a:solidFill>
                <a:effectLst/>
                <a:latin typeface="Segoe UI Light" pitchFamily="34" charset="0"/>
                <a:ea typeface="+mn-ea"/>
                <a:cs typeface="+mn-cs"/>
              </a:rPr>
              <a:t>DDoS</a:t>
            </a:r>
            <a:r>
              <a:rPr lang="en-IE" sz="900" b="0" i="0" u="none" strike="noStrike" kern="1200" dirty="0">
                <a:solidFill>
                  <a:schemeClr val="tx1"/>
                </a:solidFill>
                <a:effectLst/>
                <a:latin typeface="Segoe UI Light" pitchFamily="34" charset="0"/>
                <a:ea typeface="+mn-ea"/>
                <a:cs typeface="+mn-cs"/>
              </a:rPr>
              <a:t> standard protection mitigates against the following attacks:</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Volumetric attacks</a:t>
            </a:r>
            <a:r>
              <a:rPr lang="en-IE" sz="900" b="0" i="0" u="none" strike="noStrike" kern="1200" dirty="0">
                <a:solidFill>
                  <a:schemeClr val="tx1"/>
                </a:solidFill>
                <a:effectLst/>
                <a:latin typeface="Segoe UI Light" pitchFamily="34" charset="0"/>
                <a:ea typeface="+mn-ea"/>
                <a:cs typeface="+mn-cs"/>
              </a:rPr>
              <a:t> – Aims to flood the network layer with high volumes of</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seemingly legitimate traffic.</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Protocol attacks</a:t>
            </a:r>
            <a:r>
              <a:rPr lang="en-IE" sz="900" b="0" i="0" u="none" strike="noStrike" kern="1200" dirty="0">
                <a:solidFill>
                  <a:schemeClr val="tx1"/>
                </a:solidFill>
                <a:effectLst/>
                <a:latin typeface="Segoe UI Light" pitchFamily="34" charset="0"/>
                <a:ea typeface="+mn-ea"/>
                <a:cs typeface="+mn-cs"/>
              </a:rPr>
              <a:t> - Render network</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targets inaccessible by exploiting weaknesses in the layer 3 and layer 4 protocol stack.</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Resource (application) layer attacks</a:t>
            </a:r>
            <a:r>
              <a:rPr lang="en-IE" sz="900" b="0" i="0" u="none" strike="noStrike" kern="1200" dirty="0">
                <a:solidFill>
                  <a:schemeClr val="tx1"/>
                </a:solidFill>
                <a:effectLst/>
                <a:latin typeface="Segoe UI Light" pitchFamily="34" charset="0"/>
                <a:ea typeface="+mn-ea"/>
                <a:cs typeface="+mn-cs"/>
              </a:rPr>
              <a:t> - Target web application packets to disrupt the data transmission between hosts.</a:t>
            </a:r>
          </a:p>
          <a:p>
            <a:endParaRPr lang="en-IE" sz="900"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For details about Azure </a:t>
            </a:r>
            <a:r>
              <a:rPr lang="en-IE" sz="900" kern="1200" dirty="0" err="1">
                <a:solidFill>
                  <a:schemeClr val="tx1"/>
                </a:solidFill>
                <a:effectLst/>
                <a:latin typeface="Segoe UI Light" pitchFamily="34" charset="0"/>
                <a:ea typeface="+mn-ea"/>
                <a:cs typeface="+mn-cs"/>
              </a:rPr>
              <a:t>DDoS</a:t>
            </a:r>
            <a:r>
              <a:rPr lang="en-IE" sz="900" kern="1200" dirty="0">
                <a:solidFill>
                  <a:schemeClr val="tx1"/>
                </a:solidFill>
                <a:effectLst/>
                <a:latin typeface="Segoe UI Light" pitchFamily="34" charset="0"/>
                <a:ea typeface="+mn-ea"/>
                <a:cs typeface="+mn-cs"/>
              </a:rPr>
              <a:t> Protection, see : </a:t>
            </a:r>
            <a:r>
              <a:rPr lang="en-IE" sz="900" b="0" i="0" u="none" strike="noStrike" kern="1200" dirty="0">
                <a:solidFill>
                  <a:schemeClr val="tx1"/>
                </a:solidFill>
                <a:effectLst/>
                <a:latin typeface="Segoe UI Light" pitchFamily="34" charset="0"/>
                <a:ea typeface="+mn-ea"/>
                <a:cs typeface="+mn-cs"/>
              </a:rPr>
              <a:t>https://azure.microsoft.com/en-us/services/ddos-protection/</a:t>
            </a:r>
            <a:endParaRPr lang="en-I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5220651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NSG rules have the following properties:</a:t>
            </a:r>
          </a:p>
          <a:p>
            <a:pPr marL="171450" indent="-171450">
              <a:buFont typeface="Arial" panose="020B0604020202020204" pitchFamily="34" charset="0"/>
              <a:buChar char="•"/>
            </a:pPr>
            <a:r>
              <a:rPr lang="en-IE" b="1" dirty="0">
                <a:effectLst/>
              </a:rPr>
              <a:t>Name</a:t>
            </a:r>
            <a:r>
              <a:rPr lang="en-IE" dirty="0"/>
              <a:t> : </a:t>
            </a:r>
            <a:r>
              <a:rPr lang="en-IE" dirty="0">
                <a:effectLst/>
              </a:rPr>
              <a:t>Unique NSG</a:t>
            </a:r>
            <a:r>
              <a:rPr lang="en-IE" baseline="0" dirty="0">
                <a:effectLst/>
              </a:rPr>
              <a:t> </a:t>
            </a:r>
            <a:r>
              <a:rPr lang="en-IE" dirty="0">
                <a:effectLst/>
              </a:rPr>
              <a:t>name.</a:t>
            </a:r>
            <a:r>
              <a:rPr lang="en-IE" dirty="0"/>
              <a:t> </a:t>
            </a:r>
          </a:p>
          <a:p>
            <a:pPr marL="171450" indent="-171450">
              <a:buFont typeface="Arial" panose="020B0604020202020204" pitchFamily="34" charset="0"/>
              <a:buChar char="•"/>
            </a:pPr>
            <a:r>
              <a:rPr lang="en-IE" b="1" dirty="0">
                <a:effectLst/>
              </a:rPr>
              <a:t>Priority</a:t>
            </a:r>
            <a:r>
              <a:rPr lang="en-IE" dirty="0">
                <a:effectLst/>
              </a:rPr>
              <a:t> :</a:t>
            </a:r>
            <a:r>
              <a:rPr lang="en-IE" dirty="0"/>
              <a:t> A n</a:t>
            </a:r>
            <a:r>
              <a:rPr lang="en-IE" dirty="0">
                <a:effectLst/>
              </a:rPr>
              <a:t>umber between 100 and 4096. Rules are processed in</a:t>
            </a:r>
            <a:r>
              <a:rPr lang="en-IE" baseline="0" dirty="0">
                <a:effectLst/>
              </a:rPr>
              <a:t> order of </a:t>
            </a:r>
            <a:r>
              <a:rPr lang="en-IE" dirty="0">
                <a:effectLst/>
              </a:rPr>
              <a:t>priority;</a:t>
            </a:r>
            <a:r>
              <a:rPr lang="en-IE" baseline="0" dirty="0">
                <a:effectLst/>
              </a:rPr>
              <a:t> </a:t>
            </a:r>
            <a:r>
              <a:rPr lang="en-IE" dirty="0">
                <a:effectLst/>
              </a:rPr>
              <a:t>lower numbers are processed before higher numbers.</a:t>
            </a:r>
          </a:p>
          <a:p>
            <a:pPr marL="171450" indent="-171450">
              <a:buFont typeface="Arial" panose="020B0604020202020204" pitchFamily="34" charset="0"/>
              <a:buChar char="•"/>
            </a:pPr>
            <a:r>
              <a:rPr lang="en-IE" b="1" dirty="0">
                <a:effectLst/>
              </a:rPr>
              <a:t>Source or Destination</a:t>
            </a:r>
            <a:r>
              <a:rPr lang="en-IE" dirty="0"/>
              <a:t> : Apply</a:t>
            </a:r>
            <a:r>
              <a:rPr lang="en-IE" baseline="0" dirty="0"/>
              <a:t> the rule to an i</a:t>
            </a:r>
            <a:r>
              <a:rPr lang="en-IE" dirty="0">
                <a:effectLst/>
              </a:rPr>
              <a:t>ndividual IP address or IP address range, service tag, or application security group.</a:t>
            </a:r>
            <a:r>
              <a:rPr lang="en-IE" dirty="0"/>
              <a:t> </a:t>
            </a:r>
          </a:p>
          <a:p>
            <a:pPr marL="171450" indent="-171450">
              <a:buFont typeface="Arial" panose="020B0604020202020204" pitchFamily="34" charset="0"/>
              <a:buChar char="•"/>
            </a:pPr>
            <a:r>
              <a:rPr lang="en-IE" b="1" dirty="0">
                <a:effectLst/>
              </a:rPr>
              <a:t>Protocol</a:t>
            </a:r>
            <a:r>
              <a:rPr lang="en-IE" dirty="0"/>
              <a:t> : Specifies</a:t>
            </a:r>
            <a:r>
              <a:rPr lang="en-IE" baseline="0" dirty="0"/>
              <a:t> a network protocol for the rule (can be </a:t>
            </a:r>
            <a:r>
              <a:rPr lang="en-IE" dirty="0">
                <a:effectLst/>
              </a:rPr>
              <a:t>TCP, UDP, or Any).</a:t>
            </a:r>
            <a:r>
              <a:rPr lang="en-IE" dirty="0"/>
              <a:t> </a:t>
            </a:r>
          </a:p>
          <a:p>
            <a:pPr marL="171450" indent="-171450">
              <a:buFont typeface="Arial" panose="020B0604020202020204" pitchFamily="34" charset="0"/>
              <a:buChar char="•"/>
            </a:pPr>
            <a:r>
              <a:rPr lang="en-IE" b="1" dirty="0">
                <a:effectLst/>
              </a:rPr>
              <a:t>Direction</a:t>
            </a:r>
            <a:r>
              <a:rPr lang="en-IE" dirty="0"/>
              <a:t> : A</a:t>
            </a:r>
            <a:r>
              <a:rPr lang="en-IE" dirty="0">
                <a:effectLst/>
              </a:rPr>
              <a:t>pplies the rule to either inbound or outbound traffic.</a:t>
            </a:r>
            <a:r>
              <a:rPr lang="en-IE" dirty="0"/>
              <a:t> </a:t>
            </a:r>
          </a:p>
          <a:p>
            <a:pPr marL="171450" indent="-171450">
              <a:buFont typeface="Arial" panose="020B0604020202020204" pitchFamily="34" charset="0"/>
              <a:buChar char="•"/>
            </a:pPr>
            <a:r>
              <a:rPr lang="en-IE" b="1" dirty="0">
                <a:effectLst/>
              </a:rPr>
              <a:t>Port Range</a:t>
            </a:r>
            <a:r>
              <a:rPr lang="en-IE" dirty="0"/>
              <a:t> : </a:t>
            </a:r>
            <a:r>
              <a:rPr lang="en-IE" dirty="0">
                <a:effectLst/>
              </a:rPr>
              <a:t>Enforces the rule on</a:t>
            </a:r>
            <a:r>
              <a:rPr lang="en-IE" baseline="0" dirty="0">
                <a:effectLst/>
              </a:rPr>
              <a:t> </a:t>
            </a:r>
            <a:r>
              <a:rPr lang="en-IE" dirty="0">
                <a:effectLst/>
              </a:rPr>
              <a:t>a specific port or range of ports.</a:t>
            </a:r>
            <a:r>
              <a:rPr lang="en-IE" dirty="0"/>
              <a:t> </a:t>
            </a:r>
          </a:p>
          <a:p>
            <a:pPr marL="171450" indent="-171450">
              <a:buFont typeface="Arial" panose="020B0604020202020204" pitchFamily="34" charset="0"/>
              <a:buChar char="•"/>
            </a:pPr>
            <a:r>
              <a:rPr lang="en-IE" b="1" dirty="0">
                <a:effectLst/>
              </a:rPr>
              <a:t>Action</a:t>
            </a:r>
            <a:r>
              <a:rPr lang="en-IE" dirty="0"/>
              <a:t> :</a:t>
            </a:r>
            <a:r>
              <a:rPr lang="en-IE" baseline="0" dirty="0"/>
              <a:t> Sets the rule to either a</a:t>
            </a:r>
            <a:r>
              <a:rPr lang="en-IE" dirty="0">
                <a:effectLst/>
              </a:rPr>
              <a:t>llow or deny traffic.</a:t>
            </a: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For details about</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NSG, see : https://docs.microsoft.com/en-us/azure/virtual-network/security-overview#network-security-groups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2169897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For details about</a:t>
            </a:r>
            <a:r>
              <a:rPr lang="en-IE" sz="900" b="0" i="0" u="none" strike="noStrike" kern="1200" baseline="0" dirty="0">
                <a:solidFill>
                  <a:schemeClr val="tx1"/>
                </a:solidFill>
                <a:effectLst/>
                <a:latin typeface="Segoe UI Light" pitchFamily="34" charset="0"/>
                <a:ea typeface="+mn-ea"/>
                <a:cs typeface="+mn-cs"/>
              </a:rPr>
              <a:t> A</a:t>
            </a:r>
            <a:r>
              <a:rPr lang="en-IE" sz="900" b="0" i="0" u="none" strike="noStrike" kern="1200" dirty="0">
                <a:solidFill>
                  <a:schemeClr val="tx1"/>
                </a:solidFill>
                <a:effectLst/>
                <a:latin typeface="Segoe UI Light" pitchFamily="34" charset="0"/>
                <a:ea typeface="+mn-ea"/>
                <a:cs typeface="+mn-cs"/>
              </a:rPr>
              <a:t>SG, see : https://docs.microsoft.com/en-us/azure/virtual-network/security-overview#application-security-groups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41390565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kern="1200" dirty="0">
                <a:solidFill>
                  <a:schemeClr val="tx1"/>
                </a:solidFill>
                <a:effectLst/>
                <a:latin typeface="Segoe UI Light" pitchFamily="34" charset="0"/>
                <a:ea typeface="+mn-ea"/>
                <a:cs typeface="+mn-cs"/>
              </a:rPr>
              <a:t>This is conceptual, to be kept high level, explaining how security options can be targeted at each layer. We will discuss two layers in more depth in the next slide.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5769151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1" i="0" u="none" strike="noStrike" kern="1200" dirty="0">
                <a:solidFill>
                  <a:schemeClr val="tx1"/>
                </a:solidFill>
                <a:effectLst/>
                <a:latin typeface="Segoe UI Light" pitchFamily="34" charset="0"/>
                <a:ea typeface="+mn-ea"/>
                <a:cs typeface="+mn-cs"/>
              </a:rPr>
              <a:t>Note </a:t>
            </a:r>
            <a:r>
              <a:rPr lang="en-IE" sz="900" b="0" i="0" u="none" strike="noStrike" kern="1200" dirty="0">
                <a:solidFill>
                  <a:schemeClr val="tx1"/>
                </a:solidFill>
                <a:effectLst/>
                <a:latin typeface="Segoe UI Light" pitchFamily="34" charset="0"/>
                <a:ea typeface="+mn-ea"/>
                <a:cs typeface="+mn-cs"/>
              </a:rPr>
              <a:t>: Authentication is sometimes shortened to </a:t>
            </a:r>
            <a:r>
              <a:rPr lang="en-IE" sz="900" b="0" i="1" u="none" strike="noStrike" kern="1200" dirty="0" err="1">
                <a:solidFill>
                  <a:schemeClr val="tx1"/>
                </a:solidFill>
                <a:effectLst/>
                <a:latin typeface="Segoe UI Light" pitchFamily="34" charset="0"/>
                <a:ea typeface="+mn-ea"/>
                <a:cs typeface="+mn-cs"/>
              </a:rPr>
              <a:t>AuthN</a:t>
            </a:r>
            <a:r>
              <a:rPr lang="en-IE" sz="900" b="0" i="0" u="none" strike="noStrike" kern="1200" dirty="0">
                <a:solidFill>
                  <a:schemeClr val="tx1"/>
                </a:solidFill>
                <a:effectLst/>
                <a:latin typeface="Segoe UI Light" pitchFamily="34" charset="0"/>
                <a:ea typeface="+mn-ea"/>
                <a:cs typeface="+mn-cs"/>
              </a:rPr>
              <a:t>, and authorization is sometimes shortened to </a:t>
            </a:r>
            <a:r>
              <a:rPr lang="en-IE" sz="900" b="0" i="1" u="none" strike="noStrike" kern="1200" dirty="0" err="1">
                <a:solidFill>
                  <a:schemeClr val="tx1"/>
                </a:solidFill>
                <a:effectLst/>
                <a:latin typeface="Segoe UI Light" pitchFamily="34" charset="0"/>
                <a:ea typeface="+mn-ea"/>
                <a:cs typeface="+mn-cs"/>
              </a:rPr>
              <a:t>AuthZ</a:t>
            </a:r>
            <a:r>
              <a:rPr lang="en-IE" sz="900" b="0" i="0" u="none" strike="noStrike" kern="1200" dirty="0">
                <a:solidFill>
                  <a:schemeClr val="tx1"/>
                </a:solidFill>
                <a:effectLst/>
                <a:latin typeface="Segoe UI Light" pitchFamily="34" charset="0"/>
                <a:ea typeface="+mn-ea"/>
                <a:cs typeface="+mn-cs"/>
              </a:rPr>
              <a:t>.</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098066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283425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Examples of</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Azure AD services:</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Authentication</a:t>
            </a:r>
            <a:r>
              <a:rPr lang="en-IE" sz="900" b="0" i="0" u="none" strike="noStrike" kern="1200" dirty="0">
                <a:solidFill>
                  <a:schemeClr val="tx1"/>
                </a:solidFill>
                <a:effectLst/>
                <a:latin typeface="Segoe UI Light" pitchFamily="34" charset="0"/>
                <a:ea typeface="+mn-ea"/>
                <a:cs typeface="+mn-cs"/>
              </a:rPr>
              <a:t> – Add</a:t>
            </a:r>
            <a:r>
              <a:rPr lang="en-IE" sz="900" b="0" i="0" u="none" strike="noStrike" kern="1200" baseline="0" dirty="0">
                <a:solidFill>
                  <a:schemeClr val="tx1"/>
                </a:solidFill>
                <a:effectLst/>
                <a:latin typeface="Segoe UI Light" pitchFamily="34" charset="0"/>
                <a:ea typeface="+mn-ea"/>
                <a:cs typeface="+mn-cs"/>
              </a:rPr>
              <a:t>s </a:t>
            </a:r>
            <a:r>
              <a:rPr lang="en-IE" sz="900" b="0" i="0" u="none" strike="noStrike" kern="1200" dirty="0">
                <a:solidFill>
                  <a:schemeClr val="tx1"/>
                </a:solidFill>
                <a:effectLst/>
                <a:latin typeface="Segoe UI Light" pitchFamily="34" charset="0"/>
                <a:ea typeface="+mn-ea"/>
                <a:cs typeface="+mn-cs"/>
              </a:rPr>
              <a:t>functionalities</a:t>
            </a:r>
            <a:r>
              <a:rPr lang="en-IE" sz="900" b="0" i="0" u="none" strike="noStrike" kern="1200" baseline="0" dirty="0">
                <a:solidFill>
                  <a:schemeClr val="tx1"/>
                </a:solidFill>
                <a:effectLst/>
                <a:latin typeface="Segoe UI Light" pitchFamily="34" charset="0"/>
                <a:ea typeface="+mn-ea"/>
                <a:cs typeface="+mn-cs"/>
              </a:rPr>
              <a:t> such </a:t>
            </a:r>
            <a:r>
              <a:rPr lang="en-IE" sz="900" b="0" i="0" u="none" strike="noStrike" kern="1200" dirty="0">
                <a:solidFill>
                  <a:schemeClr val="tx1"/>
                </a:solidFill>
                <a:effectLst/>
                <a:latin typeface="Segoe UI Light" pitchFamily="34" charset="0"/>
                <a:ea typeface="+mn-ea"/>
                <a:cs typeface="+mn-cs"/>
              </a:rPr>
              <a:t>as: self-service user-password reset; multi-factor authentication (MFA); customized banned password lists; smart lockout services.</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Single-Sign-On (SSO)</a:t>
            </a:r>
            <a:r>
              <a:rPr lang="en-IE" sz="900" b="0" i="0" u="none" strike="noStrike" kern="1200" dirty="0">
                <a:solidFill>
                  <a:schemeClr val="tx1"/>
                </a:solidFill>
                <a:effectLst/>
                <a:latin typeface="Segoe UI Light" pitchFamily="34" charset="0"/>
                <a:ea typeface="+mn-ea"/>
                <a:cs typeface="+mn-cs"/>
              </a:rPr>
              <a:t> - Users only need one ID and password to access multiple applications.</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Application management</a:t>
            </a:r>
            <a:r>
              <a:rPr lang="en-IE" sz="900" b="0" i="0" u="none" strike="noStrike" kern="1200" dirty="0">
                <a:solidFill>
                  <a:schemeClr val="tx1"/>
                </a:solidFill>
                <a:effectLst/>
                <a:latin typeface="Segoe UI Light" pitchFamily="34" charset="0"/>
                <a:ea typeface="+mn-ea"/>
                <a:cs typeface="+mn-cs"/>
              </a:rPr>
              <a:t> - Manage cloud and on-premises apps using Azure AD’s Application Proxy, SSO, SaaS apps, and My Apps portal (also referred to as Access panel).</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Business to Business (B2B) identity services</a:t>
            </a:r>
            <a:r>
              <a:rPr lang="en-IE" sz="900" b="0" i="0" u="none" strike="noStrike" kern="1200" dirty="0">
                <a:solidFill>
                  <a:schemeClr val="tx1"/>
                </a:solidFill>
                <a:effectLst/>
                <a:latin typeface="Segoe UI Light" pitchFamily="34" charset="0"/>
                <a:ea typeface="+mn-ea"/>
                <a:cs typeface="+mn-cs"/>
              </a:rPr>
              <a:t>  - Manage user</a:t>
            </a:r>
            <a:r>
              <a:rPr lang="en-IE" sz="900" b="0" i="0" u="none" strike="noStrike" kern="1200" baseline="0" dirty="0">
                <a:solidFill>
                  <a:schemeClr val="tx1"/>
                </a:solidFill>
                <a:effectLst/>
                <a:latin typeface="Segoe UI Light" pitchFamily="34" charset="0"/>
                <a:ea typeface="+mn-ea"/>
                <a:cs typeface="+mn-cs"/>
              </a:rPr>
              <a:t> credentials for guests </a:t>
            </a:r>
            <a:r>
              <a:rPr lang="en-IE" sz="900" b="0" i="0" u="none" strike="noStrike" kern="1200" dirty="0">
                <a:solidFill>
                  <a:schemeClr val="tx1"/>
                </a:solidFill>
                <a:effectLst/>
                <a:latin typeface="Segoe UI Light" pitchFamily="34" charset="0"/>
                <a:ea typeface="+mn-ea"/>
                <a:cs typeface="+mn-cs"/>
              </a:rPr>
              <a:t>and external partners, while retaining control over internal</a:t>
            </a:r>
            <a:r>
              <a:rPr lang="en-IE" sz="900" b="0" i="0" u="none" strike="noStrike" kern="1200" baseline="0" dirty="0">
                <a:solidFill>
                  <a:schemeClr val="tx1"/>
                </a:solidFill>
                <a:effectLst/>
                <a:latin typeface="Segoe UI Light" pitchFamily="34" charset="0"/>
                <a:ea typeface="+mn-ea"/>
                <a:cs typeface="+mn-cs"/>
              </a:rPr>
              <a:t> user accounts</a:t>
            </a:r>
            <a:r>
              <a:rPr lang="en-IE" sz="900" b="0" i="0" u="none" strike="noStrike"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Business</a:t>
            </a:r>
            <a:r>
              <a:rPr lang="en-IE" sz="900" b="1" i="0" u="none" strike="noStrike" kern="1200" baseline="0" dirty="0">
                <a:solidFill>
                  <a:schemeClr val="tx1"/>
                </a:solidFill>
                <a:effectLst/>
                <a:latin typeface="Segoe UI Light" pitchFamily="34" charset="0"/>
                <a:ea typeface="+mn-ea"/>
                <a:cs typeface="+mn-cs"/>
              </a:rPr>
              <a:t> </a:t>
            </a:r>
            <a:r>
              <a:rPr lang="en-IE" sz="900" b="1" i="0" u="none" strike="noStrike" kern="1200" dirty="0">
                <a:solidFill>
                  <a:schemeClr val="tx1"/>
                </a:solidFill>
                <a:effectLst/>
                <a:latin typeface="Segoe UI Light" pitchFamily="34" charset="0"/>
                <a:ea typeface="+mn-ea"/>
                <a:cs typeface="+mn-cs"/>
              </a:rPr>
              <a:t>to</a:t>
            </a:r>
            <a:r>
              <a:rPr lang="en-IE" sz="900" b="1" i="0" u="none" strike="noStrike" kern="1200" baseline="0" dirty="0">
                <a:solidFill>
                  <a:schemeClr val="tx1"/>
                </a:solidFill>
                <a:effectLst/>
                <a:latin typeface="Segoe UI Light" pitchFamily="34" charset="0"/>
                <a:ea typeface="+mn-ea"/>
                <a:cs typeface="+mn-cs"/>
              </a:rPr>
              <a:t> </a:t>
            </a:r>
            <a:r>
              <a:rPr lang="en-IE" sz="900" b="1" i="0" u="none" strike="noStrike" kern="1200" dirty="0">
                <a:solidFill>
                  <a:schemeClr val="tx1"/>
                </a:solidFill>
                <a:effectLst/>
                <a:latin typeface="Segoe UI Light" pitchFamily="34" charset="0"/>
                <a:ea typeface="+mn-ea"/>
                <a:cs typeface="+mn-cs"/>
              </a:rPr>
              <a:t>Customer (B2C)</a:t>
            </a:r>
            <a:r>
              <a:rPr lang="en-IE" sz="900" b="0" i="0" u="none" strike="noStrike" kern="1200" dirty="0">
                <a:solidFill>
                  <a:schemeClr val="tx1"/>
                </a:solidFill>
                <a:effectLst/>
                <a:latin typeface="Segoe UI Light" pitchFamily="34" charset="0"/>
                <a:ea typeface="+mn-ea"/>
                <a:cs typeface="+mn-cs"/>
              </a:rPr>
              <a:t> </a:t>
            </a:r>
            <a:r>
              <a:rPr lang="en-IE" sz="900" b="1" i="0" u="none" strike="noStrike" kern="1200" dirty="0">
                <a:solidFill>
                  <a:schemeClr val="tx1"/>
                </a:solidFill>
                <a:effectLst/>
                <a:latin typeface="Segoe UI Light" pitchFamily="34" charset="0"/>
                <a:ea typeface="+mn-ea"/>
                <a:cs typeface="+mn-cs"/>
              </a:rPr>
              <a:t>identity services</a:t>
            </a:r>
            <a:r>
              <a:rPr lang="en-IE" sz="900" b="0" i="0" u="none" strike="noStrike" kern="1200" dirty="0">
                <a:solidFill>
                  <a:schemeClr val="tx1"/>
                </a:solidFill>
                <a:effectLst/>
                <a:latin typeface="Segoe UI Light" pitchFamily="34" charset="0"/>
                <a:ea typeface="+mn-ea"/>
                <a:cs typeface="+mn-cs"/>
              </a:rPr>
              <a:t> – Add</a:t>
            </a:r>
            <a:r>
              <a:rPr lang="en-IE" sz="900" b="0" i="0" u="none" strike="noStrike" kern="1200" baseline="0" dirty="0">
                <a:solidFill>
                  <a:schemeClr val="tx1"/>
                </a:solidFill>
                <a:effectLst/>
                <a:latin typeface="Segoe UI Light" pitchFamily="34" charset="0"/>
                <a:ea typeface="+mn-ea"/>
                <a:cs typeface="+mn-cs"/>
              </a:rPr>
              <a:t> s</a:t>
            </a:r>
            <a:r>
              <a:rPr lang="en-IE" sz="900" b="0" i="0" u="none" strike="noStrike" kern="1200" dirty="0">
                <a:solidFill>
                  <a:schemeClr val="tx1"/>
                </a:solidFill>
                <a:effectLst/>
                <a:latin typeface="Segoe UI Light" pitchFamily="34" charset="0"/>
                <a:ea typeface="+mn-ea"/>
                <a:cs typeface="+mn-cs"/>
              </a:rPr>
              <a:t>ervices that allow you to customize and control how users of your application sign up,</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sign in, and manage their user profiles.</a:t>
            </a:r>
            <a:r>
              <a:rPr lang="en-IE" sz="900" b="0" i="0" u="none" strike="noStrike" kern="1200" baseline="0" dirty="0">
                <a:solidFill>
                  <a:schemeClr val="tx1"/>
                </a:solidFill>
                <a:effectLst/>
                <a:latin typeface="Segoe UI Light" pitchFamily="34" charset="0"/>
                <a:ea typeface="+mn-ea"/>
                <a:cs typeface="+mn-cs"/>
              </a:rPr>
              <a:t> I</a:t>
            </a:r>
            <a:r>
              <a:rPr lang="en-IE" sz="900" b="0" i="0" u="none" strike="noStrike" kern="1200" dirty="0">
                <a:solidFill>
                  <a:schemeClr val="tx1"/>
                </a:solidFill>
                <a:effectLst/>
                <a:latin typeface="Segoe UI Light" pitchFamily="34" charset="0"/>
                <a:ea typeface="+mn-ea"/>
                <a:cs typeface="+mn-cs"/>
              </a:rPr>
              <a:t>ncludes integrated</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social identity, sign in experiences.</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IE" sz="900" kern="1200" dirty="0">
                <a:solidFill>
                  <a:schemeClr val="tx1"/>
                </a:solidFill>
                <a:effectLst/>
                <a:latin typeface="Segoe UI Light" pitchFamily="34" charset="0"/>
                <a:ea typeface="+mn-ea"/>
                <a:cs typeface="+mn-cs"/>
              </a:rPr>
              <a:t>For details about Azure AD, see :</a:t>
            </a:r>
            <a:r>
              <a:rPr lang="en-IE" sz="900" b="0" i="0" u="none" strike="noStrike" kern="1200" dirty="0">
                <a:solidFill>
                  <a:schemeClr val="tx1"/>
                </a:solidFill>
                <a:effectLst/>
                <a:latin typeface="Segoe UI Light" pitchFamily="34" charset="0"/>
                <a:ea typeface="+mn-ea"/>
                <a:cs typeface="+mn-cs"/>
                <a:hlinkClick r:id="rId3"/>
              </a:rPr>
              <a:t> </a:t>
            </a:r>
            <a:r>
              <a:rPr lang="en-IE" sz="900" b="0" i="0" u="none" strike="noStrike" kern="1200" dirty="0">
                <a:solidFill>
                  <a:schemeClr val="tx1"/>
                </a:solidFill>
                <a:effectLst/>
                <a:latin typeface="Segoe UI Light" pitchFamily="34" charset="0"/>
                <a:ea typeface="+mn-ea"/>
                <a:cs typeface="+mn-cs"/>
              </a:rPr>
              <a:t>https://azure.microsoft.com/en-us/services/active-directory/</a:t>
            </a:r>
            <a:endParaRPr lang="en-I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5381580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Azure Security Center is part of the Center</a:t>
            </a:r>
            <a:r>
              <a:rPr lang="en-IE" sz="900" b="0" i="0" u="none" strike="noStrike" kern="1200" baseline="0" dirty="0">
                <a:solidFill>
                  <a:schemeClr val="tx1"/>
                </a:solidFill>
                <a:effectLst/>
                <a:latin typeface="Segoe UI Light" pitchFamily="34" charset="0"/>
                <a:ea typeface="+mn-ea"/>
                <a:cs typeface="+mn-cs"/>
              </a:rPr>
              <a:t> for Internet Security’s (CIS) benchmark </a:t>
            </a:r>
            <a:r>
              <a:rPr lang="en-IE" sz="900" b="0" i="0" u="none" strike="noStrike" kern="1200" dirty="0">
                <a:solidFill>
                  <a:schemeClr val="tx1"/>
                </a:solidFill>
                <a:effectLst/>
                <a:latin typeface="Segoe UI Light" pitchFamily="34" charset="0"/>
                <a:ea typeface="+mn-ea"/>
                <a:cs typeface="+mn-cs"/>
              </a:rPr>
              <a:t>recommendations :</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https://www.cisecurity.org/cis-benchmarks/</a:t>
            </a:r>
            <a:endParaRPr lang="en-IE" sz="900" b="1" i="0" u="none" strike="noStrike" kern="1200" dirty="0">
              <a:solidFill>
                <a:schemeClr val="tx1"/>
              </a:solidFill>
              <a:effectLst/>
              <a:latin typeface="Segoe UI Light" pitchFamily="34" charset="0"/>
              <a:ea typeface="+mn-ea"/>
              <a:cs typeface="+mn-cs"/>
            </a:endParaRP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Security Center versions</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Azure Security Center is available in Free and Standard tiers:</a:t>
            </a:r>
          </a:p>
          <a:p>
            <a:pPr marL="384432" lvl="1"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Free</a:t>
            </a:r>
            <a:r>
              <a:rPr lang="en-IE" sz="900" b="0" i="0" u="none" strike="noStrike" kern="1200" dirty="0">
                <a:solidFill>
                  <a:schemeClr val="tx1"/>
                </a:solidFill>
                <a:effectLst/>
                <a:latin typeface="Segoe UI Light" pitchFamily="34" charset="0"/>
                <a:ea typeface="+mn-ea"/>
                <a:cs typeface="+mn-cs"/>
              </a:rPr>
              <a:t> </a:t>
            </a:r>
            <a:r>
              <a:rPr lang="en-IE" sz="900" b="1" i="0" u="none" strike="noStrike" kern="1200" dirty="0">
                <a:solidFill>
                  <a:schemeClr val="tx1"/>
                </a:solidFill>
                <a:effectLst/>
                <a:latin typeface="Segoe UI Light" pitchFamily="34" charset="0"/>
                <a:ea typeface="+mn-ea"/>
                <a:cs typeface="+mn-cs"/>
              </a:rPr>
              <a:t>tier</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 Available as part of your Azure subscription, this tier is limited to assessments and recommendations of Azure resources only.</a:t>
            </a:r>
          </a:p>
          <a:p>
            <a:pPr marL="384432" lvl="1"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Standard tier</a:t>
            </a:r>
            <a:r>
              <a:rPr lang="en-IE" sz="900" b="0" i="0" u="none" strike="noStrike" kern="1200" dirty="0">
                <a:solidFill>
                  <a:schemeClr val="tx1"/>
                </a:solidFill>
                <a:effectLst/>
                <a:latin typeface="Segoe UI Light" pitchFamily="34" charset="0"/>
                <a:ea typeface="+mn-ea"/>
                <a:cs typeface="+mn-cs"/>
              </a:rPr>
              <a:t> - Provides a full suite of security-related services, including: continuous monitoring, threat detection, just-in-time access control for ports.</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To access the full suite of Azure Security Center services, upgrade to a Standard tier subscription. A 60-day free trial is accessible from the Azure Security Center dashboard in Azure Portal.</a:t>
            </a: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For details about Azure Security Center, see : https://azure.microsoft.com/en-us/services/security-center/ </a:t>
            </a:r>
            <a:endParaRPr lang="en-I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0840649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E" sz="1200" b="0" i="0" u="none" strike="noStrike" kern="1200" dirty="0">
                <a:solidFill>
                  <a:schemeClr val="tx1"/>
                </a:solidFill>
                <a:effectLst/>
                <a:latin typeface="Segoe UI Light" pitchFamily="34" charset="0"/>
                <a:ea typeface="+mn-ea"/>
                <a:cs typeface="+mn-cs"/>
              </a:rPr>
              <a:t>You can use Security Center during the detect, assess, and diagnose stages. Here are examples of how Security Center can be useful during the three initial incident response stages:</a:t>
            </a:r>
          </a:p>
          <a:p>
            <a:pPr marL="685800" lvl="1" indent="-228600">
              <a:buFont typeface="Arial" panose="020B0604020202020204" pitchFamily="34" charset="0"/>
              <a:buChar char="•"/>
            </a:pPr>
            <a:r>
              <a:rPr lang="en-IE" sz="1200" b="1" i="0" u="none" strike="noStrike" kern="1200" dirty="0">
                <a:solidFill>
                  <a:schemeClr val="tx1"/>
                </a:solidFill>
                <a:effectLst/>
                <a:latin typeface="Segoe UI Light" pitchFamily="34" charset="0"/>
                <a:ea typeface="+mn-ea"/>
                <a:cs typeface="+mn-cs"/>
              </a:rPr>
              <a:t>Detect. </a:t>
            </a:r>
            <a:r>
              <a:rPr lang="en-IE" sz="1200" b="0" i="0" u="none" strike="noStrike" kern="1200" dirty="0">
                <a:solidFill>
                  <a:schemeClr val="tx1"/>
                </a:solidFill>
                <a:effectLst/>
                <a:latin typeface="Segoe UI Light" pitchFamily="34" charset="0"/>
                <a:ea typeface="+mn-ea"/>
                <a:cs typeface="+mn-cs"/>
              </a:rPr>
              <a:t>Review the first indication of an event investigation. Example: Use the Security Center dashboard to review the initial verification that a high-priority security alert was raised.</a:t>
            </a:r>
          </a:p>
          <a:p>
            <a:pPr marL="685800" lvl="1" indent="-228600">
              <a:buFont typeface="Arial" panose="020B0604020202020204" pitchFamily="34" charset="0"/>
              <a:buChar char="•"/>
            </a:pPr>
            <a:r>
              <a:rPr lang="en-IE" sz="1200" b="1" i="0" u="none" strike="noStrike" kern="1200" dirty="0">
                <a:solidFill>
                  <a:schemeClr val="tx1"/>
                </a:solidFill>
                <a:effectLst/>
                <a:latin typeface="Segoe UI Light" pitchFamily="34" charset="0"/>
                <a:ea typeface="+mn-ea"/>
                <a:cs typeface="+mn-cs"/>
              </a:rPr>
              <a:t>Assess</a:t>
            </a:r>
            <a:r>
              <a:rPr lang="en-IE" sz="1200" b="0" i="0" u="none" strike="noStrike" kern="1200" dirty="0">
                <a:solidFill>
                  <a:schemeClr val="tx1"/>
                </a:solidFill>
                <a:effectLst/>
                <a:latin typeface="Segoe UI Light" pitchFamily="34" charset="0"/>
                <a:ea typeface="+mn-ea"/>
                <a:cs typeface="+mn-cs"/>
              </a:rPr>
              <a:t>. Perform the initial assessment to obtain more information about the suspicious activity. Example: Obtain more information about the security alert.</a:t>
            </a:r>
          </a:p>
          <a:p>
            <a:pPr marL="685800" lvl="1" indent="-228600">
              <a:buFont typeface="Arial" panose="020B0604020202020204" pitchFamily="34" charset="0"/>
              <a:buChar char="•"/>
            </a:pPr>
            <a:r>
              <a:rPr lang="en-IE" sz="1200" b="1" i="0" u="none" strike="noStrike" kern="1200" dirty="0">
                <a:solidFill>
                  <a:schemeClr val="tx1"/>
                </a:solidFill>
                <a:effectLst/>
                <a:latin typeface="Segoe UI Light" pitchFamily="34" charset="0"/>
                <a:ea typeface="+mn-ea"/>
                <a:cs typeface="+mn-cs"/>
              </a:rPr>
              <a:t>Diagnose</a:t>
            </a:r>
            <a:r>
              <a:rPr lang="en-IE" sz="1200" b="0" i="0" u="none" strike="noStrike" kern="1200" dirty="0">
                <a:solidFill>
                  <a:schemeClr val="tx1"/>
                </a:solidFill>
                <a:effectLst/>
                <a:latin typeface="Segoe UI Light" pitchFamily="34" charset="0"/>
                <a:ea typeface="+mn-ea"/>
                <a:cs typeface="+mn-cs"/>
              </a:rPr>
              <a:t>. Conduct a technical investigation and identify containment, mitigation, and workaround strategies. Example: Follow the remediation steps described by Security Center in that particular security alert.</a:t>
            </a:r>
          </a:p>
          <a:p>
            <a:endParaRPr lang="en-IE" sz="1200" b="0" i="0" u="none" strike="noStrike" kern="1200" dirty="0">
              <a:solidFill>
                <a:schemeClr val="tx1"/>
              </a:solidFill>
              <a:effectLst/>
              <a:latin typeface="Segoe UI Light" pitchFamily="34" charset="0"/>
              <a:ea typeface="+mn-ea"/>
              <a:cs typeface="+mn-cs"/>
            </a:endParaRPr>
          </a:p>
          <a:p>
            <a:r>
              <a:rPr lang="en-IE" sz="1200" b="0" i="0" u="none" strike="noStrike" kern="1200" dirty="0">
                <a:solidFill>
                  <a:schemeClr val="tx1"/>
                </a:solidFill>
                <a:effectLst/>
                <a:latin typeface="Segoe UI Light" pitchFamily="34" charset="0"/>
                <a:ea typeface="+mn-ea"/>
                <a:cs typeface="+mn-cs"/>
              </a:rPr>
              <a:t>2. Another usage example is to Use Security Center recommendations to enhance security.</a:t>
            </a:r>
          </a:p>
          <a:p>
            <a:pPr marL="628650" lvl="1" indent="-171450">
              <a:buFont typeface="Arial" panose="020B0604020202020204" pitchFamily="34" charset="0"/>
              <a:buChar char="•"/>
            </a:pPr>
            <a:r>
              <a:rPr lang="en-IE" sz="1200" b="0" i="0" u="none" strike="noStrike" kern="1200" dirty="0">
                <a:solidFill>
                  <a:schemeClr val="tx1"/>
                </a:solidFill>
                <a:effectLst/>
                <a:latin typeface="Segoe UI Light" pitchFamily="34" charset="0"/>
                <a:ea typeface="+mn-ea"/>
                <a:cs typeface="+mn-cs"/>
              </a:rPr>
              <a:t>You can reduce the chances of a significant security event by configuring a security policy, and then implementing the recommendations provided by Azure Security Center.</a:t>
            </a:r>
          </a:p>
          <a:p>
            <a:pPr marL="628650" lvl="1" indent="-171450">
              <a:buFont typeface="Arial" panose="020B0604020202020204" pitchFamily="34" charset="0"/>
              <a:buChar char="•"/>
            </a:pPr>
            <a:r>
              <a:rPr lang="en-IE" sz="1200" b="0" i="0" u="none" strike="noStrike" kern="1200" dirty="0">
                <a:solidFill>
                  <a:schemeClr val="tx1"/>
                </a:solidFill>
                <a:effectLst/>
                <a:latin typeface="Segoe UI Light" pitchFamily="34" charset="0"/>
                <a:ea typeface="+mn-ea"/>
                <a:cs typeface="+mn-cs"/>
              </a:rPr>
              <a:t>A </a:t>
            </a:r>
            <a:r>
              <a:rPr lang="en-IE" sz="1200" b="0" i="1" u="none" strike="noStrike" kern="1200" dirty="0">
                <a:solidFill>
                  <a:schemeClr val="tx1"/>
                </a:solidFill>
                <a:effectLst/>
                <a:latin typeface="Segoe UI Light" pitchFamily="34" charset="0"/>
                <a:ea typeface="+mn-ea"/>
                <a:cs typeface="+mn-cs"/>
              </a:rPr>
              <a:t>security policy</a:t>
            </a:r>
            <a:r>
              <a:rPr lang="en-IE" sz="1200" b="0" i="0" u="none" strike="noStrike" kern="1200" dirty="0">
                <a:solidFill>
                  <a:schemeClr val="tx1"/>
                </a:solidFill>
                <a:effectLst/>
                <a:latin typeface="Segoe UI Light" pitchFamily="34" charset="0"/>
                <a:ea typeface="+mn-ea"/>
                <a:cs typeface="+mn-cs"/>
              </a:rPr>
              <a:t> defines the set of controls that are recommended for resources within that specified subscription or resource group. In Security Center, you define policies according to your company's security requirements.</a:t>
            </a:r>
          </a:p>
          <a:p>
            <a:pPr marL="628650" lvl="1" indent="-171450">
              <a:buFont typeface="Arial" panose="020B0604020202020204" pitchFamily="34" charset="0"/>
              <a:buChar char="•"/>
            </a:pPr>
            <a:r>
              <a:rPr lang="en-IE" sz="1200" b="0" i="0" u="none" strike="noStrike" kern="1200" dirty="0">
                <a:solidFill>
                  <a:schemeClr val="tx1"/>
                </a:solidFill>
                <a:effectLst/>
                <a:latin typeface="Segoe UI Light" pitchFamily="34" charset="0"/>
                <a:ea typeface="+mn-ea"/>
                <a:cs typeface="+mn-cs"/>
              </a:rPr>
              <a:t>Security Center </a:t>
            </a:r>
            <a:r>
              <a:rPr lang="en-IE" sz="1200" b="0" i="0" u="none" strike="noStrike" kern="1200" dirty="0" err="1">
                <a:solidFill>
                  <a:schemeClr val="tx1"/>
                </a:solidFill>
                <a:effectLst/>
                <a:latin typeface="Segoe UI Light" pitchFamily="34" charset="0"/>
                <a:ea typeface="+mn-ea"/>
                <a:cs typeface="+mn-cs"/>
              </a:rPr>
              <a:t>analyzes</a:t>
            </a:r>
            <a:r>
              <a:rPr lang="en-IE" sz="1200" b="0" i="0" u="none" strike="noStrike" kern="1200" dirty="0">
                <a:solidFill>
                  <a:schemeClr val="tx1"/>
                </a:solidFill>
                <a:effectLst/>
                <a:latin typeface="Segoe UI Light" pitchFamily="34" charset="0"/>
                <a:ea typeface="+mn-ea"/>
                <a:cs typeface="+mn-cs"/>
              </a:rPr>
              <a:t> the security state of your Azure resources. When Security Center identifies potential security vulnerabilities, it creates recommendations based on the controls set in the security policy. The recommendations guide you through the process of configuring the needed security controls. For example, if you have workloads that do not require the Azure SQL Database Transparent Data Encryption (TDE) policy, turn off the policy at the subscription level and enable it only in the resources groups where SQL TDE is required.</a:t>
            </a:r>
          </a:p>
          <a:p>
            <a:pPr marL="457200" lvl="1" indent="0">
              <a:buFontTx/>
              <a:buNone/>
            </a:pPr>
            <a:endParaRPr lang="en-IE" sz="1200" b="0" i="0" u="none" strike="noStrike" kern="1200" dirty="0">
              <a:solidFill>
                <a:schemeClr val="tx1"/>
              </a:solidFill>
              <a:effectLst/>
              <a:latin typeface="Segoe UI Light" pitchFamily="34" charset="0"/>
              <a:ea typeface="+mn-ea"/>
              <a:cs typeface="+mn-cs"/>
            </a:endParaRPr>
          </a:p>
          <a:p>
            <a:pPr marL="0" lvl="0" indent="0">
              <a:buFontTx/>
              <a:buNone/>
            </a:pPr>
            <a:r>
              <a:rPr lang="en-IE" sz="1200" b="0" i="0" u="none" strike="noStrike" kern="1200" dirty="0">
                <a:solidFill>
                  <a:schemeClr val="tx1"/>
                </a:solidFill>
                <a:effectLst/>
                <a:latin typeface="Segoe UI Light" pitchFamily="34" charset="0"/>
                <a:ea typeface="+mn-ea"/>
                <a:cs typeface="+mn-cs"/>
              </a:rPr>
              <a:t>You can read more about Azure Security Center at https://azure.microsoft.com/en-us/services/security-center/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0722146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The benefits to</a:t>
            </a:r>
            <a:r>
              <a:rPr lang="en-IE" sz="900" b="0" i="0" u="none" strike="noStrike" kern="1200" baseline="0" dirty="0">
                <a:solidFill>
                  <a:schemeClr val="tx1"/>
                </a:solidFill>
                <a:effectLst/>
                <a:latin typeface="Segoe UI Light" pitchFamily="34" charset="0"/>
                <a:ea typeface="+mn-ea"/>
                <a:cs typeface="+mn-cs"/>
              </a:rPr>
              <a:t> using</a:t>
            </a:r>
            <a:r>
              <a:rPr lang="en-IE" sz="900" b="0" i="0" u="none" strike="noStrike" kern="1200" dirty="0">
                <a:solidFill>
                  <a:schemeClr val="tx1"/>
                </a:solidFill>
                <a:effectLst/>
                <a:latin typeface="Segoe UI Light" pitchFamily="34" charset="0"/>
                <a:ea typeface="+mn-ea"/>
                <a:cs typeface="+mn-cs"/>
              </a:rPr>
              <a:t> Azure Key Vault include:</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Centralized application secrets</a:t>
            </a:r>
            <a:r>
              <a:rPr lang="en-IE" sz="900" b="0" i="0" u="none" strike="noStrike" kern="1200" dirty="0">
                <a:solidFill>
                  <a:schemeClr val="tx1"/>
                </a:solidFill>
                <a:effectLst/>
                <a:latin typeface="Segoe UI Light" pitchFamily="34" charset="0"/>
                <a:ea typeface="+mn-ea"/>
                <a:cs typeface="+mn-cs"/>
              </a:rPr>
              <a:t> - Centralizing storage for application secrets allows you to control their distribution, and reduces the chances that secrets may be leaked accidentally.</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Securely stored secrets and keys</a:t>
            </a:r>
            <a:r>
              <a:rPr lang="en-IE" sz="900" b="0" i="0" u="none" strike="noStrike" kern="1200" dirty="0">
                <a:solidFill>
                  <a:schemeClr val="tx1"/>
                </a:solidFill>
                <a:effectLst/>
                <a:latin typeface="Segoe UI Light" pitchFamily="34" charset="0"/>
                <a:ea typeface="+mn-ea"/>
                <a:cs typeface="+mn-cs"/>
              </a:rPr>
              <a:t> - Azure uses industry-standard encryption algorithms, key lengths, and HSMs. Proper authentication and authorization is required to access secrets and key.</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Monitor access and use</a:t>
            </a:r>
            <a:r>
              <a:rPr lang="en-IE" sz="900" b="0" i="0" u="none" strike="noStrike" kern="1200" dirty="0">
                <a:solidFill>
                  <a:schemeClr val="tx1"/>
                </a:solidFill>
                <a:effectLst/>
                <a:latin typeface="Segoe UI Light" pitchFamily="34" charset="0"/>
                <a:ea typeface="+mn-ea"/>
                <a:cs typeface="+mn-cs"/>
              </a:rPr>
              <a:t> – With Azure Key Vault, you can monitor and control access to company secrets.</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Simplified administration of application secrets</a:t>
            </a:r>
            <a:r>
              <a:rPr lang="en-IE" sz="900" b="0" i="0" u="none" strike="noStrike" kern="1200" dirty="0">
                <a:solidFill>
                  <a:schemeClr val="tx1"/>
                </a:solidFill>
                <a:effectLst/>
                <a:latin typeface="Segoe UI Light" pitchFamily="34" charset="0"/>
                <a:ea typeface="+mn-ea"/>
                <a:cs typeface="+mn-cs"/>
              </a:rPr>
              <a:t> - </a:t>
            </a:r>
            <a:r>
              <a:rPr lang="en-IE" sz="900" b="0" i="0" u="none" strike="noStrike" kern="1200" dirty="0" err="1">
                <a:solidFill>
                  <a:schemeClr val="tx1"/>
                </a:solidFill>
                <a:effectLst/>
                <a:latin typeface="Segoe UI Light" pitchFamily="34" charset="0"/>
                <a:ea typeface="+mn-ea"/>
                <a:cs typeface="+mn-cs"/>
              </a:rPr>
              <a:t>Enroll</a:t>
            </a:r>
            <a:r>
              <a:rPr lang="en-IE" sz="900" b="0" i="0" u="none" strike="noStrike" kern="1200" dirty="0">
                <a:solidFill>
                  <a:schemeClr val="tx1"/>
                </a:solidFill>
                <a:effectLst/>
                <a:latin typeface="Segoe UI Light" pitchFamily="34" charset="0"/>
                <a:ea typeface="+mn-ea"/>
                <a:cs typeface="+mn-cs"/>
              </a:rPr>
              <a:t> and renew certificates from public certificate authorities (CAs). Scale up and replicate content within regions. Manage application secrets</a:t>
            </a:r>
            <a:r>
              <a:rPr lang="en-IE" sz="900" b="0" i="0" u="none" strike="noStrike" kern="1200" baseline="0" dirty="0">
                <a:solidFill>
                  <a:schemeClr val="tx1"/>
                </a:solidFill>
                <a:effectLst/>
                <a:latin typeface="Segoe UI Light" pitchFamily="34" charset="0"/>
                <a:ea typeface="+mn-ea"/>
                <a:cs typeface="+mn-cs"/>
              </a:rPr>
              <a:t> with </a:t>
            </a:r>
            <a:r>
              <a:rPr lang="en-IE" sz="900" b="0" i="0" u="none" strike="noStrike" kern="1200" dirty="0">
                <a:solidFill>
                  <a:schemeClr val="tx1"/>
                </a:solidFill>
                <a:effectLst/>
                <a:latin typeface="Segoe UI Light" pitchFamily="34" charset="0"/>
                <a:ea typeface="+mn-ea"/>
                <a:cs typeface="+mn-cs"/>
              </a:rPr>
              <a:t>standard management tools.</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Integrate with other Azure services</a:t>
            </a:r>
            <a:r>
              <a:rPr lang="en-IE" sz="900" b="0" i="0" u="none" strike="noStrike" kern="1200" dirty="0">
                <a:solidFill>
                  <a:schemeClr val="tx1"/>
                </a:solidFill>
                <a:effectLst/>
                <a:latin typeface="Segoe UI Light" pitchFamily="34" charset="0"/>
                <a:ea typeface="+mn-ea"/>
                <a:cs typeface="+mn-cs"/>
              </a:rPr>
              <a:t> - Integrate Azure Key Vault with storage accounts, container registries, event hubs, and many other Azure services.</a:t>
            </a:r>
          </a:p>
          <a:p>
            <a:endParaRPr lang="en-IE" sz="900"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For</a:t>
            </a:r>
            <a:r>
              <a:rPr lang="en-IE" sz="900" kern="1200" baseline="0" dirty="0">
                <a:solidFill>
                  <a:schemeClr val="tx1"/>
                </a:solidFill>
                <a:effectLst/>
                <a:latin typeface="Segoe UI Light" pitchFamily="34" charset="0"/>
                <a:ea typeface="+mn-ea"/>
                <a:cs typeface="+mn-cs"/>
              </a:rPr>
              <a:t> details about Azure</a:t>
            </a:r>
            <a:r>
              <a:rPr lang="en-IE" sz="900" kern="1200" dirty="0">
                <a:solidFill>
                  <a:schemeClr val="tx1"/>
                </a:solidFill>
                <a:effectLst/>
                <a:latin typeface="Segoe UI Light" pitchFamily="34" charset="0"/>
                <a:ea typeface="+mn-ea"/>
                <a:cs typeface="+mn-cs"/>
              </a:rPr>
              <a:t> Key Vault, see : </a:t>
            </a:r>
            <a:r>
              <a:rPr lang="en-IE" sz="900" b="0" i="0" u="none" strike="noStrike" kern="1200" dirty="0">
                <a:solidFill>
                  <a:schemeClr val="tx1"/>
                </a:solidFill>
                <a:effectLst/>
                <a:latin typeface="Segoe UI Light" pitchFamily="34" charset="0"/>
                <a:ea typeface="+mn-ea"/>
                <a:cs typeface="+mn-cs"/>
              </a:rPr>
              <a:t>https://azure.microsoft.com/en-us/services/key-vault/ </a:t>
            </a:r>
            <a:r>
              <a:rPr lang="en-IE" sz="900" kern="1200" dirty="0">
                <a:solidFill>
                  <a:schemeClr val="tx1"/>
                </a:solidFill>
                <a:effectLst/>
                <a:latin typeface="Segoe UI Light" pitchFamily="34" charset="0"/>
                <a:ea typeface="+mn-ea"/>
                <a:cs typeface="+mn-cs"/>
              </a:rPr>
              <a:t>webpage.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8427587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What data does Azure Monitor collect? - </a:t>
            </a:r>
            <a:r>
              <a:rPr lang="en-IE" sz="900" b="0" i="0" u="none" strike="noStrike" kern="1200" dirty="0">
                <a:solidFill>
                  <a:schemeClr val="tx1"/>
                </a:solidFill>
                <a:effectLst/>
                <a:latin typeface="Segoe UI Light" pitchFamily="34" charset="0"/>
                <a:ea typeface="+mn-ea"/>
                <a:cs typeface="+mn-cs"/>
              </a:rPr>
              <a:t>Azure Monitor collects data from many sources. The types</a:t>
            </a:r>
            <a:r>
              <a:rPr lang="en-IE" sz="900" b="0" i="0" u="none" strike="noStrike" kern="1200" baseline="0" dirty="0">
                <a:solidFill>
                  <a:schemeClr val="tx1"/>
                </a:solidFill>
                <a:effectLst/>
                <a:latin typeface="Segoe UI Light" pitchFamily="34" charset="0"/>
                <a:ea typeface="+mn-ea"/>
                <a:cs typeface="+mn-cs"/>
              </a:rPr>
              <a:t> of data collected by </a:t>
            </a:r>
            <a:r>
              <a:rPr lang="en-IE" sz="900" b="0" i="0" u="none" strike="noStrike" kern="1200" dirty="0">
                <a:solidFill>
                  <a:schemeClr val="tx1"/>
                </a:solidFill>
                <a:effectLst/>
                <a:latin typeface="Segoe UI Light" pitchFamily="34" charset="0"/>
                <a:ea typeface="+mn-ea"/>
                <a:cs typeface="+mn-cs"/>
              </a:rPr>
              <a:t>Azure Monitor include</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(not a full list) :</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Application monitoring data</a:t>
            </a:r>
            <a:r>
              <a:rPr lang="en-IE" sz="900" b="0" i="0" u="none" strike="noStrike" kern="1200" dirty="0">
                <a:solidFill>
                  <a:schemeClr val="tx1"/>
                </a:solidFill>
                <a:effectLst/>
                <a:latin typeface="Segoe UI Light" pitchFamily="34" charset="0"/>
                <a:ea typeface="+mn-ea"/>
                <a:cs typeface="+mn-cs"/>
              </a:rPr>
              <a:t> : Data about the performance and functionality of the code you have written, regardless of its platform.</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Azure resource monitoring data</a:t>
            </a:r>
            <a:r>
              <a:rPr lang="en-IE" sz="900" b="0" i="0" u="none" strike="noStrike" kern="1200" dirty="0">
                <a:solidFill>
                  <a:schemeClr val="tx1"/>
                </a:solidFill>
                <a:effectLst/>
                <a:latin typeface="Segoe UI Light" pitchFamily="34" charset="0"/>
                <a:ea typeface="+mn-ea"/>
                <a:cs typeface="+mn-cs"/>
              </a:rPr>
              <a:t> : Data about the operation of an Azure resource.</a:t>
            </a:r>
          </a:p>
          <a:p>
            <a:pPr marL="171450" indent="-171450">
              <a:buFont typeface="Arial" panose="020B0604020202020204" pitchFamily="34" charset="0"/>
              <a:buChar char="•"/>
            </a:pPr>
            <a:r>
              <a:rPr lang="en-IE" sz="900" b="1" i="0" u="none" strike="noStrike" kern="1200" dirty="0">
                <a:solidFill>
                  <a:schemeClr val="tx1"/>
                </a:solidFill>
                <a:effectLst/>
                <a:latin typeface="Segoe UI Light" pitchFamily="34" charset="0"/>
                <a:ea typeface="+mn-ea"/>
                <a:cs typeface="+mn-cs"/>
              </a:rPr>
              <a:t>Azure subscription monitoring data</a:t>
            </a:r>
            <a:r>
              <a:rPr lang="en-IE" sz="900" b="0" i="0" u="none" strike="noStrike" kern="1200" dirty="0">
                <a:solidFill>
                  <a:schemeClr val="tx1"/>
                </a:solidFill>
                <a:effectLst/>
                <a:latin typeface="Segoe UI Light" pitchFamily="34" charset="0"/>
                <a:ea typeface="+mn-ea"/>
                <a:cs typeface="+mn-cs"/>
              </a:rPr>
              <a:t> : Data about the operation and management of an Azure subscription, as well as data about the overall health and operation of Azure itself.</a:t>
            </a: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Diagnostic settings - </a:t>
            </a:r>
            <a:r>
              <a:rPr lang="en-IE" sz="900" b="0" i="0" u="none" strike="noStrike" kern="1200" dirty="0">
                <a:solidFill>
                  <a:schemeClr val="tx1"/>
                </a:solidFill>
                <a:effectLst/>
                <a:latin typeface="Segoe UI Light" pitchFamily="34" charset="0"/>
                <a:ea typeface="+mn-ea"/>
                <a:cs typeface="+mn-cs"/>
              </a:rPr>
              <a:t>As soon as you create an Azure subscription and start adding resources, such as virtual machines and web apps, Azure Monitor starts collecting data.</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Activity Logs record when resources are created or modified.</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Metrics tell you how a resource is performing, and how much the resource is</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consuming (for example, network</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bandwidth consumption, etc.).</a:t>
            </a: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You can extend the data you're collecting into the </a:t>
            </a:r>
            <a:r>
              <a:rPr lang="en-IE" sz="900" b="0" i="1" u="none" strike="noStrike" kern="1200" dirty="0">
                <a:solidFill>
                  <a:schemeClr val="tx1"/>
                </a:solidFill>
                <a:effectLst/>
                <a:latin typeface="Segoe UI Light" pitchFamily="34" charset="0"/>
                <a:ea typeface="+mn-ea"/>
                <a:cs typeface="+mn-cs"/>
              </a:rPr>
              <a:t>actual</a:t>
            </a:r>
            <a:r>
              <a:rPr lang="en-IE" sz="900" b="0" i="0" u="none" strike="noStrike" kern="1200" dirty="0">
                <a:solidFill>
                  <a:schemeClr val="tx1"/>
                </a:solidFill>
                <a:effectLst/>
                <a:latin typeface="Segoe UI Light" pitchFamily="34" charset="0"/>
                <a:ea typeface="+mn-ea"/>
                <a:cs typeface="+mn-cs"/>
              </a:rPr>
              <a:t> operation of a resource.</a:t>
            </a:r>
            <a:r>
              <a:rPr lang="en-IE" sz="900" b="0" i="0" u="none" strike="noStrike" kern="1200" baseline="0" dirty="0">
                <a:solidFill>
                  <a:schemeClr val="tx1"/>
                </a:solidFill>
                <a:effectLst/>
                <a:latin typeface="Segoe UI Light" pitchFamily="34" charset="0"/>
                <a:ea typeface="+mn-ea"/>
                <a:cs typeface="+mn-cs"/>
              </a:rPr>
              <a:t> Do this</a:t>
            </a:r>
            <a:r>
              <a:rPr lang="en-IE" sz="900" b="0" i="0" u="none" strike="noStrike" kern="1200" dirty="0">
                <a:solidFill>
                  <a:schemeClr val="tx1"/>
                </a:solidFill>
                <a:effectLst/>
                <a:latin typeface="Segoe UI Light" pitchFamily="34" charset="0"/>
                <a:ea typeface="+mn-ea"/>
                <a:cs typeface="+mn-cs"/>
              </a:rPr>
              <a:t> by enabling </a:t>
            </a:r>
            <a:r>
              <a:rPr lang="en-IE" sz="900" b="1" i="0" u="none" strike="noStrike" kern="1200" dirty="0">
                <a:solidFill>
                  <a:schemeClr val="tx1"/>
                </a:solidFill>
                <a:effectLst/>
                <a:latin typeface="Segoe UI Light" pitchFamily="34" charset="0"/>
                <a:ea typeface="+mn-ea"/>
                <a:cs typeface="+mn-cs"/>
              </a:rPr>
              <a:t>diagnostics</a:t>
            </a:r>
            <a:r>
              <a:rPr lang="en-IE" sz="900" b="0" i="0" u="none" strike="noStrike" kern="1200" dirty="0">
                <a:solidFill>
                  <a:schemeClr val="tx1"/>
                </a:solidFill>
                <a:effectLst/>
                <a:latin typeface="Segoe UI Light" pitchFamily="34" charset="0"/>
                <a:ea typeface="+mn-ea"/>
                <a:cs typeface="+mn-cs"/>
              </a:rPr>
              <a:t>, and adding a</a:t>
            </a:r>
            <a:r>
              <a:rPr lang="en-IE" sz="900" b="0" i="0" u="none" strike="noStrike" kern="1200" baseline="0" dirty="0">
                <a:solidFill>
                  <a:schemeClr val="tx1"/>
                </a:solidFill>
                <a:effectLst/>
                <a:latin typeface="Segoe UI Light" pitchFamily="34" charset="0"/>
                <a:ea typeface="+mn-ea"/>
                <a:cs typeface="+mn-cs"/>
              </a:rPr>
              <a:t> monitoring</a:t>
            </a:r>
            <a:r>
              <a:rPr lang="en-IE" sz="900" b="0" i="0" u="none" strike="noStrike" kern="1200" dirty="0">
                <a:solidFill>
                  <a:schemeClr val="tx1"/>
                </a:solidFill>
                <a:effectLst/>
                <a:latin typeface="Segoe UI Light" pitchFamily="34" charset="0"/>
                <a:ea typeface="+mn-ea"/>
                <a:cs typeface="+mn-cs"/>
              </a:rPr>
              <a:t> agent to the resource. </a:t>
            </a:r>
          </a:p>
          <a:p>
            <a:endParaRPr lang="en-IE" sz="900" b="1"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For details about Azure Monitor, see : </a:t>
            </a:r>
            <a:r>
              <a:rPr lang="en-IE" sz="900" b="0" i="0" u="none" strike="noStrike" kern="1200" dirty="0">
                <a:solidFill>
                  <a:schemeClr val="tx1"/>
                </a:solidFill>
                <a:effectLst/>
                <a:latin typeface="Segoe UI Light" pitchFamily="34" charset="0"/>
                <a:ea typeface="+mn-ea"/>
                <a:cs typeface="+mn-cs"/>
              </a:rPr>
              <a:t>https://azure.microsoft.com/en-us/services/monitor/</a:t>
            </a:r>
            <a:endParaRPr lang="en-I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8240403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Together, these components provide comprehensive insights</a:t>
            </a:r>
            <a:r>
              <a:rPr lang="en-IE" sz="900" b="0" i="0" u="none" strike="noStrike" kern="1200" baseline="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into Azure’s state of health. You can choose the level of granularity that</a:t>
            </a:r>
            <a:r>
              <a:rPr lang="en-IE" sz="900" b="0" i="0" u="none" strike="noStrike" kern="1200" baseline="0" dirty="0">
                <a:solidFill>
                  <a:schemeClr val="tx1"/>
                </a:solidFill>
                <a:effectLst/>
                <a:latin typeface="Segoe UI Light" pitchFamily="34" charset="0"/>
                <a:ea typeface="+mn-ea"/>
                <a:cs typeface="+mn-cs"/>
              </a:rPr>
              <a:t> is</a:t>
            </a:r>
            <a:r>
              <a:rPr lang="en-IE" sz="900" b="0" i="0" u="none" strike="noStrike" kern="1200" dirty="0">
                <a:solidFill>
                  <a:schemeClr val="tx1"/>
                </a:solidFill>
                <a:effectLst/>
                <a:latin typeface="Segoe UI Light" pitchFamily="34" charset="0"/>
                <a:ea typeface="+mn-ea"/>
                <a:cs typeface="+mn-cs"/>
              </a:rPr>
              <a:t> most relevant to your</a:t>
            </a:r>
            <a:r>
              <a:rPr lang="en-IE" sz="900" b="0" i="0" u="none" strike="noStrike" kern="1200" baseline="0" dirty="0">
                <a:solidFill>
                  <a:schemeClr val="tx1"/>
                </a:solidFill>
                <a:effectLst/>
                <a:latin typeface="Segoe UI Light" pitchFamily="34" charset="0"/>
                <a:ea typeface="+mn-ea"/>
                <a:cs typeface="+mn-cs"/>
              </a:rPr>
              <a:t> requirements.</a:t>
            </a:r>
            <a:endParaRPr lang="en-IE"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For details about Azure Service Health, see : </a:t>
            </a:r>
            <a:r>
              <a:rPr lang="en-IE" sz="900" b="0" i="0" u="none" strike="noStrike" kern="1200" dirty="0">
                <a:solidFill>
                  <a:schemeClr val="tx1"/>
                </a:solidFill>
                <a:effectLst/>
                <a:latin typeface="Segoe UI Light" pitchFamily="34" charset="0"/>
                <a:ea typeface="+mn-ea"/>
                <a:cs typeface="+mn-cs"/>
              </a:rPr>
              <a:t>https://azure.microsoft.com/en-us/services/monitor/</a:t>
            </a:r>
            <a:endParaRPr lang="en-IE"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12/11/2019 1:38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4572593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12/11/2019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12/11/2019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5483806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You can select from a range of Azure subscription options, including:</a:t>
            </a:r>
          </a:p>
          <a:p>
            <a:pPr marL="171450" indent="-171450">
              <a:buFont typeface="Arial" panose="020B0604020202020204" pitchFamily="34" charset="0"/>
              <a:buChar char="•"/>
            </a:pPr>
            <a:r>
              <a:rPr lang="en-IE" sz="900" i="0" u="none" strike="noStrike" kern="1200" dirty="0">
                <a:solidFill>
                  <a:schemeClr val="tx1"/>
                </a:solidFill>
                <a:effectLst/>
                <a:latin typeface="Segoe UI Light" pitchFamily="34" charset="0"/>
                <a:ea typeface="+mn-ea"/>
                <a:cs typeface="+mn-cs"/>
              </a:rPr>
              <a:t>A free subscription</a:t>
            </a:r>
            <a:r>
              <a:rPr lang="en-IE" sz="900" b="0" i="0" u="none" strike="noStrike" kern="1200" dirty="0">
                <a:solidFill>
                  <a:schemeClr val="tx1"/>
                </a:solidFill>
                <a:effectLst/>
                <a:latin typeface="Segoe UI Light" pitchFamily="34" charset="0"/>
                <a:ea typeface="+mn-ea"/>
                <a:cs typeface="+mn-cs"/>
              </a:rPr>
              <a:t>. This subscription is for 30 days and includes a $200 credit. This allows you unlimited access to the free Azure products and then a limit of $200 to spend on the paid products. Your Azure services are disabled when the trial ends or when your credit expires for paid products, unless you upgrade to a paid subscription.</a:t>
            </a:r>
          </a:p>
          <a:p>
            <a:pPr marL="171450" indent="-171450">
              <a:buFont typeface="Arial" panose="020B0604020202020204" pitchFamily="34" charset="0"/>
              <a:buChar char="•"/>
            </a:pPr>
            <a:r>
              <a:rPr lang="en-IE" sz="900" i="0" u="none" strike="noStrike" kern="1200" dirty="0">
                <a:solidFill>
                  <a:schemeClr val="tx1"/>
                </a:solidFill>
                <a:effectLst/>
                <a:latin typeface="Segoe UI Light" pitchFamily="34" charset="0"/>
                <a:ea typeface="+mn-ea"/>
                <a:cs typeface="+mn-cs"/>
              </a:rPr>
              <a:t>Pay-As-You-Go subscription</a:t>
            </a:r>
            <a:r>
              <a:rPr lang="en-IE" sz="900" b="0" i="0" u="none" strike="noStrike" kern="1200" dirty="0">
                <a:solidFill>
                  <a:schemeClr val="tx1"/>
                </a:solidFill>
                <a:effectLst/>
                <a:latin typeface="Segoe UI Light" pitchFamily="34" charset="0"/>
                <a:ea typeface="+mn-ea"/>
                <a:cs typeface="+mn-cs"/>
              </a:rPr>
              <a:t>. This subscription allows you to pay for what you use by attaching a credit or debit card to your account. Organizations can apply to Microsoft for invoicing privileges.</a:t>
            </a:r>
          </a:p>
          <a:p>
            <a:pPr marL="171450" indent="-171450">
              <a:buFont typeface="Arial" panose="020B0604020202020204" pitchFamily="34" charset="0"/>
              <a:buChar char="•"/>
            </a:pPr>
            <a:r>
              <a:rPr lang="en-IE" sz="900" i="0" u="none" strike="noStrike" kern="1200" dirty="0">
                <a:solidFill>
                  <a:schemeClr val="tx1"/>
                </a:solidFill>
                <a:effectLst/>
                <a:latin typeface="Segoe UI Light" pitchFamily="34" charset="0"/>
                <a:ea typeface="+mn-ea"/>
                <a:cs typeface="+mn-cs"/>
              </a:rPr>
              <a:t>Member offers</a:t>
            </a:r>
            <a:r>
              <a:rPr lang="en-IE" sz="900" b="0" i="0" u="none" strike="noStrike" kern="1200" dirty="0">
                <a:solidFill>
                  <a:schemeClr val="tx1"/>
                </a:solidFill>
                <a:effectLst/>
                <a:latin typeface="Segoe UI Light" pitchFamily="34" charset="0"/>
                <a:ea typeface="+mn-ea"/>
                <a:cs typeface="+mn-cs"/>
              </a:rPr>
              <a:t>. Your existing membership to certain Microsoft products and services affords you credits for your Azure account and reduced rates on Azure services. For example, member offers are available to Microsoft Visual Studio subscribers, Microsoft Partner Network members, Microsoft BizSpark members, and Microsoft Imagine members.</a:t>
            </a:r>
          </a:p>
          <a:p>
            <a:pPr marL="171450" indent="-171450">
              <a:buFont typeface="Arial" panose="020B0604020202020204" pitchFamily="34" charset="0"/>
              <a:buChar char="•"/>
            </a:pPr>
            <a:endParaRPr lang="en-IE"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You could also </a:t>
            </a:r>
            <a:r>
              <a:rPr lang="en-IE" sz="900" b="0" i="0" u="none" strike="noStrike" kern="1200" dirty="0" err="1">
                <a:solidFill>
                  <a:schemeClr val="tx1"/>
                </a:solidFill>
                <a:effectLst/>
                <a:latin typeface="Segoe UI Light" pitchFamily="34" charset="0"/>
                <a:ea typeface="+mn-ea"/>
                <a:cs typeface="+mn-cs"/>
              </a:rPr>
              <a:t>menti</a:t>
            </a:r>
            <a:r>
              <a:rPr lang="en-IE" sz="900" b="0" i="0" u="none" strike="noStrike" kern="1200" dirty="0">
                <a:solidFill>
                  <a:schemeClr val="tx1"/>
                </a:solidFill>
                <a:effectLst/>
                <a:latin typeface="Segoe UI Light" pitchFamily="34" charset="0"/>
                <a:ea typeface="+mn-ea"/>
                <a:cs typeface="+mn-cs"/>
              </a:rPr>
              <a:t> that there are subscription service limits, as per here https://docs.microsoft.com/en-us/azure/azure-subscription-service-limits </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For more information on Azure subscription offers, refer to </a:t>
            </a:r>
            <a:r>
              <a:rPr lang="en-IE" u="sng" dirty="0"/>
              <a:t>https://azure.microsoft.com/en-us/support/legal/offer-details/ </a:t>
            </a:r>
            <a:endParaRPr lang="en-IE" sz="900"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933866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AZ-900 Certification Areas - </a:t>
            </a:r>
            <a:r>
              <a:rPr lang="en-IE" sz="882" u="sng" kern="1200" dirty="0">
                <a:solidFill>
                  <a:schemeClr val="tx1"/>
                </a:solidFill>
                <a:effectLst/>
                <a:latin typeface="Segoe UI Light" pitchFamily="34" charset="0"/>
                <a:ea typeface="+mn-ea"/>
                <a:cs typeface="+mn-cs"/>
              </a:rPr>
              <a:t>https://www.microsoft.com/en-us/learning/exam-az-900.aspx</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12/11/2019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880833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You can manage your Azure subscriptions more effectively by using Azure Policy and Azure role-based access controls (RBACs). These provide distinct governance conditions that you can apply to each management group. The resources and subscriptions you assign to a management group automatically inherit the conditions that you apply to that management group.</a:t>
            </a: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You can point out the presence of management groups for Human resources, IT with sub management groups for Production and then for different geographies, there is also one for Marketing. These are helping divide up and make the usage more manageable.</a:t>
            </a:r>
          </a:p>
          <a:p>
            <a:endParaRPr lang="en-IE" sz="900" b="0" i="0" u="none" strike="noStrike"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For more information about management groups, refer to: </a:t>
            </a: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hlinkClick r:id="rId3">
                  <a:extLst>
                    <a:ext uri="{A12FA001-AC4F-418D-AE19-62706E023703}">
                      <ahyp:hlinkClr xmlns:ahyp="http://schemas.microsoft.com/office/drawing/2018/hyperlinkcolor" val="tx"/>
                    </a:ext>
                  </a:extLst>
                </a:hlinkClick>
              </a:rPr>
              <a:t>https://docs.microsoft.com/en-us/azure/governance/management-groups/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9056382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Management groups</a:t>
            </a:r>
            <a:r>
              <a:rPr lang="en-IE" sz="882" b="0" kern="1200" dirty="0">
                <a:solidFill>
                  <a:schemeClr val="tx1"/>
                </a:solidFill>
                <a:effectLst/>
                <a:latin typeface="Segoe UI Light" pitchFamily="34" charset="0"/>
                <a:ea typeface="+mn-ea"/>
                <a:cs typeface="+mn-cs"/>
              </a:rPr>
              <a:t>: These are containers that help you manage access, policy, and compliance for multiple subscriptions. All subscriptions in a management group automatically inherit the conditions applied to the management group.</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Subscriptions</a:t>
            </a:r>
            <a:r>
              <a:rPr lang="en-IE" sz="882" b="0" kern="1200" dirty="0">
                <a:solidFill>
                  <a:schemeClr val="tx1"/>
                </a:solidFill>
                <a:effectLst/>
                <a:latin typeface="Segoe UI Light" pitchFamily="34" charset="0"/>
                <a:ea typeface="+mn-ea"/>
                <a:cs typeface="+mn-cs"/>
              </a:rPr>
              <a:t>: A subscription groups together user accounts and the resources that have been created by those user accounts. For each subscription, there are limits or quotas on the amount of resources you can create and use. Organizations can use subscriptions to manage costs and the resources that are created by users, teams, or projects.</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Resource groups</a:t>
            </a:r>
            <a:r>
              <a:rPr lang="en-IE" sz="882" b="0" kern="1200" dirty="0">
                <a:solidFill>
                  <a:schemeClr val="tx1"/>
                </a:solidFill>
                <a:effectLst/>
                <a:latin typeface="Segoe UI Light" pitchFamily="34" charset="0"/>
                <a:ea typeface="+mn-ea"/>
                <a:cs typeface="+mn-cs"/>
              </a:rPr>
              <a:t>: A resource group is a logical container into which Azure resources like web apps, databases, and storage accounts are deployed and managed.</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Resources</a:t>
            </a:r>
            <a:r>
              <a:rPr lang="en-IE" sz="882" b="0" kern="1200" dirty="0">
                <a:solidFill>
                  <a:schemeClr val="tx1"/>
                </a:solidFill>
                <a:effectLst/>
                <a:latin typeface="Segoe UI Light" pitchFamily="34" charset="0"/>
                <a:ea typeface="+mn-ea"/>
                <a:cs typeface="+mn-cs"/>
              </a:rPr>
              <a:t>: Resources are instances of services that you create, like virtual machines, storage, or SQL databases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20718565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12/11/2019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5810060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IE" sz="900" b="0" i="0" u="none" strike="noStrike" kern="1200" dirty="0">
                <a:solidFill>
                  <a:schemeClr val="tx1"/>
                </a:solidFill>
                <a:effectLst/>
                <a:latin typeface="Segoe UI Light" pitchFamily="34" charset="0"/>
                <a:ea typeface="+mn-ea"/>
                <a:cs typeface="+mn-cs"/>
              </a:rPr>
              <a:t>Products and services in Azure are arranged by category, which have various resources that you can provision. You select the Azure products and services that fit your requirements, and your account is billed according to Azure's pay-for-what-you-use model.</a:t>
            </a:r>
            <a:endParaRPr lang="en-IE" sz="900" b="1" i="0" u="none" strike="noStrike" kern="1200" dirty="0">
              <a:solidFill>
                <a:schemeClr val="tx1"/>
              </a:solidFill>
              <a:effectLst/>
              <a:latin typeface="Segoe UI Light" pitchFamily="34" charset="0"/>
              <a:ea typeface="+mn-ea"/>
              <a:cs typeface="+mn-cs"/>
            </a:endParaRP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Usage meters</a:t>
            </a:r>
          </a:p>
          <a:p>
            <a:r>
              <a:rPr lang="en-IE" sz="900" b="0" i="0" u="none" strike="noStrike" kern="1200" dirty="0">
                <a:solidFill>
                  <a:schemeClr val="tx1"/>
                </a:solidFill>
                <a:effectLst/>
                <a:latin typeface="Segoe UI Light" pitchFamily="34" charset="0"/>
                <a:ea typeface="+mn-ea"/>
                <a:cs typeface="+mn-cs"/>
              </a:rPr>
              <a:t>When you provision an Azure resource, Azure creates one or more meter instances for that resource. The meters track the resources' usage, and each meter generates a usage record that is used to calculate your bill.</a:t>
            </a:r>
          </a:p>
          <a:p>
            <a:r>
              <a:rPr lang="en-IE" sz="900" b="0" i="0" u="none" strike="noStrike" kern="1200" dirty="0">
                <a:solidFill>
                  <a:schemeClr val="tx1"/>
                </a:solidFill>
                <a:effectLst/>
                <a:latin typeface="Segoe UI Light" pitchFamily="34" charset="0"/>
                <a:ea typeface="+mn-ea"/>
                <a:cs typeface="+mn-cs"/>
              </a:rPr>
              <a:t>For example, a single virtual machine that you provision in Azure might have the following meters tracking its usage:</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Compute Hours</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IP Address Hours</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Data Transfer In</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Data Transfer Out</a:t>
            </a: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And more</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For more information about purchasing Azure products and services, refer to </a:t>
            </a:r>
            <a:r>
              <a:rPr lang="en-IE" u="sng" dirty="0"/>
              <a:t>https://azure.microsoft.com/en-us/pricing/purchase-options/ </a:t>
            </a:r>
            <a:endParaRPr lang="en-IE"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3539250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If you upgrade to a Pay-As-You-Go subscription within the 30-day trial period, by providing your credit or debit card details you can use a limited selection of free services for 12 months. After 12 months, you will be billed for the services and products in use on your account at the pay-as-you-go rate.</a:t>
            </a:r>
          </a:p>
          <a:p>
            <a:endParaRPr lang="en-IE" sz="900" b="0" i="0" u="none" strike="noStrike"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For more information about Azure free accounts, refer to </a:t>
            </a:r>
            <a:r>
              <a:rPr lang="en-IE" u="sng" dirty="0"/>
              <a:t>https://azure.microsoft.com/en-us/free/</a:t>
            </a:r>
            <a:endParaRPr lang="en-I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8851532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For more information about Azure usage charges, refer to </a:t>
            </a:r>
            <a:r>
              <a:rPr lang="en-IE" u="sng" dirty="0"/>
              <a:t>https://docs.microsoft.com/en-us/azure/billing/billing-understand-your-invoice</a:t>
            </a:r>
            <a:endParaRPr lang="en-IE"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2587049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Point out that the Zone referred to here, is different from </a:t>
            </a:r>
            <a:r>
              <a:rPr lang="en-IE" dirty="0"/>
              <a:t>Availability Zone</a:t>
            </a:r>
            <a:r>
              <a:rPr lang="en-IE" sz="900" b="0" i="0" u="none" strike="noStrike" kern="1200" dirty="0">
                <a:solidFill>
                  <a:schemeClr val="tx1"/>
                </a:solidFill>
                <a:effectLst/>
                <a:latin typeface="Segoe UI Light" pitchFamily="34" charset="0"/>
                <a:ea typeface="+mn-ea"/>
                <a:cs typeface="+mn-cs"/>
              </a:rPr>
              <a:t>. Availability Zones being an Azure service providing High availability, whereas Zones in the context of billing are geographical entities, used for data transfer pricing between defined geographical areas called Zones.</a:t>
            </a:r>
          </a:p>
          <a:p>
            <a:endParaRPr lang="en-IE" sz="900" b="0" i="0" u="none" strike="noStrike" kern="1200" dirty="0">
              <a:solidFill>
                <a:schemeClr val="tx1"/>
              </a:solidFill>
              <a:effectLst/>
              <a:latin typeface="Segoe UI Light" pitchFamily="34" charset="0"/>
              <a:ea typeface="+mn-ea"/>
              <a:cs typeface="+mn-cs"/>
            </a:endParaRPr>
          </a:p>
          <a:p>
            <a:r>
              <a:rPr lang="en-IE" sz="900" b="0" i="1" u="none" strike="noStrike" kern="1200" dirty="0">
                <a:solidFill>
                  <a:schemeClr val="tx1"/>
                </a:solidFill>
                <a:effectLst/>
                <a:latin typeface="Segoe UI Light" pitchFamily="34" charset="0"/>
                <a:ea typeface="+mn-ea"/>
                <a:cs typeface="+mn-cs"/>
              </a:rPr>
              <a:t>Zone </a:t>
            </a:r>
            <a:r>
              <a:rPr lang="en-IE" sz="900" b="0" i="0" u="none" strike="noStrike" kern="1200" dirty="0">
                <a:solidFill>
                  <a:schemeClr val="tx1"/>
                </a:solidFill>
                <a:effectLst/>
                <a:latin typeface="Segoe UI Light" pitchFamily="34" charset="0"/>
                <a:ea typeface="+mn-ea"/>
                <a:cs typeface="+mn-cs"/>
              </a:rPr>
              <a:t>is a geographical grouping of Azure Regions for billing purpose. Data transfer pricing is based on the Zones.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6135481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kern="1200" dirty="0">
                <a:solidFill>
                  <a:schemeClr val="tx1"/>
                </a:solidFill>
                <a:effectLst/>
                <a:latin typeface="Segoe UI Light" pitchFamily="34" charset="0"/>
                <a:ea typeface="+mn-ea"/>
                <a:cs typeface="+mn-cs"/>
              </a:rPr>
              <a:t>You might want to demonstrate the Pricing calculator at </a:t>
            </a:r>
            <a:r>
              <a:rPr lang="en-IE" u="sng" dirty="0"/>
              <a:t>https://azure.microsoft.com/en-us/pricing/calculator/</a:t>
            </a:r>
          </a:p>
          <a:p>
            <a:endParaRPr lang="en-IE" sz="900" b="1"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Note: The </a:t>
            </a:r>
            <a:r>
              <a:rPr lang="en-IE" sz="900" i="1" kern="1200" dirty="0">
                <a:solidFill>
                  <a:schemeClr val="tx1"/>
                </a:solidFill>
                <a:effectLst/>
                <a:latin typeface="Segoe UI Light" pitchFamily="34" charset="0"/>
                <a:ea typeface="+mn-ea"/>
                <a:cs typeface="+mn-cs"/>
              </a:rPr>
              <a:t>pricing calculator</a:t>
            </a:r>
            <a:r>
              <a:rPr lang="en-IE" sz="900" kern="1200" dirty="0">
                <a:solidFill>
                  <a:schemeClr val="tx1"/>
                </a:solidFill>
                <a:effectLst/>
                <a:latin typeface="Segoe UI Light" pitchFamily="34" charset="0"/>
                <a:ea typeface="+mn-ea"/>
                <a:cs typeface="+mn-cs"/>
              </a:rPr>
              <a:t> provides estimates, and not actual price quotes. Actual prices can vary depending upon the date of purchase, the payment currency, and the type of Azure customer.</a:t>
            </a:r>
          </a:p>
          <a:p>
            <a:endParaRPr lang="en-IE" sz="900"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Get a new estimate from the pricing calculator by adding, removing, or reconfiguring selected products. You also can access pricing details, product details, and documentation for each product from the pricing calculator.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1135040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1" i="0" u="none" strike="noStrike" kern="1200" dirty="0">
                <a:solidFill>
                  <a:schemeClr val="tx1"/>
                </a:solidFill>
                <a:effectLst/>
                <a:latin typeface="Segoe UI Light" pitchFamily="34" charset="0"/>
                <a:ea typeface="+mn-ea"/>
                <a:cs typeface="+mn-cs"/>
              </a:rPr>
              <a:t>Note</a:t>
            </a:r>
            <a:r>
              <a:rPr lang="en-IE" sz="900" b="0" i="0" u="none" strike="noStrike" kern="1200" dirty="0">
                <a:solidFill>
                  <a:schemeClr val="tx1"/>
                </a:solidFill>
                <a:effectLst/>
                <a:latin typeface="Segoe UI Light" pitchFamily="34" charset="0"/>
                <a:ea typeface="+mn-ea"/>
                <a:cs typeface="+mn-cs"/>
              </a:rPr>
              <a:t>: For more information about Cost Management, refer to </a:t>
            </a:r>
            <a:r>
              <a:rPr lang="en-IE" u="sng" dirty="0"/>
              <a:t>https://azure.microsoft.com/en-us/services/cost-management/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0432039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For more information about alternative Azure support channels, refer to </a:t>
            </a:r>
            <a:r>
              <a:rPr lang="en-IE" dirty="0">
                <a:hlinkClick r:id="rId3"/>
              </a:rPr>
              <a:t>https://azure.microsoft.com/en-us/support/community/</a:t>
            </a:r>
            <a:r>
              <a:rPr lang="en-IE" dirty="0"/>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362093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MCTs have the discretion at what point in the course they wish for students to find and try out some Azure services. However it would be recommended to have them create a free Azure account at this point for use during the course. MCTs can perform demos, use recorded demos, have students complete specific tasks, perhaps perform some group work, or alternatively students may drop in and out of Azure during the course at their own discretion exploring areas as they go. </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Having </a:t>
            </a:r>
            <a:r>
              <a:rPr lang="en-US" sz="900" dirty="0"/>
              <a:t>the discretion around the amount and occurrences of hands on time for students, should assist the MCT in delivering the course in the allotted time, and also allow MCTs to tailor the course for specific audiences in specific areas of interest.</a:t>
            </a:r>
            <a:endParaRPr lang="en-US" sz="700" kern="1200" dirty="0">
              <a:solidFill>
                <a:schemeClr val="tx1"/>
              </a:solidFill>
              <a:effectLst/>
              <a:latin typeface="Segoe UI Light" pitchFamily="34" charset="0"/>
              <a:ea typeface="+mn-ea"/>
              <a:cs typeface="+mn-cs"/>
            </a:endParaRPr>
          </a:p>
          <a:p>
            <a:endParaRPr lang="en-US" dirty="0"/>
          </a:p>
          <a:p>
            <a:pPr lvl="0"/>
            <a:r>
              <a:rPr lang="en-US" dirty="0"/>
              <a:t>There are recorded demos at the locations below. Recorded demos can be used alongside or in lieu of completing the walkthroughs, or used for exam preparation for students</a:t>
            </a:r>
          </a:p>
          <a:p>
            <a:pPr lvl="0"/>
            <a:endParaRPr lang="en-US" dirty="0"/>
          </a:p>
          <a:p>
            <a:pPr lvl="0"/>
            <a:r>
              <a:rPr lang="en-US" dirty="0"/>
              <a:t>Demos:</a:t>
            </a:r>
          </a:p>
          <a:p>
            <a:pPr marL="171450" lvl="0" indent="-171450">
              <a:buFont typeface="Arial" panose="020B0604020202020204" pitchFamily="34" charset="0"/>
              <a:buChar char="•"/>
            </a:pPr>
            <a:r>
              <a:rPr lang="en-US" dirty="0"/>
              <a:t>Mod 0 &gt;M00-Course Introduction\L01-Course overview\</a:t>
            </a:r>
            <a:r>
              <a:rPr lang="en-IE" dirty="0"/>
              <a:t>03-Demo-Create Free Azure Account</a:t>
            </a:r>
            <a:endParaRPr lang="en-US" dirty="0"/>
          </a:p>
          <a:p>
            <a:pPr marL="171450" lvl="0" indent="-171450">
              <a:buFont typeface="Arial" panose="020B0604020202020204" pitchFamily="34" charset="0"/>
              <a:buChar char="•"/>
            </a:pPr>
            <a:r>
              <a:rPr lang="en-US" sz="600" kern="1200" dirty="0">
                <a:solidFill>
                  <a:schemeClr val="tx1"/>
                </a:solidFill>
                <a:effectLst/>
                <a:latin typeface="Segoe UI Light" pitchFamily="34" charset="0"/>
                <a:ea typeface="+mn-ea"/>
                <a:cs typeface="+mn-cs"/>
              </a:rPr>
              <a:t>Mod 2 &gt;M02-Core Azure Services\L03-Core Azure Services and Products\03-Demo-Create Azure Virtual machine.</a:t>
            </a:r>
          </a:p>
          <a:p>
            <a:pPr marL="171450" lvl="0" indent="-171450">
              <a:buFont typeface="Arial" panose="020B0604020202020204" pitchFamily="34" charset="0"/>
              <a:buChar char="•"/>
            </a:pPr>
            <a:r>
              <a:rPr lang="en-US" sz="600" kern="1200" dirty="0">
                <a:solidFill>
                  <a:schemeClr val="tx1"/>
                </a:solidFill>
                <a:effectLst/>
                <a:latin typeface="Segoe UI Light" pitchFamily="34" charset="0"/>
                <a:ea typeface="+mn-ea"/>
                <a:cs typeface="+mn-cs"/>
              </a:rPr>
              <a:t>Mod 2 &gt;M02-Core Azure Services\L03-Core Azure Services and Products\05-Demo-Deploy Azure Container Instances (ACI) in Azure Portal</a:t>
            </a:r>
          </a:p>
          <a:p>
            <a:pPr marL="171450" lvl="0" indent="-171450">
              <a:buFont typeface="Arial" panose="020B0604020202020204" pitchFamily="34" charset="0"/>
              <a:buChar char="•"/>
            </a:pPr>
            <a:r>
              <a:rPr lang="en-US" sz="600" kern="1200" dirty="0">
                <a:solidFill>
                  <a:schemeClr val="tx1"/>
                </a:solidFill>
                <a:effectLst/>
                <a:latin typeface="Segoe UI Light" pitchFamily="34" charset="0"/>
                <a:ea typeface="+mn-ea"/>
                <a:cs typeface="+mn-cs"/>
              </a:rPr>
              <a:t>Mod 2 &gt;M02-Core Azure Services\L03-Core Azure Services and Products\12-Demo-Create Blob Storage</a:t>
            </a:r>
          </a:p>
          <a:p>
            <a:pPr marL="171450" lvl="0" indent="-171450">
              <a:buFont typeface="Arial" panose="020B0604020202020204" pitchFamily="34" charset="0"/>
              <a:buChar char="•"/>
            </a:pPr>
            <a:r>
              <a:rPr lang="en-US" sz="600" kern="1200" dirty="0">
                <a:solidFill>
                  <a:schemeClr val="tx1"/>
                </a:solidFill>
                <a:effectLst/>
                <a:latin typeface="Segoe UI Light" pitchFamily="34" charset="0"/>
                <a:ea typeface="+mn-ea"/>
                <a:cs typeface="+mn-cs"/>
              </a:rPr>
              <a:t>Mod 2 &gt;M02-Core Azure Services\L04-Azure Solutions\03-Demo-Add IoT device to Azure IoT Hub</a:t>
            </a:r>
          </a:p>
          <a:p>
            <a:pPr marL="171450" lvl="0" indent="-171450">
              <a:buFont typeface="Arial" panose="020B0604020202020204" pitchFamily="34" charset="0"/>
              <a:buChar char="•"/>
            </a:pPr>
            <a:r>
              <a:rPr lang="en-US" sz="600" kern="1200" dirty="0">
                <a:solidFill>
                  <a:schemeClr val="tx1"/>
                </a:solidFill>
                <a:effectLst/>
                <a:latin typeface="Segoe UI Light" pitchFamily="34" charset="0"/>
                <a:ea typeface="+mn-ea"/>
                <a:cs typeface="+mn-cs"/>
              </a:rPr>
              <a:t>Mod 2 &gt;M02-Core Azure Services\L04-Azure Solutions\</a:t>
            </a:r>
            <a:r>
              <a:rPr lang="en-IE" sz="600" kern="1200" dirty="0">
                <a:solidFill>
                  <a:schemeClr val="tx1"/>
                </a:solidFill>
                <a:effectLst/>
                <a:latin typeface="Segoe UI Light" pitchFamily="34" charset="0"/>
                <a:ea typeface="+mn-ea"/>
                <a:cs typeface="+mn-cs"/>
              </a:rPr>
              <a:t>11-Demo-Run serverless code with Azure Functions in Azure portal</a:t>
            </a:r>
            <a:endParaRPr lang="en-US" sz="6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600" kern="1200" dirty="0">
                <a:solidFill>
                  <a:schemeClr val="tx1"/>
                </a:solidFill>
                <a:effectLst/>
                <a:latin typeface="Segoe UI Light" pitchFamily="34" charset="0"/>
                <a:ea typeface="+mn-ea"/>
                <a:cs typeface="+mn-cs"/>
              </a:rPr>
              <a:t>Mod 2 &gt;M02-Core Azure Services\L05-Azure Management Tools\03-Demo-Customize the Azure Portal</a:t>
            </a:r>
          </a:p>
          <a:p>
            <a:pPr marL="171450" lvl="0" indent="-171450">
              <a:buFont typeface="Arial" panose="020B0604020202020204" pitchFamily="34" charset="0"/>
              <a:buChar char="•"/>
            </a:pPr>
            <a:r>
              <a:rPr lang="en-US" sz="600" kern="1200" dirty="0">
                <a:solidFill>
                  <a:schemeClr val="tx1"/>
                </a:solidFill>
                <a:effectLst/>
                <a:latin typeface="Segoe UI Light" pitchFamily="34" charset="0"/>
                <a:ea typeface="+mn-ea"/>
                <a:cs typeface="+mn-cs"/>
              </a:rPr>
              <a:t>Mod 2 &gt;M02-Core Azure Services\L05-Azure Management Tools\</a:t>
            </a:r>
            <a:r>
              <a:rPr lang="en-IE" sz="600" kern="1200" dirty="0">
                <a:solidFill>
                  <a:schemeClr val="tx1"/>
                </a:solidFill>
                <a:effectLst/>
                <a:latin typeface="Segoe UI Light" pitchFamily="34" charset="0"/>
                <a:ea typeface="+mn-ea"/>
                <a:cs typeface="+mn-cs"/>
              </a:rPr>
              <a:t>05-Demo-Create VMs from a script with Azure PowerShell</a:t>
            </a:r>
          </a:p>
          <a:p>
            <a:pPr marL="171450" lvl="0" indent="-171450">
              <a:buFont typeface="Arial" panose="020B0604020202020204" pitchFamily="34" charset="0"/>
              <a:buChar char="•"/>
            </a:pPr>
            <a:r>
              <a:rPr lang="en-IE" sz="600" kern="1200" dirty="0">
                <a:solidFill>
                  <a:schemeClr val="tx1"/>
                </a:solidFill>
                <a:effectLst/>
                <a:latin typeface="Segoe UI Light" pitchFamily="34" charset="0"/>
                <a:ea typeface="+mn-ea"/>
                <a:cs typeface="+mn-cs"/>
              </a:rPr>
              <a:t>Mod 2 &gt;M02-Core Azure Services\L05-Azure Management Tools\07-Demo-Install IIS webserver on a VM with Azure Cloud Shell.md</a:t>
            </a:r>
          </a:p>
          <a:p>
            <a:pPr marL="171450" lvl="0" indent="-171450">
              <a:buFont typeface="Arial" panose="020B0604020202020204" pitchFamily="34" charset="0"/>
              <a:buChar char="•"/>
            </a:pPr>
            <a:r>
              <a:rPr lang="en-US" sz="600" kern="1200" dirty="0">
                <a:solidFill>
                  <a:schemeClr val="tx1"/>
                </a:solidFill>
                <a:effectLst/>
                <a:latin typeface="Segoe UI Light" pitchFamily="34" charset="0"/>
                <a:ea typeface="+mn-ea"/>
                <a:cs typeface="+mn-cs"/>
              </a:rPr>
              <a:t>Mod 2 &gt;M02-Core Azure Services\L05-Azure Management Tools\</a:t>
            </a:r>
            <a:r>
              <a:rPr lang="en-IE" sz="600" kern="1200" dirty="0">
                <a:solidFill>
                  <a:schemeClr val="tx1"/>
                </a:solidFill>
                <a:effectLst/>
                <a:latin typeface="Segoe UI Light" pitchFamily="34" charset="0"/>
                <a:ea typeface="+mn-ea"/>
                <a:cs typeface="+mn-cs"/>
              </a:rPr>
              <a:t>10-Demo-Save a recommendations report with Azure Advisor</a:t>
            </a:r>
          </a:p>
          <a:p>
            <a:pPr marL="171450" lvl="0" indent="-171450">
              <a:buFont typeface="Arial" panose="020B0604020202020204" pitchFamily="34" charset="0"/>
              <a:buChar char="•"/>
            </a:pPr>
            <a:r>
              <a:rPr lang="en-IE" sz="600" kern="1200" dirty="0">
                <a:solidFill>
                  <a:schemeClr val="tx1"/>
                </a:solidFill>
                <a:effectLst/>
                <a:latin typeface="Segoe UI Light" pitchFamily="34" charset="0"/>
                <a:ea typeface="+mn-ea"/>
                <a:cs typeface="+mn-cs"/>
              </a:rPr>
              <a:t>Mod 4 &gt;M04-Azure Pricing and Support\L03-Planning and Managing costs\09-Demo-Generate an Azure Pricing Calculator estimate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IE" sz="600" kern="1200" dirty="0">
                <a:solidFill>
                  <a:schemeClr val="tx1"/>
                </a:solidFill>
                <a:effectLst/>
                <a:latin typeface="Segoe UI Light" pitchFamily="34" charset="0"/>
                <a:ea typeface="+mn-ea"/>
                <a:cs typeface="+mn-cs"/>
              </a:rPr>
              <a:t>Mod 4 &gt;M04-Azure Pricing and Support\L03-Planning and Managing costs\12-Demo-Generate an Azure TCO Calculator cost comparison report</a:t>
            </a:r>
            <a:endParaRPr lang="en-US" sz="6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endParaRPr lang="en-US" sz="600" kern="1200" dirty="0">
              <a:solidFill>
                <a:schemeClr val="tx1"/>
              </a:solidFill>
              <a:effectLst/>
              <a:latin typeface="Segoe UI Light" pitchFamily="34" charset="0"/>
              <a:ea typeface="+mn-ea"/>
              <a:cs typeface="+mn-cs"/>
            </a:endParaRPr>
          </a:p>
          <a:p>
            <a:pPr lvl="0"/>
            <a:endParaRPr lang="en-US" sz="600" kern="1200" dirty="0">
              <a:solidFill>
                <a:schemeClr val="tx1"/>
              </a:solidFill>
              <a:effectLst/>
              <a:latin typeface="Segoe UI Light" pitchFamily="34" charset="0"/>
              <a:ea typeface="+mn-ea"/>
              <a:cs typeface="+mn-cs"/>
            </a:endParaRPr>
          </a:p>
          <a:p>
            <a:pPr lvl="0"/>
            <a:endParaRPr lang="en-US" sz="600" kern="1200" dirty="0">
              <a:solidFill>
                <a:schemeClr val="tx1"/>
              </a:solidFill>
              <a:effectLst/>
              <a:latin typeface="Segoe UI Light" pitchFamily="34" charset="0"/>
              <a:ea typeface="+mn-ea"/>
              <a:cs typeface="+mn-cs"/>
            </a:endParaRPr>
          </a:p>
          <a:p>
            <a:pPr lvl="0"/>
            <a:r>
              <a:rPr lang="en-US" sz="600" kern="1200" dirty="0">
                <a:solidFill>
                  <a:schemeClr val="tx1"/>
                </a:solidFill>
                <a:effectLst/>
                <a:latin typeface="Segoe UI Light" pitchFamily="34" charset="0"/>
                <a:ea typeface="+mn-ea"/>
                <a:cs typeface="+mn-cs"/>
              </a:rPr>
              <a:t>There are also </a:t>
            </a:r>
            <a:r>
              <a:rPr lang="en-US" sz="600" i="1" kern="1200" dirty="0">
                <a:solidFill>
                  <a:schemeClr val="tx1"/>
                </a:solidFill>
                <a:effectLst/>
                <a:latin typeface="Segoe UI Light" pitchFamily="34" charset="0"/>
                <a:ea typeface="+mn-ea"/>
                <a:cs typeface="+mn-cs"/>
              </a:rPr>
              <a:t>walkthroughs</a:t>
            </a:r>
            <a:r>
              <a:rPr lang="en-US" sz="600" kern="1200" dirty="0">
                <a:solidFill>
                  <a:schemeClr val="tx1"/>
                </a:solidFill>
                <a:effectLst/>
                <a:latin typeface="Segoe UI Light" pitchFamily="34" charset="0"/>
                <a:ea typeface="+mn-ea"/>
                <a:cs typeface="+mn-cs"/>
              </a:rPr>
              <a:t> available for MCTs to follow and use as live demos in class, or have students complete during, or after, the class.</a:t>
            </a:r>
          </a:p>
          <a:p>
            <a:pPr lvl="0"/>
            <a:endParaRPr lang="en-US" sz="600" kern="1200" dirty="0">
              <a:solidFill>
                <a:schemeClr val="tx1"/>
              </a:solidFill>
              <a:effectLst/>
              <a:latin typeface="Segoe UI Light" pitchFamily="34" charset="0"/>
              <a:ea typeface="+mn-ea"/>
              <a:cs typeface="+mn-cs"/>
            </a:endParaRPr>
          </a:p>
          <a:p>
            <a:pPr lvl="0"/>
            <a:r>
              <a:rPr lang="en-US" sz="600" kern="1200" dirty="0">
                <a:solidFill>
                  <a:schemeClr val="tx1"/>
                </a:solidFill>
                <a:effectLst/>
                <a:latin typeface="Segoe UI Light" pitchFamily="34" charset="0"/>
                <a:ea typeface="+mn-ea"/>
                <a:cs typeface="+mn-cs"/>
              </a:rPr>
              <a:t>Walkthroughs:</a:t>
            </a:r>
          </a:p>
          <a:p>
            <a:pPr marL="171450" lvl="0" indent="-171450">
              <a:buFont typeface="Arial" panose="020B0604020202020204" pitchFamily="34" charset="0"/>
              <a:buChar char="•"/>
            </a:pPr>
            <a:r>
              <a:rPr lang="en-US" sz="600" kern="1200" dirty="0">
                <a:solidFill>
                  <a:schemeClr val="tx1"/>
                </a:solidFill>
                <a:effectLst/>
                <a:latin typeface="Segoe UI Light" pitchFamily="34" charset="0"/>
                <a:ea typeface="+mn-ea"/>
                <a:cs typeface="+mn-cs"/>
              </a:rPr>
              <a:t>Mod 2 &gt;M02-Core Azure Services\L03-Core Azure Services and Products\</a:t>
            </a:r>
            <a:r>
              <a:rPr lang="en-IE" sz="600" kern="1200" dirty="0">
                <a:solidFill>
                  <a:schemeClr val="tx1"/>
                </a:solidFill>
                <a:effectLst/>
                <a:latin typeface="Segoe UI Light" pitchFamily="34" charset="0"/>
                <a:ea typeface="+mn-ea"/>
                <a:cs typeface="+mn-cs"/>
              </a:rPr>
              <a:t>04-Walkthrough-Create a Virtual machine using Azure Portal</a:t>
            </a:r>
          </a:p>
          <a:p>
            <a:pPr marL="171450" lvl="0" indent="-171450">
              <a:buFont typeface="Arial" panose="020B0604020202020204" pitchFamily="34" charset="0"/>
              <a:buChar char="•"/>
            </a:pPr>
            <a:r>
              <a:rPr lang="en-US" sz="600" kern="1200" dirty="0">
                <a:solidFill>
                  <a:schemeClr val="tx1"/>
                </a:solidFill>
                <a:effectLst/>
                <a:latin typeface="Segoe UI Light" pitchFamily="34" charset="0"/>
                <a:ea typeface="+mn-ea"/>
                <a:cs typeface="+mn-cs"/>
              </a:rPr>
              <a:t>Mod 2 &gt;M02-Core Azure Services\L03-Core Azure Services and Products\</a:t>
            </a:r>
            <a:r>
              <a:rPr lang="en-IE" sz="600" kern="1200" dirty="0">
                <a:solidFill>
                  <a:schemeClr val="tx1"/>
                </a:solidFill>
                <a:effectLst/>
                <a:latin typeface="Segoe UI Light" pitchFamily="34" charset="0"/>
                <a:ea typeface="+mn-ea"/>
                <a:cs typeface="+mn-cs"/>
              </a:rPr>
              <a:t>06-Walkthrough-Deploy Azure Container Instances (ACI) in Azure Portal</a:t>
            </a:r>
          </a:p>
          <a:p>
            <a:pPr marL="171450" lvl="0" indent="-171450">
              <a:buFont typeface="Arial" panose="020B0604020202020204" pitchFamily="34" charset="0"/>
              <a:buChar char="•"/>
            </a:pPr>
            <a:r>
              <a:rPr lang="en-US" sz="600" kern="1200" dirty="0">
                <a:solidFill>
                  <a:schemeClr val="tx1"/>
                </a:solidFill>
                <a:effectLst/>
                <a:latin typeface="Segoe UI Light" pitchFamily="34" charset="0"/>
                <a:ea typeface="+mn-ea"/>
                <a:cs typeface="+mn-cs"/>
              </a:rPr>
              <a:t>Mod 2 &gt;M02-Core Azure Services\L03-Core Azure Services and Products\</a:t>
            </a:r>
            <a:r>
              <a:rPr lang="en-IE" sz="600" kern="1200" dirty="0">
                <a:solidFill>
                  <a:schemeClr val="tx1"/>
                </a:solidFill>
                <a:effectLst/>
                <a:latin typeface="Segoe UI Light" pitchFamily="34" charset="0"/>
                <a:ea typeface="+mn-ea"/>
                <a:cs typeface="+mn-cs"/>
              </a:rPr>
              <a:t>09-Walkthrough-Create a virtual network via the Azure Portal</a:t>
            </a:r>
          </a:p>
          <a:p>
            <a:pPr marL="171450" lvl="0" indent="-171450">
              <a:buFont typeface="Arial" panose="020B0604020202020204" pitchFamily="34" charset="0"/>
              <a:buChar char="•"/>
            </a:pPr>
            <a:r>
              <a:rPr lang="en-US" sz="600" kern="1200" dirty="0">
                <a:solidFill>
                  <a:schemeClr val="tx1"/>
                </a:solidFill>
                <a:effectLst/>
                <a:latin typeface="Segoe UI Light" pitchFamily="34" charset="0"/>
                <a:ea typeface="+mn-ea"/>
                <a:cs typeface="+mn-cs"/>
              </a:rPr>
              <a:t>Mod 2 &gt;M02-Core Azure Services\L03-Core Azure Services and Products\</a:t>
            </a:r>
            <a:r>
              <a:rPr lang="en-IE" sz="600" kern="1200" dirty="0">
                <a:solidFill>
                  <a:schemeClr val="tx1"/>
                </a:solidFill>
                <a:effectLst/>
                <a:latin typeface="Segoe UI Light" pitchFamily="34" charset="0"/>
                <a:ea typeface="+mn-ea"/>
                <a:cs typeface="+mn-cs"/>
              </a:rPr>
              <a:t>13-Walkthrough-Create Blob storage</a:t>
            </a:r>
          </a:p>
          <a:p>
            <a:pPr marL="171450" lvl="0" indent="-171450">
              <a:buFont typeface="Arial" panose="020B0604020202020204" pitchFamily="34" charset="0"/>
              <a:buChar char="•"/>
            </a:pPr>
            <a:r>
              <a:rPr lang="en-US" sz="600" kern="1200" dirty="0">
                <a:solidFill>
                  <a:schemeClr val="tx1"/>
                </a:solidFill>
                <a:effectLst/>
                <a:latin typeface="Segoe UI Light" pitchFamily="34" charset="0"/>
                <a:ea typeface="+mn-ea"/>
                <a:cs typeface="+mn-cs"/>
              </a:rPr>
              <a:t>Mod 2 &gt;M02-Core Azure Services\L03-Core Azure Services and Products\</a:t>
            </a:r>
            <a:r>
              <a:rPr lang="en-IE" sz="600" kern="1200" dirty="0">
                <a:solidFill>
                  <a:schemeClr val="tx1"/>
                </a:solidFill>
                <a:effectLst/>
                <a:latin typeface="Segoe UI Light" pitchFamily="34" charset="0"/>
                <a:ea typeface="+mn-ea"/>
                <a:cs typeface="+mn-cs"/>
              </a:rPr>
              <a:t>16-Walkthrough-Create a SQL database</a:t>
            </a:r>
          </a:p>
          <a:p>
            <a:pPr marL="171450" lvl="0" indent="-171450">
              <a:buFont typeface="Arial" panose="020B0604020202020204" pitchFamily="34" charset="0"/>
              <a:buChar char="•"/>
            </a:pPr>
            <a:r>
              <a:rPr lang="en-US" sz="600" kern="1200" dirty="0">
                <a:solidFill>
                  <a:schemeClr val="tx1"/>
                </a:solidFill>
                <a:effectLst/>
                <a:latin typeface="Segoe UI Light" pitchFamily="34" charset="0"/>
                <a:ea typeface="+mn-ea"/>
                <a:cs typeface="+mn-cs"/>
              </a:rPr>
              <a:t>Mod 2 &gt;M02-Core Azure Services\L04-Azure Solutions\</a:t>
            </a:r>
            <a:r>
              <a:rPr lang="en-IE" sz="600" kern="1200" dirty="0">
                <a:solidFill>
                  <a:schemeClr val="tx1"/>
                </a:solidFill>
                <a:effectLst/>
                <a:latin typeface="Segoe UI Light" pitchFamily="34" charset="0"/>
                <a:ea typeface="+mn-ea"/>
                <a:cs typeface="+mn-cs"/>
              </a:rPr>
              <a:t>04-Walkthrough-Add IoT device to Azure IoT Hub</a:t>
            </a:r>
          </a:p>
          <a:p>
            <a:pPr marL="171450" lvl="0" indent="-171450">
              <a:buFont typeface="Arial" panose="020B0604020202020204" pitchFamily="34" charset="0"/>
              <a:buChar char="•"/>
            </a:pPr>
            <a:r>
              <a:rPr lang="en-US" sz="600" kern="1200" dirty="0">
                <a:solidFill>
                  <a:schemeClr val="tx1"/>
                </a:solidFill>
                <a:effectLst/>
                <a:latin typeface="Segoe UI Light" pitchFamily="34" charset="0"/>
                <a:ea typeface="+mn-ea"/>
                <a:cs typeface="+mn-cs"/>
              </a:rPr>
              <a:t>Mod 2 &gt;M02-Core Azure Services\L04-Azure Solutions\</a:t>
            </a:r>
            <a:r>
              <a:rPr lang="en-IE" sz="600" kern="1200" dirty="0">
                <a:solidFill>
                  <a:schemeClr val="tx1"/>
                </a:solidFill>
                <a:effectLst/>
                <a:latin typeface="Segoe UI Light" pitchFamily="34" charset="0"/>
                <a:ea typeface="+mn-ea"/>
                <a:cs typeface="+mn-cs"/>
              </a:rPr>
              <a:t>12-Walkthrough-Run serverless code with Azure Functions in Azure portal</a:t>
            </a:r>
          </a:p>
          <a:p>
            <a:pPr marL="171450" lvl="0" indent="-171450">
              <a:buFont typeface="Arial" panose="020B0604020202020204" pitchFamily="34" charset="0"/>
              <a:buChar char="•"/>
            </a:pPr>
            <a:r>
              <a:rPr lang="en-US" sz="600" kern="1200" dirty="0">
                <a:solidFill>
                  <a:schemeClr val="tx1"/>
                </a:solidFill>
                <a:effectLst/>
                <a:latin typeface="Segoe UI Light" pitchFamily="34" charset="0"/>
                <a:ea typeface="+mn-ea"/>
                <a:cs typeface="+mn-cs"/>
              </a:rPr>
              <a:t>Mod 2 &gt;M02-Core Azure Services\L05-Azure Management Tools\</a:t>
            </a:r>
            <a:r>
              <a:rPr lang="en-IE" sz="600" kern="1200" dirty="0">
                <a:solidFill>
                  <a:schemeClr val="tx1"/>
                </a:solidFill>
                <a:effectLst/>
                <a:latin typeface="Segoe UI Light" pitchFamily="34" charset="0"/>
                <a:ea typeface="+mn-ea"/>
                <a:cs typeface="+mn-cs"/>
              </a:rPr>
              <a:t>04-Walkthrough-Working with the Azure CLI</a:t>
            </a:r>
          </a:p>
          <a:p>
            <a:pPr marL="171450" lvl="0" indent="-171450">
              <a:buFont typeface="Arial" panose="020B0604020202020204" pitchFamily="34" charset="0"/>
              <a:buChar char="•"/>
            </a:pPr>
            <a:r>
              <a:rPr lang="en-US" sz="600" kern="1200" dirty="0">
                <a:solidFill>
                  <a:schemeClr val="tx1"/>
                </a:solidFill>
                <a:effectLst/>
                <a:latin typeface="Segoe UI Light" pitchFamily="34" charset="0"/>
                <a:ea typeface="+mn-ea"/>
                <a:cs typeface="+mn-cs"/>
              </a:rPr>
              <a:t>Mod 2 &gt;M02-Core Azure Services\L05-Azure Management Tools\</a:t>
            </a:r>
            <a:r>
              <a:rPr lang="en-IE" sz="600" kern="1200" dirty="0">
                <a:solidFill>
                  <a:schemeClr val="tx1"/>
                </a:solidFill>
                <a:effectLst/>
                <a:latin typeface="Segoe UI Light" pitchFamily="34" charset="0"/>
                <a:ea typeface="+mn-ea"/>
                <a:cs typeface="+mn-cs"/>
              </a:rPr>
              <a:t>06-Walkthrough-Create VMs from a script with Azure PowerShell</a:t>
            </a:r>
          </a:p>
          <a:p>
            <a:pPr marL="171450" lvl="0" indent="-171450">
              <a:buFont typeface="Arial" panose="020B0604020202020204" pitchFamily="34" charset="0"/>
              <a:buChar char="•"/>
            </a:pPr>
            <a:r>
              <a:rPr lang="en-US" sz="600" kern="1200" dirty="0">
                <a:solidFill>
                  <a:schemeClr val="tx1"/>
                </a:solidFill>
                <a:effectLst/>
                <a:latin typeface="Segoe UI Light" pitchFamily="34" charset="0"/>
                <a:ea typeface="+mn-ea"/>
                <a:cs typeface="+mn-cs"/>
              </a:rPr>
              <a:t>Mod 2 &gt;M02-Core Azure Services\L05-Azure Management Tools\</a:t>
            </a:r>
            <a:r>
              <a:rPr lang="en-IE" sz="600" kern="1200" dirty="0">
                <a:solidFill>
                  <a:schemeClr val="tx1"/>
                </a:solidFill>
                <a:effectLst/>
                <a:latin typeface="Segoe UI Light" pitchFamily="34" charset="0"/>
                <a:ea typeface="+mn-ea"/>
                <a:cs typeface="+mn-cs"/>
              </a:rPr>
              <a:t>07-Walkthrough-Install IIS webserver on a VM with Azure Cloud Shell</a:t>
            </a:r>
          </a:p>
          <a:p>
            <a:pPr marL="171450" lvl="0" indent="-171450">
              <a:buFont typeface="Arial" panose="020B0604020202020204" pitchFamily="34" charset="0"/>
              <a:buChar char="•"/>
            </a:pPr>
            <a:r>
              <a:rPr lang="en-US" sz="600" kern="1200" dirty="0">
                <a:solidFill>
                  <a:schemeClr val="tx1"/>
                </a:solidFill>
                <a:effectLst/>
                <a:latin typeface="Segoe UI Light" pitchFamily="34" charset="0"/>
                <a:ea typeface="+mn-ea"/>
                <a:cs typeface="+mn-cs"/>
              </a:rPr>
              <a:t>Mod 2 &gt;M02-Core Azure Services\L05-Azure Management Tools\</a:t>
            </a:r>
            <a:r>
              <a:rPr lang="en-IE" sz="600" kern="1200" dirty="0">
                <a:solidFill>
                  <a:schemeClr val="tx1"/>
                </a:solidFill>
                <a:effectLst/>
                <a:latin typeface="Segoe UI Light" pitchFamily="34" charset="0"/>
                <a:ea typeface="+mn-ea"/>
                <a:cs typeface="+mn-cs"/>
              </a:rPr>
              <a:t>11-Walkthrough-Save a recommendations report with Azure Advisor</a:t>
            </a:r>
          </a:p>
          <a:p>
            <a:pPr marL="171450" lvl="0" indent="-171450">
              <a:buFont typeface="Arial" panose="020B0604020202020204" pitchFamily="34" charset="0"/>
              <a:buChar char="•"/>
            </a:pPr>
            <a:r>
              <a:rPr lang="en-IE" sz="600" kern="1200" dirty="0">
                <a:solidFill>
                  <a:schemeClr val="tx1"/>
                </a:solidFill>
                <a:effectLst/>
                <a:latin typeface="Segoe UI Light" pitchFamily="34" charset="0"/>
                <a:ea typeface="+mn-ea"/>
                <a:cs typeface="+mn-cs"/>
              </a:rPr>
              <a:t>Mod 3 &gt; M03-Security, Privacy, Compliance and Trust\L02-Securing network connectivity in Azure\03-Walkthrough-Implement an Azure Firewall using Azure Portal</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IE" sz="600" kern="1200" dirty="0">
                <a:solidFill>
                  <a:schemeClr val="tx1"/>
                </a:solidFill>
                <a:effectLst/>
                <a:latin typeface="Segoe UI Light" pitchFamily="34" charset="0"/>
                <a:ea typeface="+mn-ea"/>
                <a:cs typeface="+mn-cs"/>
              </a:rPr>
              <a:t>Mod 3 &gt; M03-Security, Privacy, Compliance and Trust\L02-Securing network connectivity in Azure\07-Walkthrough-Secure Network traffic using NSGs and ASGs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IE" sz="600" kern="1200" dirty="0">
                <a:solidFill>
                  <a:schemeClr val="tx1"/>
                </a:solidFill>
                <a:effectLst/>
                <a:latin typeface="Segoe UI Light" pitchFamily="34" charset="0"/>
                <a:ea typeface="+mn-ea"/>
                <a:cs typeface="+mn-cs"/>
              </a:rPr>
              <a:t>Mod 3 &gt; M03-Security, Privacy, Compliance and Trust\L04-Security Tools and Features\04-Walkthrough-Implement Azure Security </a:t>
            </a:r>
            <a:r>
              <a:rPr lang="en-IE" sz="600" kern="1200" dirty="0" err="1">
                <a:solidFill>
                  <a:schemeClr val="tx1"/>
                </a:solidFill>
                <a:effectLst/>
                <a:latin typeface="Segoe UI Light" pitchFamily="34" charset="0"/>
                <a:ea typeface="+mn-ea"/>
                <a:cs typeface="+mn-cs"/>
              </a:rPr>
              <a:t>Center</a:t>
            </a:r>
            <a:endParaRPr lang="en-IE" sz="600" kern="1200" dirty="0">
              <a:solidFill>
                <a:schemeClr val="tx1"/>
              </a:solidFill>
              <a:effectLst/>
              <a:latin typeface="Segoe UI Light" pitchFamily="34" charset="0"/>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IE" sz="600" kern="1200" dirty="0">
                <a:solidFill>
                  <a:schemeClr val="tx1"/>
                </a:solidFill>
                <a:effectLst/>
                <a:latin typeface="Segoe UI Light" pitchFamily="34" charset="0"/>
                <a:ea typeface="+mn-ea"/>
                <a:cs typeface="+mn-cs"/>
              </a:rPr>
              <a:t>Mod 3 &gt; M03-Security, Privacy, Compliance and Trust\L04-Security Tools and Features\07-Walkthrough-Create Password secret with Azure Key Vault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IE" sz="600" kern="1200" dirty="0">
                <a:solidFill>
                  <a:schemeClr val="tx1"/>
                </a:solidFill>
                <a:effectLst/>
                <a:latin typeface="Segoe UI Light" pitchFamily="34" charset="0"/>
                <a:ea typeface="+mn-ea"/>
                <a:cs typeface="+mn-cs"/>
              </a:rPr>
              <a:t>Mod 3 &gt; M03-Security, Privacy, Compliance and Trust\L05-Azure Governance methodologies\05-Walkthrough-Create a policy assignment with Azure Policy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IE" sz="600" kern="1200" dirty="0">
                <a:solidFill>
                  <a:schemeClr val="tx1"/>
                </a:solidFill>
                <a:effectLst/>
                <a:latin typeface="Segoe UI Light" pitchFamily="34" charset="0"/>
                <a:ea typeface="+mn-ea"/>
                <a:cs typeface="+mn-cs"/>
              </a:rPr>
              <a:t>Mod 3 &gt; M03-Security, Privacy, Compliance and Trust\L05-Azure Governance methodologies\07-Walkthrough-Manage access to Azure resources using RBAC</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IE" sz="600" kern="1200" dirty="0">
                <a:solidFill>
                  <a:schemeClr val="tx1"/>
                </a:solidFill>
                <a:effectLst/>
                <a:latin typeface="Segoe UI Light" pitchFamily="34" charset="0"/>
                <a:ea typeface="+mn-ea"/>
                <a:cs typeface="+mn-cs"/>
              </a:rPr>
              <a:t>Mod 3 &gt; M03-Security, Privacy, Compliance and Trust\L05-Azure Governance methodologies\09-Walkthrough-Manage Azure resources using Locks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IE" sz="600" kern="1200" dirty="0">
                <a:solidFill>
                  <a:schemeClr val="tx1"/>
                </a:solidFill>
                <a:effectLst/>
                <a:latin typeface="Segoe UI Light" pitchFamily="34" charset="0"/>
                <a:ea typeface="+mn-ea"/>
                <a:cs typeface="+mn-cs"/>
              </a:rPr>
              <a:t>Mod 3 &gt; M03-Security, Privacy, Compliance and Trust\L06-Monitoring and Reporting in Azure\02-Walkthrough-Use Tags with Azure resources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IE" sz="600" kern="1200" dirty="0">
                <a:solidFill>
                  <a:schemeClr val="tx1"/>
                </a:solidFill>
                <a:effectLst/>
                <a:latin typeface="Segoe UI Light" pitchFamily="34" charset="0"/>
                <a:ea typeface="+mn-ea"/>
                <a:cs typeface="+mn-cs"/>
              </a:rPr>
              <a:t>Mod 3 &gt; M03-Security, Privacy, Compliance and Trust\L06-Monitoring and Reporting in Azure\05-Walkthrough-Monitor VMs using Azure Monitor</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IE" sz="600" kern="1200" dirty="0">
                <a:solidFill>
                  <a:schemeClr val="tx1"/>
                </a:solidFill>
                <a:effectLst/>
                <a:latin typeface="Segoe UI Light" pitchFamily="34" charset="0"/>
                <a:ea typeface="+mn-ea"/>
                <a:cs typeface="+mn-cs"/>
              </a:rPr>
              <a:t>Mod 3 &gt; M03-Security, Privacy, Compliance and Trust\L07-Privacy, Compliance and Data Protection standards in Azure\10-Walkthrough-Accessing Trust </a:t>
            </a:r>
            <a:r>
              <a:rPr lang="en-IE" sz="600" kern="1200" dirty="0" err="1">
                <a:solidFill>
                  <a:schemeClr val="tx1"/>
                </a:solidFill>
                <a:effectLst/>
                <a:latin typeface="Segoe UI Light" pitchFamily="34" charset="0"/>
                <a:ea typeface="+mn-ea"/>
                <a:cs typeface="+mn-cs"/>
              </a:rPr>
              <a:t>Center</a:t>
            </a:r>
            <a:r>
              <a:rPr lang="en-IE" sz="600" kern="1200" dirty="0">
                <a:solidFill>
                  <a:schemeClr val="tx1"/>
                </a:solidFill>
                <a:effectLst/>
                <a:latin typeface="Segoe UI Light" pitchFamily="34" charset="0"/>
                <a:ea typeface="+mn-ea"/>
                <a:cs typeface="+mn-cs"/>
              </a:rPr>
              <a:t> STP and Compliance Manager</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IE" sz="600" kern="1200" dirty="0">
                <a:solidFill>
                  <a:schemeClr val="tx1"/>
                </a:solidFill>
                <a:effectLst/>
                <a:latin typeface="Segoe UI Light" pitchFamily="34" charset="0"/>
                <a:ea typeface="+mn-ea"/>
                <a:cs typeface="+mn-cs"/>
              </a:rPr>
              <a:t>Mod </a:t>
            </a:r>
            <a:r>
              <a:rPr lang="en-US" sz="600" kern="1200" dirty="0">
                <a:solidFill>
                  <a:schemeClr val="tx1"/>
                </a:solidFill>
                <a:effectLst/>
                <a:latin typeface="Segoe UI Light" pitchFamily="34" charset="0"/>
                <a:ea typeface="+mn-ea"/>
                <a:cs typeface="+mn-cs"/>
              </a:rPr>
              <a:t>4-Azure Pricing and Support\L02-Azure Subscriptions\</a:t>
            </a:r>
            <a:r>
              <a:rPr lang="en-IE" sz="600" kern="1200" dirty="0">
                <a:solidFill>
                  <a:schemeClr val="tx1"/>
                </a:solidFill>
                <a:effectLst/>
                <a:latin typeface="Segoe UI Light" pitchFamily="34" charset="0"/>
                <a:ea typeface="+mn-ea"/>
                <a:cs typeface="+mn-cs"/>
              </a:rPr>
              <a:t>06-Walkthrough-Manage Subscriptions and Management groups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IE" sz="600" kern="1200" dirty="0">
                <a:solidFill>
                  <a:schemeClr val="tx1"/>
                </a:solidFill>
                <a:effectLst/>
                <a:latin typeface="Segoe UI Light" pitchFamily="34" charset="0"/>
                <a:ea typeface="+mn-ea"/>
                <a:cs typeface="+mn-cs"/>
              </a:rPr>
              <a:t>Mod </a:t>
            </a:r>
            <a:r>
              <a:rPr lang="en-US" sz="600" kern="1200" dirty="0">
                <a:solidFill>
                  <a:schemeClr val="tx1"/>
                </a:solidFill>
                <a:effectLst/>
                <a:latin typeface="Segoe UI Light" pitchFamily="34" charset="0"/>
                <a:ea typeface="+mn-ea"/>
                <a:cs typeface="+mn-cs"/>
              </a:rPr>
              <a:t>4-Azure Pricing and Support\L03-Planning and Managing costs\</a:t>
            </a:r>
            <a:r>
              <a:rPr lang="en-IE" sz="600" kern="1200" dirty="0">
                <a:solidFill>
                  <a:schemeClr val="tx1"/>
                </a:solidFill>
                <a:effectLst/>
                <a:latin typeface="Segoe UI Light" pitchFamily="34" charset="0"/>
                <a:ea typeface="+mn-ea"/>
                <a:cs typeface="+mn-cs"/>
              </a:rPr>
              <a:t>10-Walkthrough-Generate an Azure Pricing Calculator estimate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IE" sz="600" kern="1200" dirty="0">
                <a:solidFill>
                  <a:schemeClr val="tx1"/>
                </a:solidFill>
                <a:effectLst/>
                <a:latin typeface="Segoe UI Light" pitchFamily="34" charset="0"/>
                <a:ea typeface="+mn-ea"/>
                <a:cs typeface="+mn-cs"/>
              </a:rPr>
              <a:t>Mod </a:t>
            </a:r>
            <a:r>
              <a:rPr lang="en-US" sz="600" kern="1200" dirty="0">
                <a:solidFill>
                  <a:schemeClr val="tx1"/>
                </a:solidFill>
                <a:effectLst/>
                <a:latin typeface="Segoe UI Light" pitchFamily="34" charset="0"/>
                <a:ea typeface="+mn-ea"/>
                <a:cs typeface="+mn-cs"/>
              </a:rPr>
              <a:t>4-Azure Pricing and Support\L03-Planning and Managing costs\</a:t>
            </a:r>
            <a:r>
              <a:rPr lang="en-IE" sz="600" kern="1200" dirty="0">
                <a:solidFill>
                  <a:schemeClr val="tx1"/>
                </a:solidFill>
                <a:effectLst/>
                <a:latin typeface="Segoe UI Light" pitchFamily="34" charset="0"/>
                <a:ea typeface="+mn-ea"/>
                <a:cs typeface="+mn-cs"/>
              </a:rPr>
              <a:t>13-Walkthrough-Generate an Azure TCO Calculator cost comparison report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IE" sz="600" kern="1200" dirty="0">
                <a:solidFill>
                  <a:schemeClr val="tx1"/>
                </a:solidFill>
                <a:effectLst/>
                <a:latin typeface="Segoe UI Light" pitchFamily="34" charset="0"/>
                <a:ea typeface="+mn-ea"/>
                <a:cs typeface="+mn-cs"/>
              </a:rPr>
              <a:t>Mod </a:t>
            </a:r>
            <a:r>
              <a:rPr lang="en-US" sz="600" kern="1200" dirty="0">
                <a:solidFill>
                  <a:schemeClr val="tx1"/>
                </a:solidFill>
                <a:effectLst/>
                <a:latin typeface="Segoe UI Light" pitchFamily="34" charset="0"/>
                <a:ea typeface="+mn-ea"/>
                <a:cs typeface="+mn-cs"/>
              </a:rPr>
              <a:t>4-Azure Pricing and Support\</a:t>
            </a:r>
            <a:r>
              <a:rPr lang="en-IE" sz="600" kern="1200" dirty="0">
                <a:solidFill>
                  <a:schemeClr val="tx1"/>
                </a:solidFill>
                <a:effectLst/>
                <a:latin typeface="Segoe UI Light" pitchFamily="34" charset="0"/>
                <a:ea typeface="+mn-ea"/>
                <a:cs typeface="+mn-cs"/>
              </a:rPr>
              <a:t>L04-Support Options Available with Azure\06-Walkthrough-Open a Support Request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IE" sz="600" kern="1200" dirty="0">
                <a:solidFill>
                  <a:schemeClr val="tx1"/>
                </a:solidFill>
                <a:effectLst/>
                <a:latin typeface="Segoe UI Light" pitchFamily="34" charset="0"/>
                <a:ea typeface="+mn-ea"/>
                <a:cs typeface="+mn-cs"/>
              </a:rPr>
              <a:t>Mod </a:t>
            </a:r>
            <a:r>
              <a:rPr lang="en-US" sz="600" kern="1200" dirty="0">
                <a:solidFill>
                  <a:schemeClr val="tx1"/>
                </a:solidFill>
                <a:effectLst/>
                <a:latin typeface="Segoe UI Light" pitchFamily="34" charset="0"/>
                <a:ea typeface="+mn-ea"/>
                <a:cs typeface="+mn-cs"/>
              </a:rPr>
              <a:t>4-Azure Pricing and Support\</a:t>
            </a:r>
            <a:r>
              <a:rPr lang="en-IE" sz="600" kern="1200" dirty="0">
                <a:solidFill>
                  <a:schemeClr val="tx1"/>
                </a:solidFill>
                <a:effectLst/>
                <a:latin typeface="Segoe UI Light" pitchFamily="34" charset="0"/>
                <a:ea typeface="+mn-ea"/>
                <a:cs typeface="+mn-cs"/>
              </a:rPr>
              <a:t>L05-Azure Service Level Agreements (SLAs)\05-Walkthrough-Calculate Composite SLA for an Application</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IE" sz="600" kern="1200" dirty="0">
                <a:solidFill>
                  <a:schemeClr val="tx1"/>
                </a:solidFill>
                <a:effectLst/>
                <a:latin typeface="Segoe UI Light" pitchFamily="34" charset="0"/>
                <a:ea typeface="+mn-ea"/>
                <a:cs typeface="+mn-cs"/>
              </a:rPr>
              <a:t>Mod </a:t>
            </a:r>
            <a:r>
              <a:rPr lang="en-US" sz="600" kern="1200" dirty="0">
                <a:solidFill>
                  <a:schemeClr val="tx1"/>
                </a:solidFill>
                <a:effectLst/>
                <a:latin typeface="Segoe UI Light" pitchFamily="34" charset="0"/>
                <a:ea typeface="+mn-ea"/>
                <a:cs typeface="+mn-cs"/>
              </a:rPr>
              <a:t>4-Azure Pricing and Support\L06-Service Lifecycle in Azure\08-Walkthrough-Access Azure Preview features</a:t>
            </a:r>
            <a:endParaRPr lang="en-IE" sz="6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12/11/2019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019150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7771768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30593405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12/11/2019 1:54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1057596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12/11/2019 12:19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0803959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3068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hyperlink" Target="mailto:tissana@iverson.co.th"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rGGfRogOCJQ" TargetMode="External"/><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qqTRm3tC2Rw" TargetMode="External"/><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microsoft.com/en-us/learning/exam-az-900.aspx"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hyperlink" Target="https://social.msdn.microsoft.com/Forums/en-US/home?category=windowsazureplatform" TargetMode="External"/><Relationship Id="rId7" Type="http://schemas.openxmlformats.org/officeDocument/2006/relationships/hyperlink" Target="https://twitter.com/azuresupport" TargetMode="External"/><Relationship Id="rId12" Type="http://schemas.openxmlformats.org/officeDocument/2006/relationships/image" Target="../media/image78.png"/><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hyperlink" Target="https://feedback.azure.com/forums/34192--general-feedback" TargetMode="External"/><Relationship Id="rId11" Type="http://schemas.openxmlformats.org/officeDocument/2006/relationships/image" Target="../media/image77.png"/><Relationship Id="rId5" Type="http://schemas.openxmlformats.org/officeDocument/2006/relationships/hyperlink" Target="https://serverfault.com/questions/tagged/azure" TargetMode="External"/><Relationship Id="rId10" Type="http://schemas.openxmlformats.org/officeDocument/2006/relationships/image" Target="../media/image76.png"/><Relationship Id="rId4" Type="http://schemas.openxmlformats.org/officeDocument/2006/relationships/hyperlink" Target="https://stackoverflow.com/questions/tagged/azure/" TargetMode="External"/><Relationship Id="rId9"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free"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hyperlink" Target="https://youtu.be/H53yVpKB3_c"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1190" y="3041469"/>
            <a:ext cx="4167887" cy="1107996"/>
          </a:xfrm>
        </p:spPr>
        <p:txBody>
          <a:bodyPr/>
          <a:lstStyle/>
          <a:p>
            <a:r>
              <a:rPr lang="en-US" dirty="0"/>
              <a:t>Microsoft Azure Fundamentals</a:t>
            </a: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Key concepts and terms</a:t>
            </a:r>
          </a:p>
        </p:txBody>
      </p:sp>
      <p:sp>
        <p:nvSpPr>
          <p:cNvPr id="6" name="Text Placeholder 5"/>
          <p:cNvSpPr>
            <a:spLocks noGrp="1"/>
          </p:cNvSpPr>
          <p:nvPr>
            <p:ph type="body" sz="quarter" idx="10"/>
          </p:nvPr>
        </p:nvSpPr>
        <p:spPr>
          <a:xfrm>
            <a:off x="584200" y="1435497"/>
            <a:ext cx="11018520" cy="430887"/>
          </a:xfrm>
        </p:spPr>
        <p:txBody>
          <a:bodyPr/>
          <a:lstStyle/>
          <a:p>
            <a:r>
              <a:rPr lang="en-IE" dirty="0"/>
              <a:t>Cloud services have certain characteristics and considerations, such as:</a:t>
            </a:r>
          </a:p>
        </p:txBody>
      </p:sp>
      <p:graphicFrame>
        <p:nvGraphicFramePr>
          <p:cNvPr id="4" name="Table 3">
            <a:extLst>
              <a:ext uri="{FF2B5EF4-FFF2-40B4-BE49-F238E27FC236}">
                <a16:creationId xmlns:a16="http://schemas.microsoft.com/office/drawing/2014/main" id="{73433CAB-2A00-4317-8739-D62489877ACB}"/>
              </a:ext>
            </a:extLst>
          </p:cNvPr>
          <p:cNvGraphicFramePr>
            <a:graphicFrameLocks noGrp="1"/>
          </p:cNvGraphicFramePr>
          <p:nvPr>
            <p:extLst/>
          </p:nvPr>
        </p:nvGraphicFramePr>
        <p:xfrm>
          <a:off x="1124857" y="2451958"/>
          <a:ext cx="9942286" cy="3405485"/>
        </p:xfrm>
        <a:graphic>
          <a:graphicData uri="http://schemas.openxmlformats.org/drawingml/2006/table">
            <a:tbl>
              <a:tblPr bandRow="1">
                <a:tableStyleId>{073A0DAA-6AF3-43AB-8588-CEC1D06C72B9}</a:tableStyleId>
              </a:tblPr>
              <a:tblGrid>
                <a:gridCol w="4971143">
                  <a:extLst>
                    <a:ext uri="{9D8B030D-6E8A-4147-A177-3AD203B41FA5}">
                      <a16:colId xmlns:a16="http://schemas.microsoft.com/office/drawing/2014/main" val="20000"/>
                    </a:ext>
                  </a:extLst>
                </a:gridCol>
                <a:gridCol w="4971143">
                  <a:extLst>
                    <a:ext uri="{9D8B030D-6E8A-4147-A177-3AD203B41FA5}">
                      <a16:colId xmlns:a16="http://schemas.microsoft.com/office/drawing/2014/main" val="20001"/>
                    </a:ext>
                  </a:extLst>
                </a:gridCol>
              </a:tblGrid>
              <a:tr h="681097">
                <a:tc>
                  <a:txBody>
                    <a:bodyPr/>
                    <a:lstStyle/>
                    <a:p>
                      <a:r>
                        <a:rPr lang="en-IE" sz="2700" dirty="0"/>
                        <a:t>High availability</a:t>
                      </a:r>
                    </a:p>
                  </a:txBody>
                  <a:tcPr marL="103197" marR="103197" marT="51598" marB="51598"/>
                </a:tc>
                <a:tc>
                  <a:txBody>
                    <a:bodyPr/>
                    <a:lstStyle/>
                    <a:p>
                      <a:r>
                        <a:rPr lang="en-IE" sz="2700" dirty="0"/>
                        <a:t>Disaster recovery</a:t>
                      </a:r>
                    </a:p>
                  </a:txBody>
                  <a:tcPr marL="103197" marR="103197" marT="51598" marB="51598"/>
                </a:tc>
                <a:extLst>
                  <a:ext uri="{0D108BD9-81ED-4DB2-BD59-A6C34878D82A}">
                    <a16:rowId xmlns:a16="http://schemas.microsoft.com/office/drawing/2014/main" val="10000"/>
                  </a:ext>
                </a:extLst>
              </a:tr>
              <a:tr h="681097">
                <a:tc>
                  <a:txBody>
                    <a:bodyPr/>
                    <a:lstStyle/>
                    <a:p>
                      <a:r>
                        <a:rPr lang="en-IE" sz="2700" dirty="0"/>
                        <a:t>Scalability</a:t>
                      </a:r>
                    </a:p>
                  </a:txBody>
                  <a:tcPr marL="103197" marR="103197" marT="51598" marB="51598"/>
                </a:tc>
                <a:tc>
                  <a:txBody>
                    <a:bodyPr/>
                    <a:lstStyle/>
                    <a:p>
                      <a:r>
                        <a:rPr lang="en-IE" sz="2700" dirty="0"/>
                        <a:t>Global reach</a:t>
                      </a:r>
                    </a:p>
                  </a:txBody>
                  <a:tcPr marL="103197" marR="103197" marT="51598" marB="51598"/>
                </a:tc>
                <a:extLst>
                  <a:ext uri="{0D108BD9-81ED-4DB2-BD59-A6C34878D82A}">
                    <a16:rowId xmlns:a16="http://schemas.microsoft.com/office/drawing/2014/main" val="10001"/>
                  </a:ext>
                </a:extLst>
              </a:tr>
              <a:tr h="681097">
                <a:tc>
                  <a:txBody>
                    <a:bodyPr/>
                    <a:lstStyle/>
                    <a:p>
                      <a:r>
                        <a:rPr lang="en-IE" sz="2700" dirty="0"/>
                        <a:t>Elasticity</a:t>
                      </a:r>
                    </a:p>
                  </a:txBody>
                  <a:tcPr marL="103197" marR="103197" marT="51598" marB="51598"/>
                </a:tc>
                <a:tc>
                  <a:txBody>
                    <a:bodyPr/>
                    <a:lstStyle/>
                    <a:p>
                      <a:r>
                        <a:rPr lang="en-IE" sz="2700" dirty="0"/>
                        <a:t>Customer latency capabilities</a:t>
                      </a:r>
                    </a:p>
                  </a:txBody>
                  <a:tcPr marL="103197" marR="103197" marT="51598" marB="51598"/>
                </a:tc>
                <a:extLst>
                  <a:ext uri="{0D108BD9-81ED-4DB2-BD59-A6C34878D82A}">
                    <a16:rowId xmlns:a16="http://schemas.microsoft.com/office/drawing/2014/main" val="10002"/>
                  </a:ext>
                </a:extLst>
              </a:tr>
              <a:tr h="681097">
                <a:tc>
                  <a:txBody>
                    <a:bodyPr/>
                    <a:lstStyle/>
                    <a:p>
                      <a:r>
                        <a:rPr lang="en-IE" sz="2700" dirty="0"/>
                        <a:t>Agility</a:t>
                      </a:r>
                    </a:p>
                  </a:txBody>
                  <a:tcPr marL="103197" marR="103197" marT="51598" marB="51598"/>
                </a:tc>
                <a:tc>
                  <a:txBody>
                    <a:bodyPr/>
                    <a:lstStyle/>
                    <a:p>
                      <a:r>
                        <a:rPr lang="en-IE" sz="2700" dirty="0"/>
                        <a:t>Predictive cost considerations</a:t>
                      </a:r>
                    </a:p>
                  </a:txBody>
                  <a:tcPr marL="103197" marR="103197" marT="51598" marB="51598"/>
                </a:tc>
                <a:extLst>
                  <a:ext uri="{0D108BD9-81ED-4DB2-BD59-A6C34878D82A}">
                    <a16:rowId xmlns:a16="http://schemas.microsoft.com/office/drawing/2014/main" val="10003"/>
                  </a:ext>
                </a:extLst>
              </a:tr>
              <a:tr h="681097">
                <a:tc>
                  <a:txBody>
                    <a:bodyPr/>
                    <a:lstStyle/>
                    <a:p>
                      <a:r>
                        <a:rPr lang="en-IE" sz="2700" dirty="0"/>
                        <a:t>Fault tolerance</a:t>
                      </a:r>
                    </a:p>
                  </a:txBody>
                  <a:tcPr marL="103197" marR="103197" marT="51598" marB="51598"/>
                </a:tc>
                <a:tc>
                  <a:txBody>
                    <a:bodyPr/>
                    <a:lstStyle/>
                    <a:p>
                      <a:r>
                        <a:rPr lang="en-IE" sz="2700" dirty="0"/>
                        <a:t>Security</a:t>
                      </a:r>
                    </a:p>
                  </a:txBody>
                  <a:tcPr marL="103197" marR="103197" marT="51598" marB="51598"/>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3570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Economies of scale</a:t>
            </a:r>
          </a:p>
        </p:txBody>
      </p:sp>
      <p:sp>
        <p:nvSpPr>
          <p:cNvPr id="6" name="Text Placeholder 5"/>
          <p:cNvSpPr>
            <a:spLocks noGrp="1"/>
          </p:cNvSpPr>
          <p:nvPr>
            <p:ph type="body" sz="quarter" idx="10"/>
          </p:nvPr>
        </p:nvSpPr>
        <p:spPr>
          <a:xfrm>
            <a:off x="584200" y="1216530"/>
            <a:ext cx="11018520" cy="1292662"/>
          </a:xfrm>
        </p:spPr>
        <p:txBody>
          <a:bodyPr/>
          <a:lstStyle/>
          <a:p>
            <a:r>
              <a:rPr lang="en-IE" dirty="0"/>
              <a:t>The concept of </a:t>
            </a:r>
            <a:r>
              <a:rPr lang="en-IE" i="1" dirty="0"/>
              <a:t>economies of scale</a:t>
            </a:r>
            <a:r>
              <a:rPr lang="en-IE" dirty="0"/>
              <a:t> is the ability to do things less expensively and more efficiently when operating at a larger scale in comparison to operating at a smaller scale.</a:t>
            </a:r>
          </a:p>
        </p:txBody>
      </p:sp>
      <p:sp>
        <p:nvSpPr>
          <p:cNvPr id="4" name="Text Placeholder 5">
            <a:extLst>
              <a:ext uri="{FF2B5EF4-FFF2-40B4-BE49-F238E27FC236}">
                <a16:creationId xmlns:a16="http://schemas.microsoft.com/office/drawing/2014/main" id="{55071915-DDB1-4FD3-9587-BF0B5ADD1F98}"/>
              </a:ext>
            </a:extLst>
          </p:cNvPr>
          <p:cNvSpPr txBox="1">
            <a:spLocks/>
          </p:cNvSpPr>
          <p:nvPr/>
        </p:nvSpPr>
        <p:spPr>
          <a:xfrm>
            <a:off x="584200" y="5108138"/>
            <a:ext cx="11018520"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dirty="0"/>
              <a:t>Cloud providers such as Microsoft, Google, and Amazon Web Services (AWS) are very large businesses, and thus can leverage the benefits of economies of scale and then pass those benefits on to their customers.</a:t>
            </a:r>
            <a:endParaRPr lang="en-US" dirty="0"/>
          </a:p>
        </p:txBody>
      </p:sp>
      <p:pic>
        <p:nvPicPr>
          <p:cNvPr id="5" name="Picture 4" descr="An arrow points from a single server to multiple servers in the cloud.">
            <a:extLst>
              <a:ext uri="{FF2B5EF4-FFF2-40B4-BE49-F238E27FC236}">
                <a16:creationId xmlns:a16="http://schemas.microsoft.com/office/drawing/2014/main" id="{6BBC433C-8412-478B-8BF0-F1342688E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7392" y="2569627"/>
            <a:ext cx="5078475" cy="2558503"/>
          </a:xfrm>
          <a:prstGeom prst="rect">
            <a:avLst/>
          </a:prstGeom>
        </p:spPr>
      </p:pic>
    </p:spTree>
    <p:extLst>
      <p:ext uri="{BB962C8B-B14F-4D97-AF65-F5344CB8AC3E}">
        <p14:creationId xmlns:p14="http://schemas.microsoft.com/office/powerpoint/2010/main" val="28193425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CapEx</a:t>
            </a:r>
            <a:r>
              <a:rPr lang="en-US" dirty="0"/>
              <a:t> vs. </a:t>
            </a:r>
            <a:r>
              <a:rPr lang="en-US" dirty="0" err="1"/>
              <a:t>OpEx</a:t>
            </a:r>
            <a:endParaRPr lang="en-US" dirty="0"/>
          </a:p>
        </p:txBody>
      </p:sp>
      <p:sp>
        <p:nvSpPr>
          <p:cNvPr id="6" name="Text Placeholder 5"/>
          <p:cNvSpPr>
            <a:spLocks noGrp="1"/>
          </p:cNvSpPr>
          <p:nvPr>
            <p:ph type="body" sz="quarter" idx="10"/>
          </p:nvPr>
        </p:nvSpPr>
        <p:spPr>
          <a:xfrm>
            <a:off x="584200" y="1435497"/>
            <a:ext cx="11018520" cy="3496342"/>
          </a:xfrm>
        </p:spPr>
        <p:txBody>
          <a:bodyPr/>
          <a:lstStyle/>
          <a:p>
            <a:r>
              <a:rPr lang="en-US" b="1" dirty="0"/>
              <a:t>Capital Expenditure (</a:t>
            </a:r>
            <a:r>
              <a:rPr lang="en-US" b="1" dirty="0" err="1"/>
              <a:t>CapEx</a:t>
            </a:r>
            <a:r>
              <a:rPr lang="en-US" b="1" dirty="0"/>
              <a:t>)</a:t>
            </a:r>
            <a:r>
              <a:rPr lang="en-US" dirty="0"/>
              <a:t> : spend on physical infrastructure up front, deduct the expense from your tax bill. </a:t>
            </a:r>
          </a:p>
          <a:p>
            <a:pPr lvl="1"/>
            <a:r>
              <a:rPr lang="en-US" dirty="0"/>
              <a:t>High upfront cost, value of investment reduces over time.</a:t>
            </a:r>
          </a:p>
          <a:p>
            <a:endParaRPr lang="en-US" b="1" dirty="0"/>
          </a:p>
          <a:p>
            <a:r>
              <a:rPr lang="en-US" b="1" dirty="0"/>
              <a:t>Operational Expenditure (</a:t>
            </a:r>
            <a:r>
              <a:rPr lang="en-US" b="1" dirty="0" err="1"/>
              <a:t>OpEx</a:t>
            </a:r>
            <a:r>
              <a:rPr lang="en-US" b="1" dirty="0"/>
              <a:t>)</a:t>
            </a:r>
            <a:r>
              <a:rPr lang="en-US" dirty="0"/>
              <a:t> : spend on services or products as needed, and get billed immediately. Deduct the expense from your tax bill in the </a:t>
            </a:r>
            <a:r>
              <a:rPr lang="en-US" i="1" dirty="0"/>
              <a:t>same year</a:t>
            </a:r>
            <a:r>
              <a:rPr lang="en-US" dirty="0"/>
              <a:t>. </a:t>
            </a:r>
          </a:p>
          <a:p>
            <a:pPr lvl="1"/>
            <a:r>
              <a:rPr lang="en-US" dirty="0"/>
              <a:t>No upfront cost, pay-as-you use.</a:t>
            </a:r>
          </a:p>
        </p:txBody>
      </p:sp>
      <p:grpSp>
        <p:nvGrpSpPr>
          <p:cNvPr id="4" name="Group 3" descr="graphic of money representing costs.">
            <a:extLst>
              <a:ext uri="{FF2B5EF4-FFF2-40B4-BE49-F238E27FC236}">
                <a16:creationId xmlns:a16="http://schemas.microsoft.com/office/drawing/2014/main" id="{2847DD04-10CF-4595-AB14-5EBA4367EC4C}"/>
              </a:ext>
            </a:extLst>
          </p:cNvPr>
          <p:cNvGrpSpPr/>
          <p:nvPr/>
        </p:nvGrpSpPr>
        <p:grpSpPr>
          <a:xfrm>
            <a:off x="8893656" y="4619576"/>
            <a:ext cx="2141489" cy="1781224"/>
            <a:chOff x="9350280" y="4620600"/>
            <a:chExt cx="2318040" cy="1994400"/>
          </a:xfrm>
        </p:grpSpPr>
        <p:sp>
          <p:nvSpPr>
            <p:cNvPr id="5" name="CustomShape 4">
              <a:extLst>
                <a:ext uri="{FF2B5EF4-FFF2-40B4-BE49-F238E27FC236}">
                  <a16:creationId xmlns:a16="http://schemas.microsoft.com/office/drawing/2014/main" id="{14D7954F-459D-4721-9C73-63FDF6C52727}"/>
                </a:ext>
              </a:extLst>
            </p:cNvPr>
            <p:cNvSpPr/>
            <p:nvPr/>
          </p:nvSpPr>
          <p:spPr>
            <a:xfrm rot="19800000">
              <a:off x="9501120" y="5048280"/>
              <a:ext cx="2017800" cy="1138320"/>
            </a:xfrm>
            <a:prstGeom prst="rect">
              <a:avLst/>
            </a:prstGeom>
            <a:noFill/>
            <a:ln>
              <a:noFill/>
            </a:ln>
          </p:spPr>
          <p:style>
            <a:lnRef idx="0">
              <a:scrgbClr r="0" g="0" b="0"/>
            </a:lnRef>
            <a:fillRef idx="0">
              <a:scrgbClr r="0" g="0" b="0"/>
            </a:fillRef>
            <a:effectRef idx="0">
              <a:scrgbClr r="0" g="0" b="0"/>
            </a:effectRef>
            <a:fontRef idx="minor"/>
          </p:style>
        </p:sp>
        <p:sp>
          <p:nvSpPr>
            <p:cNvPr id="7" name="CustomShape 5">
              <a:extLst>
                <a:ext uri="{FF2B5EF4-FFF2-40B4-BE49-F238E27FC236}">
                  <a16:creationId xmlns:a16="http://schemas.microsoft.com/office/drawing/2014/main" id="{A1156964-33A4-4846-B518-B39A8BBE35B1}"/>
                </a:ext>
              </a:extLst>
            </p:cNvPr>
            <p:cNvSpPr/>
            <p:nvPr/>
          </p:nvSpPr>
          <p:spPr>
            <a:xfrm rot="19800000">
              <a:off x="9426600" y="5236560"/>
              <a:ext cx="1409040" cy="682920"/>
            </a:xfrm>
            <a:prstGeom prst="rect">
              <a:avLst/>
            </a:prstGeom>
            <a:solidFill>
              <a:srgbClr val="BAD80A"/>
            </a:solidFill>
            <a:ln>
              <a:noFill/>
            </a:ln>
          </p:spPr>
          <p:style>
            <a:lnRef idx="0">
              <a:scrgbClr r="0" g="0" b="0"/>
            </a:lnRef>
            <a:fillRef idx="0">
              <a:scrgbClr r="0" g="0" b="0"/>
            </a:fillRef>
            <a:effectRef idx="0">
              <a:scrgbClr r="0" g="0" b="0"/>
            </a:effectRef>
            <a:fontRef idx="minor"/>
          </p:style>
        </p:sp>
        <p:sp>
          <p:nvSpPr>
            <p:cNvPr id="8" name="CustomShape 6">
              <a:extLst>
                <a:ext uri="{FF2B5EF4-FFF2-40B4-BE49-F238E27FC236}">
                  <a16:creationId xmlns:a16="http://schemas.microsoft.com/office/drawing/2014/main" id="{FF6A0E08-8273-4DF6-8703-ADD4976FA1DC}"/>
                </a:ext>
              </a:extLst>
            </p:cNvPr>
            <p:cNvSpPr/>
            <p:nvPr/>
          </p:nvSpPr>
          <p:spPr>
            <a:xfrm rot="19800000">
              <a:off x="9959760" y="5339520"/>
              <a:ext cx="339480" cy="478080"/>
            </a:xfrm>
            <a:prstGeom prst="ellipse">
              <a:avLst/>
            </a:prstGeom>
            <a:solidFill>
              <a:srgbClr val="008A00"/>
            </a:solidFill>
            <a:ln>
              <a:noFill/>
            </a:ln>
          </p:spPr>
          <p:style>
            <a:lnRef idx="0">
              <a:scrgbClr r="0" g="0" b="0"/>
            </a:lnRef>
            <a:fillRef idx="0">
              <a:scrgbClr r="0" g="0" b="0"/>
            </a:fillRef>
            <a:effectRef idx="0">
              <a:scrgbClr r="0" g="0" b="0"/>
            </a:effectRef>
            <a:fontRef idx="minor"/>
          </p:style>
        </p:sp>
        <p:sp>
          <p:nvSpPr>
            <p:cNvPr id="9" name="CustomShape 7">
              <a:extLst>
                <a:ext uri="{FF2B5EF4-FFF2-40B4-BE49-F238E27FC236}">
                  <a16:creationId xmlns:a16="http://schemas.microsoft.com/office/drawing/2014/main" id="{8A80F562-ABAD-4D09-B573-3F2B2DBECFE1}"/>
                </a:ext>
              </a:extLst>
            </p:cNvPr>
            <p:cNvSpPr/>
            <p:nvPr/>
          </p:nvSpPr>
          <p:spPr>
            <a:xfrm rot="19800000">
              <a:off x="9479520" y="5286600"/>
              <a:ext cx="1299600" cy="583920"/>
            </a:xfrm>
            <a:custGeom>
              <a:avLst/>
              <a:gdLst/>
              <a:ahLst/>
              <a:cxnLst/>
              <a:rect l="l" t="t" r="r" b="b"/>
              <a:pathLst>
                <a:path w="1351" h="607">
                  <a:moveTo>
                    <a:pt x="1351" y="607"/>
                  </a:moveTo>
                  <a:lnTo>
                    <a:pt x="0" y="607"/>
                  </a:lnTo>
                  <a:lnTo>
                    <a:pt x="0" y="0"/>
                  </a:lnTo>
                  <a:lnTo>
                    <a:pt x="1351" y="0"/>
                  </a:lnTo>
                  <a:lnTo>
                    <a:pt x="1351" y="607"/>
                  </a:lnTo>
                  <a:close/>
                  <a:moveTo>
                    <a:pt x="24" y="588"/>
                  </a:moveTo>
                  <a:lnTo>
                    <a:pt x="1327" y="588"/>
                  </a:lnTo>
                  <a:lnTo>
                    <a:pt x="1327" y="20"/>
                  </a:lnTo>
                  <a:lnTo>
                    <a:pt x="24" y="20"/>
                  </a:lnTo>
                  <a:lnTo>
                    <a:pt x="24" y="588"/>
                  </a:lnTo>
                  <a:close/>
                </a:path>
              </a:pathLst>
            </a:custGeom>
            <a:solidFill>
              <a:srgbClr val="008A00"/>
            </a:solidFill>
            <a:ln>
              <a:noFill/>
            </a:ln>
          </p:spPr>
          <p:style>
            <a:lnRef idx="0">
              <a:scrgbClr r="0" g="0" b="0"/>
            </a:lnRef>
            <a:fillRef idx="0">
              <a:scrgbClr r="0" g="0" b="0"/>
            </a:fillRef>
            <a:effectRef idx="0">
              <a:scrgbClr r="0" g="0" b="0"/>
            </a:effectRef>
            <a:fontRef idx="minor"/>
          </p:style>
        </p:sp>
        <p:sp>
          <p:nvSpPr>
            <p:cNvPr id="10" name="CustomShape 8">
              <a:extLst>
                <a:ext uri="{FF2B5EF4-FFF2-40B4-BE49-F238E27FC236}">
                  <a16:creationId xmlns:a16="http://schemas.microsoft.com/office/drawing/2014/main" id="{2101097C-0ADB-4892-A4F8-E075C5D65E25}"/>
                </a:ext>
              </a:extLst>
            </p:cNvPr>
            <p:cNvSpPr/>
            <p:nvPr/>
          </p:nvSpPr>
          <p:spPr>
            <a:xfrm rot="19800000">
              <a:off x="9524520" y="5632200"/>
              <a:ext cx="109440" cy="155520"/>
            </a:xfrm>
            <a:prstGeom prst="ellipse">
              <a:avLst/>
            </a:prstGeom>
            <a:solidFill>
              <a:srgbClr val="008A00"/>
            </a:solidFill>
            <a:ln>
              <a:noFill/>
            </a:ln>
          </p:spPr>
          <p:style>
            <a:lnRef idx="0">
              <a:scrgbClr r="0" g="0" b="0"/>
            </a:lnRef>
            <a:fillRef idx="0">
              <a:scrgbClr r="0" g="0" b="0"/>
            </a:fillRef>
            <a:effectRef idx="0">
              <a:scrgbClr r="0" g="0" b="0"/>
            </a:effectRef>
            <a:fontRef idx="minor"/>
          </p:style>
        </p:sp>
        <p:sp>
          <p:nvSpPr>
            <p:cNvPr id="11" name="CustomShape 9">
              <a:extLst>
                <a:ext uri="{FF2B5EF4-FFF2-40B4-BE49-F238E27FC236}">
                  <a16:creationId xmlns:a16="http://schemas.microsoft.com/office/drawing/2014/main" id="{D9572F5C-3D81-46D6-8A92-EE737384034D}"/>
                </a:ext>
              </a:extLst>
            </p:cNvPr>
            <p:cNvSpPr/>
            <p:nvPr/>
          </p:nvSpPr>
          <p:spPr>
            <a:xfrm rot="19800000">
              <a:off x="9686160" y="5912280"/>
              <a:ext cx="109440" cy="154800"/>
            </a:xfrm>
            <a:prstGeom prst="ellipse">
              <a:avLst/>
            </a:prstGeom>
            <a:solidFill>
              <a:srgbClr val="008A00"/>
            </a:solidFill>
            <a:ln>
              <a:noFill/>
            </a:ln>
          </p:spPr>
          <p:style>
            <a:lnRef idx="0">
              <a:scrgbClr r="0" g="0" b="0"/>
            </a:lnRef>
            <a:fillRef idx="0">
              <a:scrgbClr r="0" g="0" b="0"/>
            </a:fillRef>
            <a:effectRef idx="0">
              <a:scrgbClr r="0" g="0" b="0"/>
            </a:effectRef>
            <a:fontRef idx="minor"/>
          </p:style>
        </p:sp>
        <p:sp>
          <p:nvSpPr>
            <p:cNvPr id="12" name="CustomShape 10">
              <a:extLst>
                <a:ext uri="{FF2B5EF4-FFF2-40B4-BE49-F238E27FC236}">
                  <a16:creationId xmlns:a16="http://schemas.microsoft.com/office/drawing/2014/main" id="{6064CB01-F625-4353-9E73-2FFA03A40876}"/>
                </a:ext>
              </a:extLst>
            </p:cNvPr>
            <p:cNvSpPr/>
            <p:nvPr/>
          </p:nvSpPr>
          <p:spPr>
            <a:xfrm rot="19800000">
              <a:off x="10467000" y="5087880"/>
              <a:ext cx="109440" cy="155520"/>
            </a:xfrm>
            <a:prstGeom prst="ellipse">
              <a:avLst/>
            </a:prstGeom>
            <a:solidFill>
              <a:srgbClr val="008A00"/>
            </a:solidFill>
            <a:ln>
              <a:noFill/>
            </a:ln>
          </p:spPr>
          <p:style>
            <a:lnRef idx="0">
              <a:scrgbClr r="0" g="0" b="0"/>
            </a:lnRef>
            <a:fillRef idx="0">
              <a:scrgbClr r="0" g="0" b="0"/>
            </a:fillRef>
            <a:effectRef idx="0">
              <a:scrgbClr r="0" g="0" b="0"/>
            </a:effectRef>
            <a:fontRef idx="minor"/>
          </p:style>
        </p:sp>
        <p:sp>
          <p:nvSpPr>
            <p:cNvPr id="13" name="CustomShape 11">
              <a:extLst>
                <a:ext uri="{FF2B5EF4-FFF2-40B4-BE49-F238E27FC236}">
                  <a16:creationId xmlns:a16="http://schemas.microsoft.com/office/drawing/2014/main" id="{18950307-F1CB-4965-A51F-AED5C9A2E018}"/>
                </a:ext>
              </a:extLst>
            </p:cNvPr>
            <p:cNvSpPr/>
            <p:nvPr/>
          </p:nvSpPr>
          <p:spPr>
            <a:xfrm rot="19800000">
              <a:off x="10628640" y="5368320"/>
              <a:ext cx="109440" cy="154800"/>
            </a:xfrm>
            <a:prstGeom prst="ellipse">
              <a:avLst/>
            </a:prstGeom>
            <a:solidFill>
              <a:srgbClr val="008A00"/>
            </a:solidFill>
            <a:ln>
              <a:noFill/>
            </a:ln>
          </p:spPr>
          <p:style>
            <a:lnRef idx="0">
              <a:scrgbClr r="0" g="0" b="0"/>
            </a:lnRef>
            <a:fillRef idx="0">
              <a:scrgbClr r="0" g="0" b="0"/>
            </a:fillRef>
            <a:effectRef idx="0">
              <a:scrgbClr r="0" g="0" b="0"/>
            </a:effectRef>
            <a:fontRef idx="minor"/>
          </p:style>
        </p:sp>
        <p:sp>
          <p:nvSpPr>
            <p:cNvPr id="14" name="CustomShape 12">
              <a:extLst>
                <a:ext uri="{FF2B5EF4-FFF2-40B4-BE49-F238E27FC236}">
                  <a16:creationId xmlns:a16="http://schemas.microsoft.com/office/drawing/2014/main" id="{CBB56792-2AB0-4AD2-854D-6B0BEE146C48}"/>
                </a:ext>
              </a:extLst>
            </p:cNvPr>
            <p:cNvSpPr/>
            <p:nvPr/>
          </p:nvSpPr>
          <p:spPr>
            <a:xfrm rot="19800000">
              <a:off x="10027440" y="5758560"/>
              <a:ext cx="452880" cy="71640"/>
            </a:xfrm>
            <a:prstGeom prst="rect">
              <a:avLst/>
            </a:prstGeom>
            <a:solidFill>
              <a:srgbClr val="008A00"/>
            </a:solidFill>
            <a:ln>
              <a:noFill/>
            </a:ln>
          </p:spPr>
          <p:style>
            <a:lnRef idx="0">
              <a:scrgbClr r="0" g="0" b="0"/>
            </a:lnRef>
            <a:fillRef idx="0">
              <a:scrgbClr r="0" g="0" b="0"/>
            </a:fillRef>
            <a:effectRef idx="0">
              <a:scrgbClr r="0" g="0" b="0"/>
            </a:effectRef>
            <a:fontRef idx="minor"/>
          </p:style>
        </p:sp>
        <p:sp>
          <p:nvSpPr>
            <p:cNvPr id="15" name="CustomShape 13">
              <a:extLst>
                <a:ext uri="{FF2B5EF4-FFF2-40B4-BE49-F238E27FC236}">
                  <a16:creationId xmlns:a16="http://schemas.microsoft.com/office/drawing/2014/main" id="{6A3C5B01-3CDF-4E82-9184-5901D54B7843}"/>
                </a:ext>
              </a:extLst>
            </p:cNvPr>
            <p:cNvSpPr/>
            <p:nvPr/>
          </p:nvSpPr>
          <p:spPr>
            <a:xfrm rot="19800000">
              <a:off x="9747000" y="5685480"/>
              <a:ext cx="146880" cy="144000"/>
            </a:xfrm>
            <a:custGeom>
              <a:avLst/>
              <a:gdLst/>
              <a:ahLst/>
              <a:cxnLst/>
              <a:rect l="l" t="t" r="r" b="b"/>
              <a:pathLst>
                <a:path w="39" h="38">
                  <a:moveTo>
                    <a:pt x="20" y="38"/>
                  </a:moveTo>
                  <a:cubicBezTo>
                    <a:pt x="9" y="38"/>
                    <a:pt x="0" y="30"/>
                    <a:pt x="0" y="19"/>
                  </a:cubicBezTo>
                  <a:cubicBezTo>
                    <a:pt x="0" y="8"/>
                    <a:pt x="9" y="0"/>
                    <a:pt x="20" y="0"/>
                  </a:cubicBezTo>
                  <a:cubicBezTo>
                    <a:pt x="30" y="0"/>
                    <a:pt x="39" y="8"/>
                    <a:pt x="39" y="19"/>
                  </a:cubicBezTo>
                  <a:cubicBezTo>
                    <a:pt x="39" y="30"/>
                    <a:pt x="30" y="38"/>
                    <a:pt x="20" y="38"/>
                  </a:cubicBezTo>
                  <a:close/>
                  <a:moveTo>
                    <a:pt x="20" y="6"/>
                  </a:moveTo>
                  <a:cubicBezTo>
                    <a:pt x="12" y="6"/>
                    <a:pt x="6" y="12"/>
                    <a:pt x="6" y="19"/>
                  </a:cubicBezTo>
                  <a:cubicBezTo>
                    <a:pt x="6" y="27"/>
                    <a:pt x="12" y="33"/>
                    <a:pt x="20" y="33"/>
                  </a:cubicBezTo>
                  <a:cubicBezTo>
                    <a:pt x="27" y="33"/>
                    <a:pt x="33" y="27"/>
                    <a:pt x="33" y="19"/>
                  </a:cubicBezTo>
                  <a:cubicBezTo>
                    <a:pt x="33" y="12"/>
                    <a:pt x="27" y="6"/>
                    <a:pt x="20" y="6"/>
                  </a:cubicBezTo>
                  <a:close/>
                </a:path>
              </a:pathLst>
            </a:custGeom>
            <a:solidFill>
              <a:srgbClr val="008A00"/>
            </a:solidFill>
            <a:ln>
              <a:noFill/>
            </a:ln>
          </p:spPr>
          <p:style>
            <a:lnRef idx="0">
              <a:scrgbClr r="0" g="0" b="0"/>
            </a:lnRef>
            <a:fillRef idx="0">
              <a:scrgbClr r="0" g="0" b="0"/>
            </a:fillRef>
            <a:effectRef idx="0">
              <a:scrgbClr r="0" g="0" b="0"/>
            </a:effectRef>
            <a:fontRef idx="minor"/>
          </p:style>
        </p:sp>
        <p:sp>
          <p:nvSpPr>
            <p:cNvPr id="16" name="CustomShape 14">
              <a:extLst>
                <a:ext uri="{FF2B5EF4-FFF2-40B4-BE49-F238E27FC236}">
                  <a16:creationId xmlns:a16="http://schemas.microsoft.com/office/drawing/2014/main" id="{E9AFD31A-E451-4AB2-9633-F08F4A0B54F5}"/>
                </a:ext>
              </a:extLst>
            </p:cNvPr>
            <p:cNvSpPr/>
            <p:nvPr/>
          </p:nvSpPr>
          <p:spPr>
            <a:xfrm rot="19800000">
              <a:off x="10376640" y="5339880"/>
              <a:ext cx="123840" cy="120960"/>
            </a:xfrm>
            <a:prstGeom prst="ellipse">
              <a:avLst/>
            </a:prstGeom>
            <a:solidFill>
              <a:srgbClr val="008A00"/>
            </a:solidFill>
            <a:ln>
              <a:noFill/>
            </a:ln>
          </p:spPr>
          <p:style>
            <a:lnRef idx="0">
              <a:scrgbClr r="0" g="0" b="0"/>
            </a:lnRef>
            <a:fillRef idx="0">
              <a:scrgbClr r="0" g="0" b="0"/>
            </a:fillRef>
            <a:effectRef idx="0">
              <a:scrgbClr r="0" g="0" b="0"/>
            </a:effectRef>
            <a:fontRef idx="minor"/>
          </p:style>
        </p:sp>
        <p:sp>
          <p:nvSpPr>
            <p:cNvPr id="18" name="CustomShape 15">
              <a:extLst>
                <a:ext uri="{FF2B5EF4-FFF2-40B4-BE49-F238E27FC236}">
                  <a16:creationId xmlns:a16="http://schemas.microsoft.com/office/drawing/2014/main" id="{4856FA9C-B4E9-4F33-BD04-4D797318E08F}"/>
                </a:ext>
              </a:extLst>
            </p:cNvPr>
            <p:cNvSpPr/>
            <p:nvPr/>
          </p:nvSpPr>
          <p:spPr>
            <a:xfrm rot="19800000">
              <a:off x="10109520" y="5545440"/>
              <a:ext cx="37080" cy="15120"/>
            </a:xfrm>
            <a:custGeom>
              <a:avLst/>
              <a:gdLst/>
              <a:ahLst/>
              <a:cxnLst/>
              <a:rect l="l" t="t" r="r" b="b"/>
              <a:pathLst>
                <a:path w="10" h="4">
                  <a:moveTo>
                    <a:pt x="10" y="4"/>
                  </a:moveTo>
                  <a:cubicBezTo>
                    <a:pt x="10" y="2"/>
                    <a:pt x="8" y="0"/>
                    <a:pt x="5" y="0"/>
                  </a:cubicBezTo>
                  <a:cubicBezTo>
                    <a:pt x="3" y="0"/>
                    <a:pt x="1" y="2"/>
                    <a:pt x="0" y="4"/>
                  </a:cubicBezTo>
                  <a:lnTo>
                    <a:pt x="10" y="4"/>
                  </a:lnTo>
                  <a:close/>
                </a:path>
              </a:pathLst>
            </a:custGeom>
            <a:solidFill>
              <a:srgbClr val="008A00"/>
            </a:solidFill>
            <a:ln>
              <a:noFill/>
            </a:ln>
          </p:spPr>
          <p:style>
            <a:lnRef idx="0">
              <a:scrgbClr r="0" g="0" b="0"/>
            </a:lnRef>
            <a:fillRef idx="0">
              <a:scrgbClr r="0" g="0" b="0"/>
            </a:fillRef>
            <a:effectRef idx="0">
              <a:scrgbClr r="0" g="0" b="0"/>
            </a:effectRef>
            <a:fontRef idx="minor"/>
          </p:style>
        </p:sp>
        <p:sp>
          <p:nvSpPr>
            <p:cNvPr id="19" name="CustomShape 16">
              <a:extLst>
                <a:ext uri="{FF2B5EF4-FFF2-40B4-BE49-F238E27FC236}">
                  <a16:creationId xmlns:a16="http://schemas.microsoft.com/office/drawing/2014/main" id="{640E9B7E-D2D7-437B-BC06-49689598A6DA}"/>
                </a:ext>
              </a:extLst>
            </p:cNvPr>
            <p:cNvSpPr/>
            <p:nvPr/>
          </p:nvSpPr>
          <p:spPr>
            <a:xfrm rot="19800000">
              <a:off x="10177920" y="5506200"/>
              <a:ext cx="37080" cy="15120"/>
            </a:xfrm>
            <a:custGeom>
              <a:avLst/>
              <a:gdLst/>
              <a:ahLst/>
              <a:cxnLst/>
              <a:rect l="l" t="t" r="r" b="b"/>
              <a:pathLst>
                <a:path w="10" h="4">
                  <a:moveTo>
                    <a:pt x="10" y="4"/>
                  </a:moveTo>
                  <a:cubicBezTo>
                    <a:pt x="9" y="2"/>
                    <a:pt x="7" y="0"/>
                    <a:pt x="5" y="0"/>
                  </a:cubicBezTo>
                  <a:cubicBezTo>
                    <a:pt x="2" y="0"/>
                    <a:pt x="0" y="2"/>
                    <a:pt x="0" y="4"/>
                  </a:cubicBezTo>
                  <a:lnTo>
                    <a:pt x="10" y="4"/>
                  </a:lnTo>
                  <a:close/>
                </a:path>
              </a:pathLst>
            </a:custGeom>
            <a:solidFill>
              <a:srgbClr val="008A00"/>
            </a:solidFill>
            <a:ln>
              <a:noFill/>
            </a:ln>
          </p:spPr>
          <p:style>
            <a:lnRef idx="0">
              <a:scrgbClr r="0" g="0" b="0"/>
            </a:lnRef>
            <a:fillRef idx="0">
              <a:scrgbClr r="0" g="0" b="0"/>
            </a:fillRef>
            <a:effectRef idx="0">
              <a:scrgbClr r="0" g="0" b="0"/>
            </a:effectRef>
            <a:fontRef idx="minor"/>
          </p:style>
        </p:sp>
        <p:sp>
          <p:nvSpPr>
            <p:cNvPr id="20" name="CustomShape 17">
              <a:extLst>
                <a:ext uri="{FF2B5EF4-FFF2-40B4-BE49-F238E27FC236}">
                  <a16:creationId xmlns:a16="http://schemas.microsoft.com/office/drawing/2014/main" id="{B6681532-4436-4591-BEFD-4D0DCFE019C4}"/>
                </a:ext>
              </a:extLst>
            </p:cNvPr>
            <p:cNvSpPr/>
            <p:nvPr/>
          </p:nvSpPr>
          <p:spPr>
            <a:xfrm rot="19800000">
              <a:off x="10175760" y="5568840"/>
              <a:ext cx="21600" cy="6480"/>
            </a:xfrm>
            <a:custGeom>
              <a:avLst/>
              <a:gdLst/>
              <a:ahLst/>
              <a:cxnLst/>
              <a:rect l="l" t="t" r="r" b="b"/>
              <a:pathLst>
                <a:path w="6" h="2">
                  <a:moveTo>
                    <a:pt x="0" y="0"/>
                  </a:moveTo>
                  <a:cubicBezTo>
                    <a:pt x="0" y="1"/>
                    <a:pt x="2" y="2"/>
                    <a:pt x="3" y="2"/>
                  </a:cubicBezTo>
                  <a:cubicBezTo>
                    <a:pt x="5" y="2"/>
                    <a:pt x="6" y="1"/>
                    <a:pt x="6" y="0"/>
                  </a:cubicBezTo>
                  <a:lnTo>
                    <a:pt x="0" y="0"/>
                  </a:lnTo>
                  <a:close/>
                </a:path>
              </a:pathLst>
            </a:custGeom>
            <a:solidFill>
              <a:srgbClr val="008A00"/>
            </a:solidFill>
            <a:ln>
              <a:noFill/>
            </a:ln>
          </p:spPr>
          <p:style>
            <a:lnRef idx="0">
              <a:scrgbClr r="0" g="0" b="0"/>
            </a:lnRef>
            <a:fillRef idx="0">
              <a:scrgbClr r="0" g="0" b="0"/>
            </a:fillRef>
            <a:effectRef idx="0">
              <a:scrgbClr r="0" g="0" b="0"/>
            </a:effectRef>
            <a:fontRef idx="minor"/>
          </p:style>
        </p:sp>
        <p:sp>
          <p:nvSpPr>
            <p:cNvPr id="21" name="CustomShape 18">
              <a:extLst>
                <a:ext uri="{FF2B5EF4-FFF2-40B4-BE49-F238E27FC236}">
                  <a16:creationId xmlns:a16="http://schemas.microsoft.com/office/drawing/2014/main" id="{A4DA4E16-BF19-4A31-ABDC-D76E83245F6F}"/>
                </a:ext>
              </a:extLst>
            </p:cNvPr>
            <p:cNvSpPr/>
            <p:nvPr/>
          </p:nvSpPr>
          <p:spPr>
            <a:xfrm rot="19800000">
              <a:off x="10174320" y="5591160"/>
              <a:ext cx="52560" cy="11160"/>
            </a:xfrm>
            <a:custGeom>
              <a:avLst/>
              <a:gdLst/>
              <a:ahLst/>
              <a:cxnLst/>
              <a:rect l="l" t="t" r="r" b="b"/>
              <a:pathLst>
                <a:path w="14" h="3">
                  <a:moveTo>
                    <a:pt x="13" y="3"/>
                  </a:moveTo>
                  <a:cubicBezTo>
                    <a:pt x="1" y="3"/>
                    <a:pt x="1" y="3"/>
                    <a:pt x="1" y="3"/>
                  </a:cubicBezTo>
                  <a:cubicBezTo>
                    <a:pt x="1" y="3"/>
                    <a:pt x="0" y="2"/>
                    <a:pt x="0" y="1"/>
                  </a:cubicBezTo>
                  <a:cubicBezTo>
                    <a:pt x="0" y="1"/>
                    <a:pt x="1" y="0"/>
                    <a:pt x="1" y="0"/>
                  </a:cubicBezTo>
                  <a:cubicBezTo>
                    <a:pt x="13" y="0"/>
                    <a:pt x="13" y="0"/>
                    <a:pt x="13" y="0"/>
                  </a:cubicBezTo>
                  <a:cubicBezTo>
                    <a:pt x="13" y="0"/>
                    <a:pt x="14" y="1"/>
                    <a:pt x="14" y="1"/>
                  </a:cubicBezTo>
                  <a:cubicBezTo>
                    <a:pt x="14" y="2"/>
                    <a:pt x="13" y="3"/>
                    <a:pt x="13" y="3"/>
                  </a:cubicBezTo>
                  <a:close/>
                </a:path>
              </a:pathLst>
            </a:custGeom>
            <a:solidFill>
              <a:srgbClr val="008A00"/>
            </a:solidFill>
            <a:ln>
              <a:noFill/>
            </a:ln>
          </p:spPr>
          <p:style>
            <a:lnRef idx="0">
              <a:scrgbClr r="0" g="0" b="0"/>
            </a:lnRef>
            <a:fillRef idx="0">
              <a:scrgbClr r="0" g="0" b="0"/>
            </a:fillRef>
            <a:effectRef idx="0">
              <a:scrgbClr r="0" g="0" b="0"/>
            </a:effectRef>
            <a:fontRef idx="minor"/>
          </p:style>
        </p:sp>
        <p:sp>
          <p:nvSpPr>
            <p:cNvPr id="22" name="CustomShape 19">
              <a:extLst>
                <a:ext uri="{FF2B5EF4-FFF2-40B4-BE49-F238E27FC236}">
                  <a16:creationId xmlns:a16="http://schemas.microsoft.com/office/drawing/2014/main" id="{560DC782-4F66-4DC1-946C-177BD083F167}"/>
                </a:ext>
              </a:extLst>
            </p:cNvPr>
            <p:cNvSpPr/>
            <p:nvPr/>
          </p:nvSpPr>
          <p:spPr>
            <a:xfrm rot="19800000">
              <a:off x="11107440" y="5286960"/>
              <a:ext cx="472320" cy="474480"/>
            </a:xfrm>
            <a:prstGeom prst="ellipse">
              <a:avLst/>
            </a:prstGeom>
            <a:solidFill>
              <a:srgbClr val="BBBCBC"/>
            </a:solidFill>
            <a:ln>
              <a:noFill/>
            </a:ln>
          </p:spPr>
          <p:style>
            <a:lnRef idx="0">
              <a:scrgbClr r="0" g="0" b="0"/>
            </a:lnRef>
            <a:fillRef idx="0">
              <a:scrgbClr r="0" g="0" b="0"/>
            </a:fillRef>
            <a:effectRef idx="0">
              <a:scrgbClr r="0" g="0" b="0"/>
            </a:effectRef>
            <a:fontRef idx="minor"/>
          </p:style>
        </p:sp>
        <p:sp>
          <p:nvSpPr>
            <p:cNvPr id="23" name="CustomShape 20">
              <a:extLst>
                <a:ext uri="{FF2B5EF4-FFF2-40B4-BE49-F238E27FC236}">
                  <a16:creationId xmlns:a16="http://schemas.microsoft.com/office/drawing/2014/main" id="{CF15EE21-1E7C-4D83-853A-F9FAC0A142D3}"/>
                </a:ext>
              </a:extLst>
            </p:cNvPr>
            <p:cNvSpPr/>
            <p:nvPr/>
          </p:nvSpPr>
          <p:spPr>
            <a:xfrm rot="19800000">
              <a:off x="10977120" y="5309640"/>
              <a:ext cx="305640" cy="307440"/>
            </a:xfrm>
            <a:prstGeom prst="ellipse">
              <a:avLst/>
            </a:prstGeom>
            <a:solidFill>
              <a:srgbClr val="DD5900"/>
            </a:solidFill>
            <a:ln>
              <a:noFill/>
            </a:ln>
          </p:spPr>
          <p:style>
            <a:lnRef idx="0">
              <a:scrgbClr r="0" g="0" b="0"/>
            </a:lnRef>
            <a:fillRef idx="0">
              <a:scrgbClr r="0" g="0" b="0"/>
            </a:fillRef>
            <a:effectRef idx="0">
              <a:scrgbClr r="0" g="0" b="0"/>
            </a:effectRef>
            <a:fontRef idx="minor"/>
          </p:style>
        </p:sp>
        <p:sp>
          <p:nvSpPr>
            <p:cNvPr id="24" name="CustomShape 21">
              <a:extLst>
                <a:ext uri="{FF2B5EF4-FFF2-40B4-BE49-F238E27FC236}">
                  <a16:creationId xmlns:a16="http://schemas.microsoft.com/office/drawing/2014/main" id="{8349BAE7-A8D1-4CF6-846D-E5B0E105D1C7}"/>
                </a:ext>
              </a:extLst>
            </p:cNvPr>
            <p:cNvSpPr/>
            <p:nvPr/>
          </p:nvSpPr>
          <p:spPr>
            <a:xfrm rot="19800000">
              <a:off x="10835640" y="5693040"/>
              <a:ext cx="245520" cy="246960"/>
            </a:xfrm>
            <a:prstGeom prst="ellipse">
              <a:avLst/>
            </a:prstGeom>
            <a:solidFill>
              <a:srgbClr val="BBBCBC"/>
            </a:solidFill>
            <a:ln>
              <a:noFill/>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153300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solidFill>
                  <a:schemeClr val="tx1"/>
                </a:solidFill>
                <a:latin typeface="Segoe UI Semibold (Headings)"/>
              </a:rPr>
              <a:t>Consumption-based model</a:t>
            </a:r>
            <a:endParaRPr lang="en-US" dirty="0">
              <a:solidFill>
                <a:schemeClr val="tx1"/>
              </a:solidFill>
            </a:endParaRPr>
          </a:p>
        </p:txBody>
      </p:sp>
      <p:sp>
        <p:nvSpPr>
          <p:cNvPr id="6" name="Text Placeholder 5"/>
          <p:cNvSpPr>
            <a:spLocks noGrp="1"/>
          </p:cNvSpPr>
          <p:nvPr>
            <p:ph type="body" sz="quarter" idx="10"/>
          </p:nvPr>
        </p:nvSpPr>
        <p:spPr>
          <a:xfrm>
            <a:off x="586740" y="5676418"/>
            <a:ext cx="11018520" cy="430887"/>
          </a:xfrm>
        </p:spPr>
        <p:txBody>
          <a:bodyPr/>
          <a:lstStyle/>
          <a:p>
            <a:pPr marL="0" indent="0" algn="ctr">
              <a:buNone/>
            </a:pPr>
            <a:r>
              <a:rPr lang="en-US" dirty="0">
                <a:solidFill>
                  <a:schemeClr val="tx1"/>
                </a:solidFill>
              </a:rPr>
              <a:t>Users only pay for the resources they use</a:t>
            </a:r>
          </a:p>
        </p:txBody>
      </p:sp>
      <p:pic>
        <p:nvPicPr>
          <p:cNvPr id="4" name="Picture 3" descr="A diagram has an arrow pointing from physical structures to a user with ideas in the cloud, representing the migration from CapEx to OpEx.">
            <a:extLst>
              <a:ext uri="{FF2B5EF4-FFF2-40B4-BE49-F238E27FC236}">
                <a16:creationId xmlns:a16="http://schemas.microsoft.com/office/drawing/2014/main" id="{1B341E22-07FC-42FC-88ED-2A57D3248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3444" y="1563407"/>
            <a:ext cx="7048026" cy="3538945"/>
          </a:xfrm>
          <a:prstGeom prst="rect">
            <a:avLst/>
          </a:prstGeom>
        </p:spPr>
      </p:pic>
    </p:spTree>
    <p:extLst>
      <p:ext uri="{BB962C8B-B14F-4D97-AF65-F5344CB8AC3E}">
        <p14:creationId xmlns:p14="http://schemas.microsoft.com/office/powerpoint/2010/main" val="250653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latin typeface="Segoe UI Semibold (Headings)"/>
              </a:rPr>
              <a:t>Types of cloud models</a:t>
            </a:r>
            <a:endParaRPr lang="en-US" dirty="0"/>
          </a:p>
        </p:txBody>
      </p:sp>
    </p:spTree>
    <p:extLst>
      <p:ext uri="{BB962C8B-B14F-4D97-AF65-F5344CB8AC3E}">
        <p14:creationId xmlns:p14="http://schemas.microsoft.com/office/powerpoint/2010/main" val="176190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latin typeface="Segoe UI Semibold (Headings)"/>
                <a:cs typeface="Segoe UI Semilight" panose="020B0402040204020203" pitchFamily="34" charset="0"/>
              </a:rPr>
              <a:t>Public cloud</a:t>
            </a:r>
            <a:endParaRPr lang="en-US" dirty="0">
              <a:solidFill>
                <a:schemeClr val="tx1"/>
              </a:solidFill>
            </a:endParaRPr>
          </a:p>
        </p:txBody>
      </p:sp>
      <p:sp>
        <p:nvSpPr>
          <p:cNvPr id="6" name="Text Placeholder 5"/>
          <p:cNvSpPr>
            <a:spLocks noGrp="1"/>
          </p:cNvSpPr>
          <p:nvPr>
            <p:ph type="body" sz="quarter" idx="10"/>
          </p:nvPr>
        </p:nvSpPr>
        <p:spPr>
          <a:xfrm>
            <a:off x="7917688" y="1324144"/>
            <a:ext cx="4060952" cy="4050340"/>
          </a:xfrm>
        </p:spPr>
        <p:txBody>
          <a:bodyPr/>
          <a:lstStyle/>
          <a:p>
            <a:r>
              <a:rPr lang="en-US" dirty="0">
                <a:solidFill>
                  <a:schemeClr val="tx1"/>
                </a:solidFill>
              </a:rPr>
              <a:t>Owned by cloud services or </a:t>
            </a:r>
            <a:r>
              <a:rPr lang="en-US" i="1" dirty="0">
                <a:solidFill>
                  <a:schemeClr val="tx1"/>
                </a:solidFill>
              </a:rPr>
              <a:t>hosting</a:t>
            </a:r>
            <a:r>
              <a:rPr lang="en-US" dirty="0">
                <a:solidFill>
                  <a:schemeClr val="tx1"/>
                </a:solidFill>
              </a:rPr>
              <a:t> provider.</a:t>
            </a:r>
          </a:p>
          <a:p>
            <a:r>
              <a:rPr lang="en-US" dirty="0">
                <a:solidFill>
                  <a:schemeClr val="tx1"/>
                </a:solidFill>
              </a:rPr>
              <a:t>Provides resources and services to multiple organizations and users.</a:t>
            </a:r>
          </a:p>
          <a:p>
            <a:r>
              <a:rPr lang="en-US" dirty="0">
                <a:solidFill>
                  <a:schemeClr val="tx1"/>
                </a:solidFill>
              </a:rPr>
              <a:t>Accessed via secure network connection (typically over the internet).</a:t>
            </a:r>
          </a:p>
        </p:txBody>
      </p:sp>
      <p:pic>
        <p:nvPicPr>
          <p:cNvPr id="5" name="Picture 4" descr="Multiple hands hold data up to servers in the cloud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r="1141" b="-2"/>
          <a:stretch/>
        </p:blipFill>
        <p:spPr>
          <a:xfrm>
            <a:off x="588263" y="1426464"/>
            <a:ext cx="7058306" cy="4107392"/>
          </a:xfrm>
          <a:prstGeom prst="rect">
            <a:avLst/>
          </a:prstGeom>
        </p:spPr>
      </p:pic>
    </p:spTree>
    <p:extLst>
      <p:ext uri="{BB962C8B-B14F-4D97-AF65-F5344CB8AC3E}">
        <p14:creationId xmlns:p14="http://schemas.microsoft.com/office/powerpoint/2010/main" val="3096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Private cloud</a:t>
            </a:r>
          </a:p>
        </p:txBody>
      </p:sp>
      <p:sp>
        <p:nvSpPr>
          <p:cNvPr id="6" name="Text Placeholder 5"/>
          <p:cNvSpPr>
            <a:spLocks noGrp="1"/>
          </p:cNvSpPr>
          <p:nvPr>
            <p:ph type="body" sz="quarter" idx="10"/>
          </p:nvPr>
        </p:nvSpPr>
        <p:spPr>
          <a:xfrm>
            <a:off x="584200" y="1435496"/>
            <a:ext cx="6685280" cy="3705630"/>
          </a:xfrm>
        </p:spPr>
        <p:txBody>
          <a:bodyPr/>
          <a:lstStyle/>
          <a:p>
            <a:r>
              <a:rPr lang="en-US" dirty="0"/>
              <a:t>Owned and operated by the organization that uses cloud resources. </a:t>
            </a:r>
          </a:p>
          <a:p>
            <a:r>
              <a:rPr lang="en-US" dirty="0"/>
              <a:t>Organizations create a cloud environment in their data center.</a:t>
            </a:r>
          </a:p>
          <a:p>
            <a:r>
              <a:rPr lang="en-US" dirty="0"/>
              <a:t>Self-service access to compute resources provided to users within the organization. </a:t>
            </a:r>
          </a:p>
          <a:p>
            <a:r>
              <a:rPr lang="en-US" dirty="0"/>
              <a:t>Organizations responsible for operating the services they provide.</a:t>
            </a:r>
          </a:p>
        </p:txBody>
      </p:sp>
      <p:pic>
        <p:nvPicPr>
          <p:cNvPr id="4" name="Picture 3">
            <a:extLst>
              <a:ext uri="{FF2B5EF4-FFF2-40B4-BE49-F238E27FC236}">
                <a16:creationId xmlns:a16="http://schemas.microsoft.com/office/drawing/2014/main" id="{407021BB-6482-4966-80A5-EE898A7BD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127" y="361077"/>
            <a:ext cx="3595253" cy="6106914"/>
          </a:xfrm>
          <a:prstGeom prst="rect">
            <a:avLst/>
          </a:prstGeom>
        </p:spPr>
      </p:pic>
    </p:spTree>
    <p:extLst>
      <p:ext uri="{BB962C8B-B14F-4D97-AF65-F5344CB8AC3E}">
        <p14:creationId xmlns:p14="http://schemas.microsoft.com/office/powerpoint/2010/main" val="23488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303030"/>
                </a:solidFill>
                <a:latin typeface="Segoe UI Semibold (Headings)"/>
              </a:rPr>
              <a:t>Hybrid cloud</a:t>
            </a:r>
            <a:endParaRPr lang="en-US" dirty="0"/>
          </a:p>
        </p:txBody>
      </p:sp>
      <p:sp>
        <p:nvSpPr>
          <p:cNvPr id="6" name="Text Placeholder 5"/>
          <p:cNvSpPr>
            <a:spLocks noGrp="1"/>
          </p:cNvSpPr>
          <p:nvPr>
            <p:ph type="body" sz="quarter" idx="10"/>
          </p:nvPr>
        </p:nvSpPr>
        <p:spPr>
          <a:xfrm>
            <a:off x="1086611" y="5305819"/>
            <a:ext cx="10018777" cy="861774"/>
          </a:xfrm>
        </p:spPr>
        <p:txBody>
          <a:bodyPr/>
          <a:lstStyle/>
          <a:p>
            <a:pPr marL="0" indent="0">
              <a:buNone/>
            </a:pPr>
            <a:r>
              <a:rPr lang="en-US" dirty="0"/>
              <a:t>Combines </a:t>
            </a:r>
            <a:r>
              <a:rPr lang="en-US" i="1" dirty="0"/>
              <a:t>Public</a:t>
            </a:r>
            <a:r>
              <a:rPr lang="en-US" dirty="0"/>
              <a:t> and </a:t>
            </a:r>
            <a:r>
              <a:rPr lang="en-US" i="1" dirty="0"/>
              <a:t>Private</a:t>
            </a:r>
            <a:r>
              <a:rPr lang="en-US" dirty="0"/>
              <a:t> clouds to allow applications to run in the most appropriate location.</a:t>
            </a:r>
          </a:p>
        </p:txBody>
      </p:sp>
      <p:pic>
        <p:nvPicPr>
          <p:cNvPr id="5" name="Picture 4" descr="The public cloud image and private cloud image are connected with a plus sign, demonstrating that a hybrid cloud is a combination of the two.">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096" y="1166444"/>
            <a:ext cx="7517223" cy="3984128"/>
          </a:xfrm>
          <a:prstGeom prst="rect">
            <a:avLst/>
          </a:prstGeom>
        </p:spPr>
      </p:pic>
    </p:spTree>
    <p:extLst>
      <p:ext uri="{BB962C8B-B14F-4D97-AF65-F5344CB8AC3E}">
        <p14:creationId xmlns:p14="http://schemas.microsoft.com/office/powerpoint/2010/main" val="33821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7" y="319135"/>
            <a:ext cx="11018520" cy="553998"/>
          </a:xfrm>
        </p:spPr>
        <p:txBody>
          <a:bodyPr/>
          <a:lstStyle/>
          <a:p>
            <a:r>
              <a:rPr lang="en-US" dirty="0"/>
              <a:t>Cloud model comparison</a:t>
            </a:r>
          </a:p>
        </p:txBody>
      </p:sp>
      <p:sp>
        <p:nvSpPr>
          <p:cNvPr id="6" name="Text Placeholder 5"/>
          <p:cNvSpPr>
            <a:spLocks noGrp="1"/>
          </p:cNvSpPr>
          <p:nvPr>
            <p:ph type="body" sz="quarter" idx="10"/>
          </p:nvPr>
        </p:nvSpPr>
        <p:spPr>
          <a:xfrm>
            <a:off x="585217" y="1011198"/>
            <a:ext cx="11018520" cy="5527667"/>
          </a:xfrm>
        </p:spPr>
        <p:txBody>
          <a:bodyPr/>
          <a:lstStyle/>
          <a:p>
            <a:pPr marL="0" indent="0">
              <a:buNone/>
            </a:pPr>
            <a:r>
              <a:rPr lang="en-US" b="1" dirty="0"/>
              <a:t>Public cloud:</a:t>
            </a:r>
          </a:p>
          <a:p>
            <a:r>
              <a:rPr lang="en-IE" sz="2000" dirty="0"/>
              <a:t>No </a:t>
            </a:r>
            <a:r>
              <a:rPr lang="en-IE" sz="2000" dirty="0" err="1"/>
              <a:t>CapEx</a:t>
            </a:r>
            <a:r>
              <a:rPr lang="en-IE" sz="2000" dirty="0"/>
              <a:t>. You don’t have to buy a new server to scale up.</a:t>
            </a:r>
          </a:p>
          <a:p>
            <a:r>
              <a:rPr lang="en-IE" sz="2000" dirty="0"/>
              <a:t>Agility. Applications can be made accessible quickly, and deprovisioned whenever needed.</a:t>
            </a:r>
          </a:p>
          <a:p>
            <a:r>
              <a:rPr lang="en-IE" sz="2000" dirty="0"/>
              <a:t>Consumption-based model. Organizations pay only for what they use and operate under an </a:t>
            </a:r>
            <a:r>
              <a:rPr lang="en-IE" sz="2000" dirty="0" err="1"/>
              <a:t>OpEx</a:t>
            </a:r>
            <a:r>
              <a:rPr lang="en-IE" sz="2000" dirty="0"/>
              <a:t> model.</a:t>
            </a:r>
          </a:p>
          <a:p>
            <a:pPr marL="0" indent="0">
              <a:buNone/>
            </a:pPr>
            <a:endParaRPr lang="en-IE" sz="1500" dirty="0"/>
          </a:p>
          <a:p>
            <a:pPr marL="0" indent="0">
              <a:buNone/>
            </a:pPr>
            <a:r>
              <a:rPr lang="en-US" b="1" dirty="0"/>
              <a:t>Private cloud:</a:t>
            </a:r>
          </a:p>
          <a:p>
            <a:r>
              <a:rPr lang="en-IE" sz="2000" dirty="0"/>
              <a:t>Control. Organizations have complete control over resources.</a:t>
            </a:r>
          </a:p>
          <a:p>
            <a:r>
              <a:rPr lang="en-IE" sz="2000" dirty="0"/>
              <a:t>Security. Organizations have complete control over security.</a:t>
            </a:r>
          </a:p>
          <a:p>
            <a:pPr marL="0" indent="0">
              <a:buNone/>
            </a:pPr>
            <a:endParaRPr lang="en-IE" sz="1500" dirty="0"/>
          </a:p>
          <a:p>
            <a:pPr marL="0" indent="0">
              <a:buNone/>
            </a:pPr>
            <a:r>
              <a:rPr lang="en-US" b="1" dirty="0"/>
              <a:t>Hybrid cloud:</a:t>
            </a:r>
          </a:p>
          <a:p>
            <a:r>
              <a:rPr lang="en-IE" sz="2000" dirty="0"/>
              <a:t>Flexibility. The most flexible scenario. With a hybrid cloud setup, an organization can determine whether to run their applications in a private cloud or in a public cloud.</a:t>
            </a:r>
            <a:endParaRPr lang="en-US" sz="2000" b="1" dirty="0"/>
          </a:p>
          <a:p>
            <a:r>
              <a:rPr lang="en-IE" sz="2000" dirty="0"/>
              <a:t>Compliance. Organizations maintain the ability to comply with strict security, compliance, or legal requirements as needed.</a:t>
            </a:r>
            <a:endParaRPr lang="en-US" sz="2000" dirty="0"/>
          </a:p>
        </p:txBody>
      </p:sp>
      <p:pic>
        <p:nvPicPr>
          <p:cNvPr id="8" name="Picture 35" descr="graphic of a cloud representing cloud computing">
            <a:extLst>
              <a:ext uri="{FF2B5EF4-FFF2-40B4-BE49-F238E27FC236}">
                <a16:creationId xmlns:a16="http://schemas.microsoft.com/office/drawing/2014/main" id="{E5C6ED1E-0C72-4F17-853D-39992C11D4DC}"/>
              </a:ext>
            </a:extLst>
          </p:cNvPr>
          <p:cNvPicPr/>
          <p:nvPr/>
        </p:nvPicPr>
        <p:blipFill>
          <a:blip r:embed="rId3"/>
          <a:stretch/>
        </p:blipFill>
        <p:spPr>
          <a:xfrm>
            <a:off x="8900616" y="3223128"/>
            <a:ext cx="910800" cy="494640"/>
          </a:xfrm>
          <a:prstGeom prst="rect">
            <a:avLst/>
          </a:prstGeom>
          <a:ln>
            <a:noFill/>
          </a:ln>
        </p:spPr>
      </p:pic>
      <p:grpSp>
        <p:nvGrpSpPr>
          <p:cNvPr id="9" name="Group 3" descr="graphic of a cloud representing cloud computing">
            <a:extLst>
              <a:ext uri="{FF2B5EF4-FFF2-40B4-BE49-F238E27FC236}">
                <a16:creationId xmlns:a16="http://schemas.microsoft.com/office/drawing/2014/main" id="{CA18B067-F856-4FDA-8AB1-E307991467A0}"/>
              </a:ext>
            </a:extLst>
          </p:cNvPr>
          <p:cNvGrpSpPr/>
          <p:nvPr/>
        </p:nvGrpSpPr>
        <p:grpSpPr>
          <a:xfrm>
            <a:off x="9030936" y="3263388"/>
            <a:ext cx="1752480" cy="994680"/>
            <a:chOff x="9263160" y="2785320"/>
            <a:chExt cx="1752480" cy="994680"/>
          </a:xfrm>
        </p:grpSpPr>
        <p:sp>
          <p:nvSpPr>
            <p:cNvPr id="10" name="CustomShape 4">
              <a:extLst>
                <a:ext uri="{FF2B5EF4-FFF2-40B4-BE49-F238E27FC236}">
                  <a16:creationId xmlns:a16="http://schemas.microsoft.com/office/drawing/2014/main" id="{B6E5CE04-ED42-40C0-A7BB-D622FFE5F99C}"/>
                </a:ext>
              </a:extLst>
            </p:cNvPr>
            <p:cNvSpPr/>
            <p:nvPr/>
          </p:nvSpPr>
          <p:spPr>
            <a:xfrm>
              <a:off x="9263160" y="2791800"/>
              <a:ext cx="1752120" cy="988200"/>
            </a:xfrm>
            <a:prstGeom prst="rect">
              <a:avLst/>
            </a:prstGeom>
            <a:noFill/>
            <a:ln>
              <a:noFill/>
            </a:ln>
          </p:spPr>
          <p:style>
            <a:lnRef idx="0">
              <a:scrgbClr r="0" g="0" b="0"/>
            </a:lnRef>
            <a:fillRef idx="0">
              <a:scrgbClr r="0" g="0" b="0"/>
            </a:fillRef>
            <a:effectRef idx="0">
              <a:scrgbClr r="0" g="0" b="0"/>
            </a:effectRef>
            <a:fontRef idx="minor"/>
          </p:style>
        </p:sp>
        <p:sp>
          <p:nvSpPr>
            <p:cNvPr id="11" name="CustomShape 5">
              <a:extLst>
                <a:ext uri="{FF2B5EF4-FFF2-40B4-BE49-F238E27FC236}">
                  <a16:creationId xmlns:a16="http://schemas.microsoft.com/office/drawing/2014/main" id="{BE24ADAA-8543-4785-95D4-2096242F7B07}"/>
                </a:ext>
              </a:extLst>
            </p:cNvPr>
            <p:cNvSpPr/>
            <p:nvPr/>
          </p:nvSpPr>
          <p:spPr>
            <a:xfrm>
              <a:off x="9273240" y="2785320"/>
              <a:ext cx="1742400" cy="988200"/>
            </a:xfrm>
            <a:custGeom>
              <a:avLst/>
              <a:gdLst/>
              <a:ahLst/>
              <a:cxnLst/>
              <a:rect l="l" t="t"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lumMod val="85000"/>
              </a:schemeClr>
            </a:solidFill>
            <a:ln>
              <a:noFill/>
            </a:ln>
          </p:spPr>
          <p:style>
            <a:lnRef idx="0">
              <a:scrgbClr r="0" g="0" b="0"/>
            </a:lnRef>
            <a:fillRef idx="0">
              <a:scrgbClr r="0" g="0" b="0"/>
            </a:fillRef>
            <a:effectRef idx="0">
              <a:scrgbClr r="0" g="0" b="0"/>
            </a:effectRef>
            <a:fontRef idx="minor"/>
          </p:style>
        </p:sp>
      </p:grpSp>
      <p:grpSp>
        <p:nvGrpSpPr>
          <p:cNvPr id="12" name="Group 6" descr="graphic of a cloud representing cloud computing">
            <a:extLst>
              <a:ext uri="{FF2B5EF4-FFF2-40B4-BE49-F238E27FC236}">
                <a16:creationId xmlns:a16="http://schemas.microsoft.com/office/drawing/2014/main" id="{CA5EB92C-7418-45E5-99DF-947DE2CE7ACB}"/>
              </a:ext>
            </a:extLst>
          </p:cNvPr>
          <p:cNvGrpSpPr/>
          <p:nvPr/>
        </p:nvGrpSpPr>
        <p:grpSpPr>
          <a:xfrm>
            <a:off x="9487416" y="3504888"/>
            <a:ext cx="1924200" cy="1092240"/>
            <a:chOff x="9719640" y="1440000"/>
            <a:chExt cx="1924200" cy="1092240"/>
          </a:xfrm>
        </p:grpSpPr>
        <p:sp>
          <p:nvSpPr>
            <p:cNvPr id="13" name="CustomShape 7">
              <a:extLst>
                <a:ext uri="{FF2B5EF4-FFF2-40B4-BE49-F238E27FC236}">
                  <a16:creationId xmlns:a16="http://schemas.microsoft.com/office/drawing/2014/main" id="{9E1CB731-5AE4-40C2-A0EA-CD42D35DD3C5}"/>
                </a:ext>
              </a:extLst>
            </p:cNvPr>
            <p:cNvSpPr/>
            <p:nvPr/>
          </p:nvSpPr>
          <p:spPr>
            <a:xfrm>
              <a:off x="9719640" y="1447200"/>
              <a:ext cx="1924200" cy="1085040"/>
            </a:xfrm>
            <a:prstGeom prst="rect">
              <a:avLst/>
            </a:prstGeom>
            <a:noFill/>
            <a:ln>
              <a:noFill/>
            </a:ln>
          </p:spPr>
          <p:style>
            <a:lnRef idx="0">
              <a:scrgbClr r="0" g="0" b="0"/>
            </a:lnRef>
            <a:fillRef idx="0">
              <a:scrgbClr r="0" g="0" b="0"/>
            </a:fillRef>
            <a:effectRef idx="0">
              <a:scrgbClr r="0" g="0" b="0"/>
            </a:effectRef>
            <a:fontRef idx="minor"/>
          </p:style>
        </p:sp>
        <p:sp>
          <p:nvSpPr>
            <p:cNvPr id="14" name="CustomShape 8">
              <a:extLst>
                <a:ext uri="{FF2B5EF4-FFF2-40B4-BE49-F238E27FC236}">
                  <a16:creationId xmlns:a16="http://schemas.microsoft.com/office/drawing/2014/main" id="{AE7DED93-FC40-4EDF-B2A9-C678E12B4F78}"/>
                </a:ext>
              </a:extLst>
            </p:cNvPr>
            <p:cNvSpPr/>
            <p:nvPr/>
          </p:nvSpPr>
          <p:spPr>
            <a:xfrm>
              <a:off x="9730080" y="1440000"/>
              <a:ext cx="1913400" cy="1085040"/>
            </a:xfrm>
            <a:custGeom>
              <a:avLst/>
              <a:gdLst/>
              <a:ahLst/>
              <a:cxnLst/>
              <a:rect l="l" t="t"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9360">
              <a:solidFill>
                <a:srgbClr val="737373"/>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412815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latin typeface="Segoe UI Semibold (Headings)"/>
              </a:rPr>
              <a:t>Types of cloud services</a:t>
            </a:r>
            <a:endParaRPr lang="en-US" dirty="0"/>
          </a:p>
        </p:txBody>
      </p:sp>
    </p:spTree>
    <p:extLst>
      <p:ext uri="{BB962C8B-B14F-4D97-AF65-F5344CB8AC3E}">
        <p14:creationId xmlns:p14="http://schemas.microsoft.com/office/powerpoint/2010/main" val="147633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FD37B2C-88F4-4300-AC92-049AAC00D0D7}"/>
              </a:ext>
            </a:extLst>
          </p:cNvPr>
          <p:cNvSpPr txBox="1">
            <a:spLocks/>
          </p:cNvSpPr>
          <p:nvPr/>
        </p:nvSpPr>
        <p:spPr>
          <a:xfrm>
            <a:off x="710664" y="481890"/>
            <a:ext cx="5006336" cy="1325563"/>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0000"/>
              </a:lnSpc>
            </a:pPr>
            <a:r>
              <a:rPr lang="en-US" sz="4400" dirty="0">
                <a:solidFill>
                  <a:schemeClr val="tx1"/>
                </a:solidFill>
                <a:cs typeface="+mj-cs"/>
              </a:rPr>
              <a:t>Tissana Tanaklang</a:t>
            </a:r>
          </a:p>
        </p:txBody>
      </p:sp>
      <p:sp>
        <p:nvSpPr>
          <p:cNvPr id="8" name="Text Placeholder 2">
            <a:extLst>
              <a:ext uri="{FF2B5EF4-FFF2-40B4-BE49-F238E27FC236}">
                <a16:creationId xmlns:a16="http://schemas.microsoft.com/office/drawing/2014/main" id="{7002931C-D050-4F34-BB13-0B1E8C2E17EC}"/>
              </a:ext>
            </a:extLst>
          </p:cNvPr>
          <p:cNvSpPr>
            <a:spLocks noGrp="1"/>
          </p:cNvSpPr>
          <p:nvPr>
            <p:ph type="body" sz="quarter" idx="10"/>
          </p:nvPr>
        </p:nvSpPr>
        <p:spPr>
          <a:xfrm>
            <a:off x="715105" y="1957583"/>
            <a:ext cx="11825237" cy="3622072"/>
          </a:xfrm>
        </p:spPr>
        <p:txBody>
          <a:bodyPr vert="horz" lIns="91440" tIns="45720" rIns="91440" bIns="45720" rtlCol="0" anchor="t">
            <a:normAutofit/>
          </a:bodyPr>
          <a:lstStyle/>
          <a:p>
            <a:pPr marL="0" indent="0">
              <a:buNone/>
            </a:pPr>
            <a:r>
              <a:rPr lang="en-US" sz="2200" dirty="0"/>
              <a:t>Software Development Trainer</a:t>
            </a:r>
            <a:br>
              <a:rPr lang="en-US" sz="2200" dirty="0"/>
            </a:br>
            <a:r>
              <a:rPr lang="en-US" sz="2200" dirty="0"/>
              <a:t>Iverson Training Center Co., Ltd.</a:t>
            </a:r>
          </a:p>
          <a:p>
            <a:pPr marL="0" indent="0">
              <a:buNone/>
            </a:pPr>
            <a:r>
              <a:rPr lang="en-US" sz="2200" dirty="0">
                <a:hlinkClick r:id="rId3"/>
              </a:rPr>
              <a:t>tissana@iverson.co.th</a:t>
            </a:r>
            <a:endParaRPr lang="en-US" sz="2200" dirty="0"/>
          </a:p>
          <a:p>
            <a:endParaRPr lang="en-US" sz="2200" dirty="0"/>
          </a:p>
          <a:p>
            <a:pPr marL="342900" indent="-342900">
              <a:buFontTx/>
              <a:buChar char="-"/>
            </a:pPr>
            <a:r>
              <a:rPr lang="en-US" sz="2200" dirty="0"/>
              <a:t>Microsoft Certified Trainer (MCT)</a:t>
            </a:r>
          </a:p>
          <a:p>
            <a:pPr marL="342900" indent="-342900">
              <a:buFontTx/>
              <a:buChar char="-"/>
            </a:pPr>
            <a:r>
              <a:rPr lang="en-US" sz="2200" dirty="0"/>
              <a:t>Microsoft Certified Solutions Associate (MCSA)</a:t>
            </a:r>
            <a:r>
              <a:rPr lang="th-TH" sz="2200" dirty="0"/>
              <a:t> </a:t>
            </a:r>
            <a:r>
              <a:rPr lang="en-US" sz="2200" dirty="0"/>
              <a:t>- Web Application Development</a:t>
            </a:r>
          </a:p>
          <a:p>
            <a:pPr marL="342900" indent="-342900">
              <a:buFontTx/>
              <a:buChar char="-"/>
            </a:pPr>
            <a:r>
              <a:rPr lang="en-US" sz="2200" dirty="0"/>
              <a:t>Microsoft Certified Azure Fundamentals</a:t>
            </a:r>
          </a:p>
          <a:p>
            <a:pPr marL="342900" indent="-342900">
              <a:buFontTx/>
              <a:buChar char="-"/>
            </a:pPr>
            <a:r>
              <a:rPr lang="en-US" sz="2200" dirty="0"/>
              <a:t>Microsoft Certified Professional (MCP)</a:t>
            </a:r>
          </a:p>
          <a:p>
            <a:endParaRPr lang="en-US" sz="2400" dirty="0"/>
          </a:p>
          <a:p>
            <a:endParaRPr lang="en-US" sz="2400" dirty="0"/>
          </a:p>
          <a:p>
            <a:pPr indent="-228600">
              <a:buFont typeface="Arial" panose="020B0604020202020204" pitchFamily="34" charset="0"/>
              <a:buChar char="•"/>
            </a:pPr>
            <a:endParaRPr lang="en-US" sz="1800" dirty="0"/>
          </a:p>
        </p:txBody>
      </p:sp>
    </p:spTree>
    <p:extLst>
      <p:ext uri="{BB962C8B-B14F-4D97-AF65-F5344CB8AC3E}">
        <p14:creationId xmlns:p14="http://schemas.microsoft.com/office/powerpoint/2010/main" val="1957373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84275" y="364491"/>
            <a:ext cx="10515600" cy="933958"/>
          </a:xfrm>
        </p:spPr>
        <p:txBody>
          <a:bodyPr>
            <a:normAutofit/>
          </a:bodyPr>
          <a:lstStyle/>
          <a:p>
            <a:r>
              <a:rPr lang="en-US" sz="3600" dirty="0">
                <a:latin typeface="Segoe UI Semibold (Headings)"/>
              </a:rPr>
              <a:t>Infrastructure as a Service (IaaS)</a:t>
            </a:r>
            <a:endParaRPr lang="en-US" sz="3600" dirty="0"/>
          </a:p>
        </p:txBody>
      </p:sp>
      <p:sp>
        <p:nvSpPr>
          <p:cNvPr id="6" name="Text Placeholder 5"/>
          <p:cNvSpPr>
            <a:spLocks noGrp="1"/>
          </p:cNvSpPr>
          <p:nvPr>
            <p:ph type="body" sz="quarter" idx="10"/>
          </p:nvPr>
        </p:nvSpPr>
        <p:spPr>
          <a:xfrm>
            <a:off x="684275" y="1298449"/>
            <a:ext cx="4472941" cy="5193791"/>
          </a:xfrm>
        </p:spPr>
        <p:txBody>
          <a:bodyPr>
            <a:normAutofit lnSpcReduction="10000"/>
          </a:bodyPr>
          <a:lstStyle/>
          <a:p>
            <a:r>
              <a:rPr lang="en-US" dirty="0">
                <a:latin typeface="Segoe UI Semilight" panose="020B0402040204020203" pitchFamily="34" charset="0"/>
                <a:cs typeface="Segoe UI Semilight" panose="020B0402040204020203" pitchFamily="34" charset="0"/>
              </a:rPr>
              <a:t>Most basic cloud computing services category.</a:t>
            </a:r>
          </a:p>
          <a:p>
            <a:r>
              <a:rPr lang="en-US" dirty="0">
                <a:latin typeface="Segoe UI Semilight" panose="020B0402040204020203" pitchFamily="34" charset="0"/>
                <a:cs typeface="Segoe UI Semilight" panose="020B0402040204020203" pitchFamily="34" charset="0"/>
              </a:rPr>
              <a:t>Build pay-as-you-go IT infrastructure by renting servers, virtual machines, storage, networks, and operating systems from a cloud provider.</a:t>
            </a:r>
          </a:p>
          <a:p>
            <a:r>
              <a:rPr lang="en-US" dirty="0">
                <a:latin typeface="Segoe UI Semilight" panose="020B0402040204020203" pitchFamily="34" charset="0"/>
                <a:cs typeface="Segoe UI Semilight" panose="020B0402040204020203" pitchFamily="34" charset="0"/>
              </a:rPr>
              <a:t>Instant computing infrastructure, provisioned and managed over the internet.</a:t>
            </a:r>
          </a:p>
        </p:txBody>
      </p:sp>
      <p:pic>
        <p:nvPicPr>
          <p:cNvPr id="5" name="Picture 4" descr="IaaS is encompassing the following three icons: Servers and storage, Networking firewalls and security, and Datacenter physical plant and building.">
            <a:extLst>
              <a:ext uri="{FF2B5EF4-FFF2-40B4-BE49-F238E27FC236}">
                <a16:creationId xmlns:a16="http://schemas.microsoft.com/office/drawing/2014/main" id="{37CCC6CC-3378-418A-A85F-803240191429}"/>
              </a:ext>
            </a:extLst>
          </p:cNvPr>
          <p:cNvPicPr>
            <a:picLocks noChangeAspect="1"/>
          </p:cNvPicPr>
          <p:nvPr/>
        </p:nvPicPr>
        <p:blipFill>
          <a:blip r:embed="rId3"/>
          <a:stretch>
            <a:fillRect/>
          </a:stretch>
        </p:blipFill>
        <p:spPr>
          <a:xfrm>
            <a:off x="5361709" y="1298449"/>
            <a:ext cx="6646580" cy="4326677"/>
          </a:xfrm>
          <a:prstGeom prst="rect">
            <a:avLst/>
          </a:prstGeom>
        </p:spPr>
      </p:pic>
    </p:spTree>
    <p:extLst>
      <p:ext uri="{BB962C8B-B14F-4D97-AF65-F5344CB8AC3E}">
        <p14:creationId xmlns:p14="http://schemas.microsoft.com/office/powerpoint/2010/main" val="127850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84275" y="364491"/>
            <a:ext cx="10515600" cy="933958"/>
          </a:xfrm>
        </p:spPr>
        <p:txBody>
          <a:bodyPr>
            <a:normAutofit/>
          </a:bodyPr>
          <a:lstStyle/>
          <a:p>
            <a:r>
              <a:rPr lang="en-US" sz="3600" dirty="0">
                <a:latin typeface="Segoe UI Semibold (Headings)"/>
              </a:rPr>
              <a:t>Platform as a Service (PaaS)</a:t>
            </a:r>
            <a:endParaRPr lang="en-US" sz="3600" dirty="0"/>
          </a:p>
        </p:txBody>
      </p:sp>
      <p:sp>
        <p:nvSpPr>
          <p:cNvPr id="6" name="Text Placeholder 5"/>
          <p:cNvSpPr>
            <a:spLocks noGrp="1"/>
          </p:cNvSpPr>
          <p:nvPr>
            <p:ph type="body" sz="quarter" idx="10"/>
          </p:nvPr>
        </p:nvSpPr>
        <p:spPr>
          <a:xfrm>
            <a:off x="7981004" y="1691477"/>
            <a:ext cx="3814573" cy="4279391"/>
          </a:xfrm>
        </p:spPr>
        <p:txBody>
          <a:bodyPr>
            <a:normAutofit/>
          </a:bodyPr>
          <a:lstStyle/>
          <a:p>
            <a:r>
              <a:rPr lang="en-US" dirty="0">
                <a:latin typeface="Segoe UI Semilight" panose="020B0402040204020203" pitchFamily="34" charset="0"/>
                <a:cs typeface="Segoe UI Semilight" panose="020B0402040204020203" pitchFamily="34" charset="0"/>
              </a:rPr>
              <a:t>Provides environment for building, testing, and deploying software applications. </a:t>
            </a:r>
          </a:p>
          <a:p>
            <a:r>
              <a:rPr lang="en-US" dirty="0">
                <a:latin typeface="Segoe UI Semilight" panose="020B0402040204020203" pitchFamily="34" charset="0"/>
                <a:cs typeface="Segoe UI Semilight" panose="020B0402040204020203" pitchFamily="34" charset="0"/>
              </a:rPr>
              <a:t>Helps create applications quickly, without focusing on managing underlying infrastructure.</a:t>
            </a:r>
          </a:p>
        </p:txBody>
      </p:sp>
      <p:pic>
        <p:nvPicPr>
          <p:cNvPr id="5" name="Picture 4" descr="PaaS encompasses IaaS. The IaaS icons are Servers and Storage, Networking firewalls and security, and Datacenter physical plant and security. In addition to the IaaS icons, PaaS icons include an Operating systems icon, and a Development tools, database management, and business analytics icons.">
            <a:extLst>
              <a:ext uri="{FF2B5EF4-FFF2-40B4-BE49-F238E27FC236}">
                <a16:creationId xmlns:a16="http://schemas.microsoft.com/office/drawing/2014/main" id="{762123AF-6EB1-42A3-B858-5CB39542A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55" y="2005262"/>
            <a:ext cx="7867149" cy="3407985"/>
          </a:xfrm>
          <a:prstGeom prst="rect">
            <a:avLst/>
          </a:prstGeom>
        </p:spPr>
      </p:pic>
    </p:spTree>
    <p:extLst>
      <p:ext uri="{BB962C8B-B14F-4D97-AF65-F5344CB8AC3E}">
        <p14:creationId xmlns:p14="http://schemas.microsoft.com/office/powerpoint/2010/main" val="224907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84275" y="364491"/>
            <a:ext cx="10515600" cy="933958"/>
          </a:xfrm>
        </p:spPr>
        <p:txBody>
          <a:bodyPr>
            <a:normAutofit/>
          </a:bodyPr>
          <a:lstStyle/>
          <a:p>
            <a:r>
              <a:rPr lang="en-US" sz="3600" dirty="0">
                <a:latin typeface="Segoe UI Semibold (Headings)"/>
              </a:rPr>
              <a:t>Software as a Service (SaaS)</a:t>
            </a:r>
            <a:endParaRPr lang="en-US" sz="3600" dirty="0"/>
          </a:p>
        </p:txBody>
      </p:sp>
      <p:sp>
        <p:nvSpPr>
          <p:cNvPr id="6" name="Text Placeholder 5"/>
          <p:cNvSpPr>
            <a:spLocks noGrp="1"/>
          </p:cNvSpPr>
          <p:nvPr>
            <p:ph type="body" sz="quarter" idx="10"/>
          </p:nvPr>
        </p:nvSpPr>
        <p:spPr>
          <a:xfrm>
            <a:off x="626548" y="5161886"/>
            <a:ext cx="11240774" cy="1331623"/>
          </a:xfrm>
        </p:spPr>
        <p:txBody>
          <a:bodyPr>
            <a:noAutofit/>
          </a:bodyPr>
          <a:lstStyle/>
          <a:p>
            <a:pPr marL="0" indent="0">
              <a:buNone/>
            </a:pPr>
            <a:r>
              <a:rPr lang="en-US" dirty="0">
                <a:latin typeface="Segoe UI Semilight" panose="020B0402040204020203" pitchFamily="34" charset="0"/>
                <a:cs typeface="Segoe UI Semilight" panose="020B0402040204020203" pitchFamily="34" charset="0"/>
              </a:rPr>
              <a:t>Centrally hosted and managed software for end users. Users connect to and use cloud-based apps over the internet. For example, Microsoft Office 365, email, and calendars.</a:t>
            </a:r>
            <a:endParaRPr lang="en-US" dirty="0">
              <a:solidFill>
                <a:schemeClr val="bg1"/>
              </a:solidFill>
              <a:latin typeface="Segoe UI Semilight" panose="020B0402040204020203" pitchFamily="34" charset="0"/>
              <a:cs typeface="Segoe UI Semilight" panose="020B0402040204020203" pitchFamily="34" charset="0"/>
            </a:endParaRPr>
          </a:p>
        </p:txBody>
      </p:sp>
      <p:pic>
        <p:nvPicPr>
          <p:cNvPr id="7" name="Picture 6" descr="SaaS encompasses PaaS, which encompasses IaaS. The IaaS icons are Servers and Storage, Networking firewalls and security, and Datacenter physical plant and security. In addition to the IaaS icons, PaaS icons include an Operating systems icon, and a Development tools, database management, and business analytics icon. The SaaS icon includes all of the PaaS icon and a Hosted applications and apps icon.">
            <a:extLst>
              <a:ext uri="{FF2B5EF4-FFF2-40B4-BE49-F238E27FC236}">
                <a16:creationId xmlns:a16="http://schemas.microsoft.com/office/drawing/2014/main" id="{59190E1F-A53C-40E4-A200-B8E2EC4D4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548" y="1010313"/>
            <a:ext cx="10577254" cy="4151573"/>
          </a:xfrm>
          <a:prstGeom prst="rect">
            <a:avLst/>
          </a:prstGeom>
        </p:spPr>
      </p:pic>
    </p:spTree>
    <p:extLst>
      <p:ext uri="{BB962C8B-B14F-4D97-AF65-F5344CB8AC3E}">
        <p14:creationId xmlns:p14="http://schemas.microsoft.com/office/powerpoint/2010/main" val="83469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Cloud service comparison</a:t>
            </a:r>
          </a:p>
        </p:txBody>
      </p:sp>
      <p:sp>
        <p:nvSpPr>
          <p:cNvPr id="6" name="Text Placeholder 5"/>
          <p:cNvSpPr>
            <a:spLocks noGrp="1"/>
          </p:cNvSpPr>
          <p:nvPr>
            <p:ph type="body" sz="quarter" idx="10"/>
          </p:nvPr>
        </p:nvSpPr>
        <p:spPr>
          <a:xfrm>
            <a:off x="586740" y="1136558"/>
            <a:ext cx="11018520" cy="5515356"/>
          </a:xfrm>
        </p:spPr>
        <p:txBody>
          <a:bodyPr/>
          <a:lstStyle/>
          <a:p>
            <a:r>
              <a:rPr lang="en-US" b="1" dirty="0"/>
              <a:t>IaaS: </a:t>
            </a:r>
            <a:r>
              <a:rPr lang="en-IE" dirty="0"/>
              <a:t>Flexibility. IaaS is the most flexible cloud service as you have control to configure and manage the hardware running your application.</a:t>
            </a:r>
          </a:p>
          <a:p>
            <a:endParaRPr lang="en-IE" dirty="0"/>
          </a:p>
          <a:p>
            <a:r>
              <a:rPr lang="en-US" b="1" dirty="0"/>
              <a:t>PaaS: </a:t>
            </a:r>
            <a:r>
              <a:rPr lang="en-IE" dirty="0"/>
              <a:t>Productivity. Users can focus on application development only, as all platform management is handled by the cloud provider. Working with distributed teams as services is easier, as the platform is accessed over the internet and can be made globally available more easily.</a:t>
            </a:r>
          </a:p>
          <a:p>
            <a:endParaRPr lang="en-US" b="1" dirty="0"/>
          </a:p>
          <a:p>
            <a:r>
              <a:rPr lang="en-US" b="1" dirty="0"/>
              <a:t>SaaS: </a:t>
            </a:r>
            <a:r>
              <a:rPr lang="en-IE" dirty="0"/>
              <a:t>Pay-as-you-go pricing model. Users pay for the software they use on a subscription model, typically monthly or yearly, regardless of how much they use the software.</a:t>
            </a:r>
            <a:endParaRPr lang="en-US" dirty="0"/>
          </a:p>
        </p:txBody>
      </p:sp>
    </p:spTree>
    <p:extLst>
      <p:ext uri="{BB962C8B-B14F-4D97-AF65-F5344CB8AC3E}">
        <p14:creationId xmlns:p14="http://schemas.microsoft.com/office/powerpoint/2010/main" val="286814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251072"/>
            <a:ext cx="11018520" cy="553998"/>
          </a:xfrm>
        </p:spPr>
        <p:txBody>
          <a:bodyPr/>
          <a:lstStyle/>
          <a:p>
            <a:r>
              <a:rPr lang="en-US" dirty="0"/>
              <a:t>Management responsibilities</a:t>
            </a:r>
          </a:p>
        </p:txBody>
      </p:sp>
      <p:pic>
        <p:nvPicPr>
          <p:cNvPr id="3" name="Picture 2" descr="A table listing ownership responsibilities between a customer, listed as You, and the cloud provider, i.e. Microsoft,  for different elements of infrastructure when it is deployed on-premises, IaaS, PaaS and SaaS">
            <a:extLst>
              <a:ext uri="{FF2B5EF4-FFF2-40B4-BE49-F238E27FC236}">
                <a16:creationId xmlns:a16="http://schemas.microsoft.com/office/drawing/2014/main" id="{3E67B688-E91A-4FDF-8B2D-659C446AD372}"/>
              </a:ext>
            </a:extLst>
          </p:cNvPr>
          <p:cNvPicPr>
            <a:picLocks noChangeAspect="1"/>
          </p:cNvPicPr>
          <p:nvPr/>
        </p:nvPicPr>
        <p:blipFill>
          <a:blip r:embed="rId3"/>
          <a:stretch>
            <a:fillRect/>
          </a:stretch>
        </p:blipFill>
        <p:spPr>
          <a:xfrm>
            <a:off x="1010343" y="1034630"/>
            <a:ext cx="10171314" cy="5572298"/>
          </a:xfrm>
          <a:prstGeom prst="rect">
            <a:avLst/>
          </a:prstGeom>
        </p:spPr>
      </p:pic>
    </p:spTree>
    <p:extLst>
      <p:ext uri="{BB962C8B-B14F-4D97-AF65-F5344CB8AC3E}">
        <p14:creationId xmlns:p14="http://schemas.microsoft.com/office/powerpoint/2010/main" val="382088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8311" y="2875002"/>
            <a:ext cx="4167887" cy="1107996"/>
          </a:xfrm>
        </p:spPr>
        <p:txBody>
          <a:bodyPr/>
          <a:lstStyle/>
          <a:p>
            <a:r>
              <a:rPr lang="en-US" dirty="0">
                <a:solidFill>
                  <a:schemeClr val="tx1"/>
                </a:solidFill>
                <a:latin typeface="Segoe UI Semibold (Headings)"/>
              </a:rPr>
              <a:t>Module 02:</a:t>
            </a:r>
            <a:br>
              <a:rPr lang="en-US" dirty="0">
                <a:solidFill>
                  <a:schemeClr val="tx1"/>
                </a:solidFill>
                <a:latin typeface="Segoe UI Semibold (Headings)"/>
              </a:rPr>
            </a:br>
            <a:r>
              <a:rPr lang="en-US" dirty="0">
                <a:solidFill>
                  <a:schemeClr val="tx1"/>
                </a:solidFill>
                <a:latin typeface="Segoe UI Semibold (Headings)"/>
              </a:rPr>
              <a:t>Core Azure services</a:t>
            </a:r>
            <a:endParaRPr lang="en-US" dirty="0"/>
          </a:p>
        </p:txBody>
      </p:sp>
    </p:spTree>
    <p:extLst>
      <p:ext uri="{BB962C8B-B14F-4D97-AF65-F5344CB8AC3E}">
        <p14:creationId xmlns:p14="http://schemas.microsoft.com/office/powerpoint/2010/main" val="58587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latin typeface="Segoe UI Semibold (Headings)"/>
              </a:rPr>
              <a:t>Core Azure architectural components</a:t>
            </a:r>
          </a:p>
        </p:txBody>
      </p:sp>
    </p:spTree>
    <p:extLst>
      <p:ext uri="{BB962C8B-B14F-4D97-AF65-F5344CB8AC3E}">
        <p14:creationId xmlns:p14="http://schemas.microsoft.com/office/powerpoint/2010/main" val="357185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Regions</a:t>
            </a:r>
          </a:p>
        </p:txBody>
      </p:sp>
      <p:sp>
        <p:nvSpPr>
          <p:cNvPr id="6" name="Text Placeholder 5"/>
          <p:cNvSpPr>
            <a:spLocks noGrp="1"/>
          </p:cNvSpPr>
          <p:nvPr>
            <p:ph type="body" sz="quarter" idx="10"/>
          </p:nvPr>
        </p:nvSpPr>
        <p:spPr>
          <a:xfrm>
            <a:off x="588263" y="1149316"/>
            <a:ext cx="11018520" cy="3102388"/>
          </a:xfrm>
        </p:spPr>
        <p:txBody>
          <a:bodyPr/>
          <a:lstStyle/>
          <a:p>
            <a:pPr marL="457200" indent="-457200">
              <a:buFont typeface="Arial" panose="020B0604020202020204" pitchFamily="34" charset="0"/>
              <a:buChar char="•"/>
            </a:pPr>
            <a:r>
              <a:rPr lang="en-IE" dirty="0"/>
              <a:t>Azure is made up of </a:t>
            </a:r>
            <a:r>
              <a:rPr lang="en-IE" dirty="0" err="1"/>
              <a:t>datacenters</a:t>
            </a:r>
            <a:r>
              <a:rPr lang="en-IE" dirty="0"/>
              <a:t> located around the globe. These </a:t>
            </a:r>
            <a:r>
              <a:rPr lang="en-IE" dirty="0" err="1"/>
              <a:t>datacenters</a:t>
            </a:r>
            <a:r>
              <a:rPr lang="en-IE" dirty="0"/>
              <a:t> are organized and made available to end users by country/region</a:t>
            </a:r>
          </a:p>
          <a:p>
            <a:pPr marL="457200" indent="-457200">
              <a:buFont typeface="Arial" panose="020B0604020202020204" pitchFamily="34" charset="0"/>
              <a:buChar char="•"/>
            </a:pPr>
            <a:r>
              <a:rPr lang="en-IE" dirty="0"/>
              <a:t>In reference to </a:t>
            </a:r>
            <a:r>
              <a:rPr lang="en-IE" dirty="0" err="1"/>
              <a:t>datacenters</a:t>
            </a:r>
            <a:r>
              <a:rPr lang="en-IE" dirty="0"/>
              <a:t>, a </a:t>
            </a:r>
            <a:r>
              <a:rPr lang="en-IE" i="1" dirty="0"/>
              <a:t>region</a:t>
            </a:r>
            <a:r>
              <a:rPr lang="en-IE" dirty="0"/>
              <a:t> is a geographical area on the planet containing at least one—but potentially multiple —</a:t>
            </a:r>
            <a:r>
              <a:rPr lang="en-IE" dirty="0" err="1"/>
              <a:t>datacenters</a:t>
            </a:r>
            <a:r>
              <a:rPr lang="en-IE" dirty="0"/>
              <a:t> that are in close proximity and networked together with a low-latency network</a:t>
            </a:r>
          </a:p>
        </p:txBody>
      </p:sp>
      <p:sp>
        <p:nvSpPr>
          <p:cNvPr id="4" name="CustomShape 3">
            <a:extLst>
              <a:ext uri="{FF2B5EF4-FFF2-40B4-BE49-F238E27FC236}">
                <a16:creationId xmlns:a16="http://schemas.microsoft.com/office/drawing/2014/main" id="{E4FD49B7-2E89-4AF1-AB4E-237800275A55}"/>
              </a:ext>
            </a:extLst>
          </p:cNvPr>
          <p:cNvSpPr/>
          <p:nvPr/>
        </p:nvSpPr>
        <p:spPr>
          <a:xfrm>
            <a:off x="5067480" y="4572000"/>
            <a:ext cx="1846276" cy="1825410"/>
          </a:xfrm>
          <a:custGeom>
            <a:avLst/>
            <a:gdLst/>
            <a:ahLst/>
            <a:cxnLst/>
            <a:rect l="l" t="t" r="r" b="b"/>
            <a:pathLst>
              <a:path w="1704" h="1920">
                <a:moveTo>
                  <a:pt x="1578" y="389"/>
                </a:moveTo>
                <a:cubicBezTo>
                  <a:pt x="1576" y="385"/>
                  <a:pt x="1576" y="385"/>
                  <a:pt x="1576" y="385"/>
                </a:cubicBezTo>
                <a:cubicBezTo>
                  <a:pt x="1569" y="376"/>
                  <a:pt x="1559" y="370"/>
                  <a:pt x="1547" y="370"/>
                </a:cubicBezTo>
                <a:cubicBezTo>
                  <a:pt x="1124" y="370"/>
                  <a:pt x="1124" y="370"/>
                  <a:pt x="1124" y="370"/>
                </a:cubicBezTo>
                <a:cubicBezTo>
                  <a:pt x="1119" y="370"/>
                  <a:pt x="1116" y="366"/>
                  <a:pt x="1116" y="362"/>
                </a:cubicBezTo>
                <a:cubicBezTo>
                  <a:pt x="1116" y="357"/>
                  <a:pt x="1119" y="354"/>
                  <a:pt x="1124" y="354"/>
                </a:cubicBezTo>
                <a:cubicBezTo>
                  <a:pt x="1442" y="354"/>
                  <a:pt x="1442" y="354"/>
                  <a:pt x="1442" y="354"/>
                </a:cubicBezTo>
                <a:cubicBezTo>
                  <a:pt x="1461" y="354"/>
                  <a:pt x="1476" y="338"/>
                  <a:pt x="1476" y="319"/>
                </a:cubicBezTo>
                <a:cubicBezTo>
                  <a:pt x="1476" y="300"/>
                  <a:pt x="1461" y="285"/>
                  <a:pt x="1442" y="285"/>
                </a:cubicBezTo>
                <a:cubicBezTo>
                  <a:pt x="1070" y="285"/>
                  <a:pt x="1070" y="285"/>
                  <a:pt x="1070" y="285"/>
                </a:cubicBezTo>
                <a:cubicBezTo>
                  <a:pt x="1066" y="285"/>
                  <a:pt x="1063" y="281"/>
                  <a:pt x="1063" y="277"/>
                </a:cubicBezTo>
                <a:cubicBezTo>
                  <a:pt x="1063" y="272"/>
                  <a:pt x="1066" y="269"/>
                  <a:pt x="1070" y="269"/>
                </a:cubicBezTo>
                <a:cubicBezTo>
                  <a:pt x="1398" y="269"/>
                  <a:pt x="1398" y="269"/>
                  <a:pt x="1398" y="269"/>
                </a:cubicBezTo>
                <a:cubicBezTo>
                  <a:pt x="1417" y="269"/>
                  <a:pt x="1433" y="253"/>
                  <a:pt x="1433" y="234"/>
                </a:cubicBezTo>
                <a:cubicBezTo>
                  <a:pt x="1433" y="215"/>
                  <a:pt x="1417" y="199"/>
                  <a:pt x="1398" y="199"/>
                </a:cubicBezTo>
                <a:cubicBezTo>
                  <a:pt x="1125" y="199"/>
                  <a:pt x="1125" y="199"/>
                  <a:pt x="1125" y="199"/>
                </a:cubicBezTo>
                <a:cubicBezTo>
                  <a:pt x="1121" y="199"/>
                  <a:pt x="1117" y="196"/>
                  <a:pt x="1117" y="192"/>
                </a:cubicBezTo>
                <a:cubicBezTo>
                  <a:pt x="1117" y="187"/>
                  <a:pt x="1121" y="184"/>
                  <a:pt x="1125" y="184"/>
                </a:cubicBezTo>
                <a:cubicBezTo>
                  <a:pt x="1289" y="184"/>
                  <a:pt x="1289" y="184"/>
                  <a:pt x="1289" y="184"/>
                </a:cubicBezTo>
                <a:cubicBezTo>
                  <a:pt x="1308" y="184"/>
                  <a:pt x="1323" y="168"/>
                  <a:pt x="1323" y="149"/>
                </a:cubicBezTo>
                <a:cubicBezTo>
                  <a:pt x="1323" y="130"/>
                  <a:pt x="1308" y="114"/>
                  <a:pt x="1289" y="114"/>
                </a:cubicBezTo>
                <a:cubicBezTo>
                  <a:pt x="1066" y="114"/>
                  <a:pt x="1066" y="114"/>
                  <a:pt x="1066" y="114"/>
                </a:cubicBezTo>
                <a:cubicBezTo>
                  <a:pt x="1062" y="114"/>
                  <a:pt x="1058" y="111"/>
                  <a:pt x="1058" y="107"/>
                </a:cubicBezTo>
                <a:cubicBezTo>
                  <a:pt x="1058" y="102"/>
                  <a:pt x="1062" y="99"/>
                  <a:pt x="1066" y="99"/>
                </a:cubicBezTo>
                <a:cubicBezTo>
                  <a:pt x="1089" y="99"/>
                  <a:pt x="1089" y="99"/>
                  <a:pt x="1089" y="99"/>
                </a:cubicBezTo>
                <a:cubicBezTo>
                  <a:pt x="1109" y="99"/>
                  <a:pt x="1124" y="83"/>
                  <a:pt x="1124" y="64"/>
                </a:cubicBezTo>
                <a:cubicBezTo>
                  <a:pt x="1124" y="48"/>
                  <a:pt x="1115" y="35"/>
                  <a:pt x="1101" y="31"/>
                </a:cubicBezTo>
                <a:cubicBezTo>
                  <a:pt x="1099" y="30"/>
                  <a:pt x="1099" y="30"/>
                  <a:pt x="1099" y="30"/>
                </a:cubicBezTo>
                <a:cubicBezTo>
                  <a:pt x="1027" y="10"/>
                  <a:pt x="952" y="0"/>
                  <a:pt x="877" y="0"/>
                </a:cubicBezTo>
                <a:cubicBezTo>
                  <a:pt x="869" y="0"/>
                  <a:pt x="869" y="0"/>
                  <a:pt x="869" y="0"/>
                </a:cubicBezTo>
                <a:cubicBezTo>
                  <a:pt x="625" y="0"/>
                  <a:pt x="394" y="106"/>
                  <a:pt x="235" y="291"/>
                </a:cubicBezTo>
                <a:cubicBezTo>
                  <a:pt x="229" y="299"/>
                  <a:pt x="229" y="299"/>
                  <a:pt x="229" y="299"/>
                </a:cubicBezTo>
                <a:cubicBezTo>
                  <a:pt x="229" y="301"/>
                  <a:pt x="229" y="301"/>
                  <a:pt x="229" y="301"/>
                </a:cubicBezTo>
                <a:cubicBezTo>
                  <a:pt x="228" y="305"/>
                  <a:pt x="227" y="308"/>
                  <a:pt x="227" y="312"/>
                </a:cubicBezTo>
                <a:cubicBezTo>
                  <a:pt x="227" y="332"/>
                  <a:pt x="243" y="348"/>
                  <a:pt x="263" y="348"/>
                </a:cubicBezTo>
                <a:cubicBezTo>
                  <a:pt x="580" y="348"/>
                  <a:pt x="580" y="348"/>
                  <a:pt x="580" y="348"/>
                </a:cubicBezTo>
                <a:cubicBezTo>
                  <a:pt x="583" y="348"/>
                  <a:pt x="586" y="351"/>
                  <a:pt x="586" y="354"/>
                </a:cubicBezTo>
                <a:cubicBezTo>
                  <a:pt x="586" y="358"/>
                  <a:pt x="583" y="361"/>
                  <a:pt x="580" y="361"/>
                </a:cubicBezTo>
                <a:cubicBezTo>
                  <a:pt x="318" y="361"/>
                  <a:pt x="318" y="361"/>
                  <a:pt x="318" y="361"/>
                </a:cubicBezTo>
                <a:cubicBezTo>
                  <a:pt x="299" y="361"/>
                  <a:pt x="283" y="377"/>
                  <a:pt x="283" y="397"/>
                </a:cubicBezTo>
                <a:cubicBezTo>
                  <a:pt x="283" y="417"/>
                  <a:pt x="299" y="433"/>
                  <a:pt x="318" y="433"/>
                </a:cubicBezTo>
                <a:cubicBezTo>
                  <a:pt x="740" y="433"/>
                  <a:pt x="740" y="433"/>
                  <a:pt x="740" y="433"/>
                </a:cubicBezTo>
                <a:cubicBezTo>
                  <a:pt x="743" y="433"/>
                  <a:pt x="746" y="436"/>
                  <a:pt x="746" y="439"/>
                </a:cubicBezTo>
                <a:cubicBezTo>
                  <a:pt x="746" y="443"/>
                  <a:pt x="743" y="446"/>
                  <a:pt x="740" y="446"/>
                </a:cubicBezTo>
                <a:cubicBezTo>
                  <a:pt x="264" y="446"/>
                  <a:pt x="264" y="446"/>
                  <a:pt x="264" y="446"/>
                </a:cubicBezTo>
                <a:cubicBezTo>
                  <a:pt x="244" y="446"/>
                  <a:pt x="228" y="462"/>
                  <a:pt x="228" y="482"/>
                </a:cubicBezTo>
                <a:cubicBezTo>
                  <a:pt x="228" y="502"/>
                  <a:pt x="244" y="518"/>
                  <a:pt x="264" y="518"/>
                </a:cubicBezTo>
                <a:cubicBezTo>
                  <a:pt x="770" y="518"/>
                  <a:pt x="770" y="518"/>
                  <a:pt x="770" y="518"/>
                </a:cubicBezTo>
                <a:cubicBezTo>
                  <a:pt x="774" y="518"/>
                  <a:pt x="777" y="521"/>
                  <a:pt x="777" y="524"/>
                </a:cubicBezTo>
                <a:cubicBezTo>
                  <a:pt x="777" y="528"/>
                  <a:pt x="774" y="531"/>
                  <a:pt x="770" y="531"/>
                </a:cubicBezTo>
                <a:cubicBezTo>
                  <a:pt x="462" y="531"/>
                  <a:pt x="462" y="531"/>
                  <a:pt x="462" y="531"/>
                </a:cubicBezTo>
                <a:cubicBezTo>
                  <a:pt x="442" y="531"/>
                  <a:pt x="426" y="547"/>
                  <a:pt x="426" y="567"/>
                </a:cubicBezTo>
                <a:cubicBezTo>
                  <a:pt x="426" y="587"/>
                  <a:pt x="442" y="603"/>
                  <a:pt x="462" y="603"/>
                </a:cubicBezTo>
                <a:cubicBezTo>
                  <a:pt x="957" y="603"/>
                  <a:pt x="957" y="603"/>
                  <a:pt x="957" y="603"/>
                </a:cubicBezTo>
                <a:cubicBezTo>
                  <a:pt x="957" y="603"/>
                  <a:pt x="957" y="603"/>
                  <a:pt x="957" y="603"/>
                </a:cubicBezTo>
                <a:cubicBezTo>
                  <a:pt x="1001" y="603"/>
                  <a:pt x="1001" y="603"/>
                  <a:pt x="1001" y="603"/>
                </a:cubicBezTo>
                <a:cubicBezTo>
                  <a:pt x="1004" y="604"/>
                  <a:pt x="1005" y="607"/>
                  <a:pt x="1005" y="610"/>
                </a:cubicBezTo>
                <a:cubicBezTo>
                  <a:pt x="1005" y="613"/>
                  <a:pt x="1002" y="616"/>
                  <a:pt x="999" y="616"/>
                </a:cubicBezTo>
                <a:cubicBezTo>
                  <a:pt x="472" y="616"/>
                  <a:pt x="472" y="616"/>
                  <a:pt x="472" y="616"/>
                </a:cubicBezTo>
                <a:cubicBezTo>
                  <a:pt x="452" y="616"/>
                  <a:pt x="436" y="632"/>
                  <a:pt x="436" y="652"/>
                </a:cubicBezTo>
                <a:cubicBezTo>
                  <a:pt x="436" y="672"/>
                  <a:pt x="452" y="688"/>
                  <a:pt x="472" y="688"/>
                </a:cubicBezTo>
                <a:cubicBezTo>
                  <a:pt x="993" y="688"/>
                  <a:pt x="993" y="688"/>
                  <a:pt x="993" y="688"/>
                </a:cubicBezTo>
                <a:cubicBezTo>
                  <a:pt x="996" y="688"/>
                  <a:pt x="999" y="691"/>
                  <a:pt x="999" y="695"/>
                </a:cubicBezTo>
                <a:cubicBezTo>
                  <a:pt x="999" y="698"/>
                  <a:pt x="996" y="701"/>
                  <a:pt x="993" y="701"/>
                </a:cubicBezTo>
                <a:cubicBezTo>
                  <a:pt x="496" y="701"/>
                  <a:pt x="496" y="701"/>
                  <a:pt x="496" y="701"/>
                </a:cubicBezTo>
                <a:cubicBezTo>
                  <a:pt x="476" y="701"/>
                  <a:pt x="460" y="717"/>
                  <a:pt x="460" y="737"/>
                </a:cubicBezTo>
                <a:cubicBezTo>
                  <a:pt x="460" y="757"/>
                  <a:pt x="476" y="773"/>
                  <a:pt x="496" y="773"/>
                </a:cubicBezTo>
                <a:cubicBezTo>
                  <a:pt x="867" y="773"/>
                  <a:pt x="867" y="773"/>
                  <a:pt x="867" y="773"/>
                </a:cubicBezTo>
                <a:cubicBezTo>
                  <a:pt x="871" y="773"/>
                  <a:pt x="874" y="776"/>
                  <a:pt x="874" y="780"/>
                </a:cubicBezTo>
                <a:cubicBezTo>
                  <a:pt x="874" y="783"/>
                  <a:pt x="871" y="786"/>
                  <a:pt x="867" y="786"/>
                </a:cubicBezTo>
                <a:cubicBezTo>
                  <a:pt x="469" y="786"/>
                  <a:pt x="469" y="786"/>
                  <a:pt x="469" y="786"/>
                </a:cubicBezTo>
                <a:cubicBezTo>
                  <a:pt x="450" y="786"/>
                  <a:pt x="434" y="802"/>
                  <a:pt x="434" y="822"/>
                </a:cubicBezTo>
                <a:cubicBezTo>
                  <a:pt x="434" y="842"/>
                  <a:pt x="450" y="858"/>
                  <a:pt x="469" y="858"/>
                </a:cubicBezTo>
                <a:cubicBezTo>
                  <a:pt x="791" y="858"/>
                  <a:pt x="791" y="858"/>
                  <a:pt x="791" y="858"/>
                </a:cubicBezTo>
                <a:cubicBezTo>
                  <a:pt x="795" y="858"/>
                  <a:pt x="798" y="861"/>
                  <a:pt x="798" y="865"/>
                </a:cubicBezTo>
                <a:cubicBezTo>
                  <a:pt x="798" y="868"/>
                  <a:pt x="795" y="871"/>
                  <a:pt x="791" y="871"/>
                </a:cubicBezTo>
                <a:cubicBezTo>
                  <a:pt x="510" y="871"/>
                  <a:pt x="510" y="871"/>
                  <a:pt x="510" y="871"/>
                </a:cubicBezTo>
                <a:cubicBezTo>
                  <a:pt x="491" y="871"/>
                  <a:pt x="475" y="888"/>
                  <a:pt x="475" y="907"/>
                </a:cubicBezTo>
                <a:cubicBezTo>
                  <a:pt x="475" y="927"/>
                  <a:pt x="491" y="943"/>
                  <a:pt x="510" y="943"/>
                </a:cubicBezTo>
                <a:cubicBezTo>
                  <a:pt x="623" y="943"/>
                  <a:pt x="623" y="943"/>
                  <a:pt x="623" y="943"/>
                </a:cubicBezTo>
                <a:cubicBezTo>
                  <a:pt x="626" y="943"/>
                  <a:pt x="629" y="946"/>
                  <a:pt x="629" y="950"/>
                </a:cubicBezTo>
                <a:cubicBezTo>
                  <a:pt x="629" y="953"/>
                  <a:pt x="626" y="956"/>
                  <a:pt x="623" y="956"/>
                </a:cubicBezTo>
                <a:cubicBezTo>
                  <a:pt x="579" y="956"/>
                  <a:pt x="579" y="956"/>
                  <a:pt x="579" y="956"/>
                </a:cubicBezTo>
                <a:cubicBezTo>
                  <a:pt x="559" y="956"/>
                  <a:pt x="543" y="973"/>
                  <a:pt x="543" y="992"/>
                </a:cubicBezTo>
                <a:cubicBezTo>
                  <a:pt x="543" y="1012"/>
                  <a:pt x="559" y="1028"/>
                  <a:pt x="579" y="1028"/>
                </a:cubicBezTo>
                <a:cubicBezTo>
                  <a:pt x="637" y="1028"/>
                  <a:pt x="637" y="1028"/>
                  <a:pt x="637" y="1028"/>
                </a:cubicBezTo>
                <a:cubicBezTo>
                  <a:pt x="640" y="1028"/>
                  <a:pt x="643" y="1031"/>
                  <a:pt x="643" y="1035"/>
                </a:cubicBezTo>
                <a:cubicBezTo>
                  <a:pt x="643" y="1039"/>
                  <a:pt x="640" y="1042"/>
                  <a:pt x="637" y="1042"/>
                </a:cubicBezTo>
                <a:cubicBezTo>
                  <a:pt x="633" y="1042"/>
                  <a:pt x="633" y="1042"/>
                  <a:pt x="633" y="1042"/>
                </a:cubicBezTo>
                <a:cubicBezTo>
                  <a:pt x="613" y="1042"/>
                  <a:pt x="597" y="1058"/>
                  <a:pt x="597" y="1077"/>
                </a:cubicBezTo>
                <a:cubicBezTo>
                  <a:pt x="597" y="1097"/>
                  <a:pt x="613" y="1113"/>
                  <a:pt x="633" y="1113"/>
                </a:cubicBezTo>
                <a:cubicBezTo>
                  <a:pt x="750" y="1113"/>
                  <a:pt x="750" y="1113"/>
                  <a:pt x="750" y="1113"/>
                </a:cubicBezTo>
                <a:cubicBezTo>
                  <a:pt x="754" y="1113"/>
                  <a:pt x="757" y="1116"/>
                  <a:pt x="757" y="1120"/>
                </a:cubicBezTo>
                <a:cubicBezTo>
                  <a:pt x="757" y="1124"/>
                  <a:pt x="754" y="1127"/>
                  <a:pt x="750" y="1127"/>
                </a:cubicBezTo>
                <a:cubicBezTo>
                  <a:pt x="727" y="1127"/>
                  <a:pt x="727" y="1127"/>
                  <a:pt x="727" y="1127"/>
                </a:cubicBezTo>
                <a:cubicBezTo>
                  <a:pt x="707" y="1127"/>
                  <a:pt x="691" y="1143"/>
                  <a:pt x="691" y="1162"/>
                </a:cubicBezTo>
                <a:cubicBezTo>
                  <a:pt x="691" y="1182"/>
                  <a:pt x="707" y="1198"/>
                  <a:pt x="727" y="1198"/>
                </a:cubicBezTo>
                <a:cubicBezTo>
                  <a:pt x="1009" y="1198"/>
                  <a:pt x="1009" y="1198"/>
                  <a:pt x="1009" y="1198"/>
                </a:cubicBezTo>
                <a:cubicBezTo>
                  <a:pt x="1013" y="1198"/>
                  <a:pt x="1016" y="1201"/>
                  <a:pt x="1016" y="1205"/>
                </a:cubicBezTo>
                <a:cubicBezTo>
                  <a:pt x="1016" y="1209"/>
                  <a:pt x="1013" y="1212"/>
                  <a:pt x="1009" y="1212"/>
                </a:cubicBezTo>
                <a:cubicBezTo>
                  <a:pt x="786" y="1212"/>
                  <a:pt x="786" y="1212"/>
                  <a:pt x="786" y="1212"/>
                </a:cubicBezTo>
                <a:cubicBezTo>
                  <a:pt x="766" y="1212"/>
                  <a:pt x="750" y="1228"/>
                  <a:pt x="750" y="1247"/>
                </a:cubicBezTo>
                <a:cubicBezTo>
                  <a:pt x="750" y="1267"/>
                  <a:pt x="766" y="1283"/>
                  <a:pt x="786" y="1283"/>
                </a:cubicBezTo>
                <a:cubicBezTo>
                  <a:pt x="1124" y="1283"/>
                  <a:pt x="1124" y="1283"/>
                  <a:pt x="1124" y="1283"/>
                </a:cubicBezTo>
                <a:cubicBezTo>
                  <a:pt x="1127" y="1283"/>
                  <a:pt x="1130" y="1286"/>
                  <a:pt x="1130" y="1289"/>
                </a:cubicBezTo>
                <a:cubicBezTo>
                  <a:pt x="1129" y="1291"/>
                  <a:pt x="1125" y="1294"/>
                  <a:pt x="1120" y="1297"/>
                </a:cubicBezTo>
                <a:cubicBezTo>
                  <a:pt x="845" y="1297"/>
                  <a:pt x="845" y="1297"/>
                  <a:pt x="845" y="1297"/>
                </a:cubicBezTo>
                <a:cubicBezTo>
                  <a:pt x="825" y="1297"/>
                  <a:pt x="809" y="1313"/>
                  <a:pt x="809" y="1333"/>
                </a:cubicBezTo>
                <a:cubicBezTo>
                  <a:pt x="809" y="1352"/>
                  <a:pt x="825" y="1368"/>
                  <a:pt x="845" y="1368"/>
                </a:cubicBezTo>
                <a:cubicBezTo>
                  <a:pt x="1102" y="1368"/>
                  <a:pt x="1102" y="1368"/>
                  <a:pt x="1102" y="1368"/>
                </a:cubicBezTo>
                <a:cubicBezTo>
                  <a:pt x="1106" y="1368"/>
                  <a:pt x="1109" y="1371"/>
                  <a:pt x="1109" y="1375"/>
                </a:cubicBezTo>
                <a:cubicBezTo>
                  <a:pt x="1109" y="1379"/>
                  <a:pt x="1106" y="1382"/>
                  <a:pt x="1102" y="1382"/>
                </a:cubicBezTo>
                <a:cubicBezTo>
                  <a:pt x="887" y="1382"/>
                  <a:pt x="887" y="1382"/>
                  <a:pt x="887" y="1382"/>
                </a:cubicBezTo>
                <a:cubicBezTo>
                  <a:pt x="868" y="1382"/>
                  <a:pt x="852" y="1398"/>
                  <a:pt x="852" y="1418"/>
                </a:cubicBezTo>
                <a:cubicBezTo>
                  <a:pt x="852" y="1437"/>
                  <a:pt x="868" y="1453"/>
                  <a:pt x="887" y="1453"/>
                </a:cubicBezTo>
                <a:cubicBezTo>
                  <a:pt x="1040" y="1453"/>
                  <a:pt x="1040" y="1453"/>
                  <a:pt x="1040" y="1453"/>
                </a:cubicBezTo>
                <a:cubicBezTo>
                  <a:pt x="1044" y="1453"/>
                  <a:pt x="1047" y="1456"/>
                  <a:pt x="1047" y="1460"/>
                </a:cubicBezTo>
                <a:cubicBezTo>
                  <a:pt x="1047" y="1464"/>
                  <a:pt x="1044" y="1467"/>
                  <a:pt x="1040" y="1467"/>
                </a:cubicBezTo>
                <a:cubicBezTo>
                  <a:pt x="875" y="1467"/>
                  <a:pt x="875" y="1467"/>
                  <a:pt x="875" y="1467"/>
                </a:cubicBezTo>
                <a:cubicBezTo>
                  <a:pt x="856" y="1467"/>
                  <a:pt x="840" y="1483"/>
                  <a:pt x="840" y="1503"/>
                </a:cubicBezTo>
                <a:cubicBezTo>
                  <a:pt x="840" y="1522"/>
                  <a:pt x="856" y="1538"/>
                  <a:pt x="875" y="1538"/>
                </a:cubicBezTo>
                <a:cubicBezTo>
                  <a:pt x="959" y="1538"/>
                  <a:pt x="959" y="1538"/>
                  <a:pt x="959" y="1538"/>
                </a:cubicBezTo>
                <a:cubicBezTo>
                  <a:pt x="963" y="1538"/>
                  <a:pt x="966" y="1541"/>
                  <a:pt x="966" y="1545"/>
                </a:cubicBezTo>
                <a:cubicBezTo>
                  <a:pt x="966" y="1549"/>
                  <a:pt x="963" y="1552"/>
                  <a:pt x="959" y="1552"/>
                </a:cubicBezTo>
                <a:cubicBezTo>
                  <a:pt x="883" y="1552"/>
                  <a:pt x="883" y="1552"/>
                  <a:pt x="883" y="1552"/>
                </a:cubicBezTo>
                <a:cubicBezTo>
                  <a:pt x="863" y="1552"/>
                  <a:pt x="847" y="1568"/>
                  <a:pt x="847" y="1588"/>
                </a:cubicBezTo>
                <a:cubicBezTo>
                  <a:pt x="847" y="1607"/>
                  <a:pt x="863" y="1624"/>
                  <a:pt x="883" y="1624"/>
                </a:cubicBezTo>
                <a:cubicBezTo>
                  <a:pt x="925" y="1624"/>
                  <a:pt x="925" y="1624"/>
                  <a:pt x="925" y="1624"/>
                </a:cubicBezTo>
                <a:cubicBezTo>
                  <a:pt x="928" y="1624"/>
                  <a:pt x="931" y="1627"/>
                  <a:pt x="931" y="1630"/>
                </a:cubicBezTo>
                <a:cubicBezTo>
                  <a:pt x="931" y="1634"/>
                  <a:pt x="928" y="1637"/>
                  <a:pt x="925" y="1637"/>
                </a:cubicBezTo>
                <a:cubicBezTo>
                  <a:pt x="883" y="1637"/>
                  <a:pt x="883" y="1637"/>
                  <a:pt x="883" y="1637"/>
                </a:cubicBezTo>
                <a:cubicBezTo>
                  <a:pt x="878" y="1636"/>
                  <a:pt x="878" y="1636"/>
                  <a:pt x="878" y="1636"/>
                </a:cubicBezTo>
                <a:cubicBezTo>
                  <a:pt x="876" y="1636"/>
                  <a:pt x="876" y="1636"/>
                  <a:pt x="876" y="1636"/>
                </a:cubicBezTo>
                <a:cubicBezTo>
                  <a:pt x="660" y="1636"/>
                  <a:pt x="458" y="1552"/>
                  <a:pt x="305" y="1399"/>
                </a:cubicBezTo>
                <a:cubicBezTo>
                  <a:pt x="152" y="1246"/>
                  <a:pt x="68" y="1043"/>
                  <a:pt x="68" y="827"/>
                </a:cubicBezTo>
                <a:cubicBezTo>
                  <a:pt x="68" y="693"/>
                  <a:pt x="100" y="566"/>
                  <a:pt x="162" y="449"/>
                </a:cubicBezTo>
                <a:cubicBezTo>
                  <a:pt x="163" y="448"/>
                  <a:pt x="163" y="448"/>
                  <a:pt x="163" y="448"/>
                </a:cubicBezTo>
                <a:cubicBezTo>
                  <a:pt x="164" y="446"/>
                  <a:pt x="164" y="446"/>
                  <a:pt x="164" y="446"/>
                </a:cubicBezTo>
                <a:cubicBezTo>
                  <a:pt x="184" y="403"/>
                  <a:pt x="187" y="354"/>
                  <a:pt x="171" y="309"/>
                </a:cubicBezTo>
                <a:cubicBezTo>
                  <a:pt x="157" y="267"/>
                  <a:pt x="128" y="234"/>
                  <a:pt x="91" y="212"/>
                </a:cubicBezTo>
                <a:cubicBezTo>
                  <a:pt x="91" y="210"/>
                  <a:pt x="91" y="207"/>
                  <a:pt x="91" y="204"/>
                </a:cubicBezTo>
                <a:cubicBezTo>
                  <a:pt x="91" y="179"/>
                  <a:pt x="71" y="158"/>
                  <a:pt x="46" y="158"/>
                </a:cubicBezTo>
                <a:cubicBezTo>
                  <a:pt x="21" y="158"/>
                  <a:pt x="0" y="179"/>
                  <a:pt x="0" y="204"/>
                </a:cubicBezTo>
                <a:cubicBezTo>
                  <a:pt x="0" y="229"/>
                  <a:pt x="21" y="250"/>
                  <a:pt x="46" y="250"/>
                </a:cubicBezTo>
                <a:cubicBezTo>
                  <a:pt x="58" y="250"/>
                  <a:pt x="69" y="245"/>
                  <a:pt x="77" y="237"/>
                </a:cubicBezTo>
                <a:cubicBezTo>
                  <a:pt x="109" y="255"/>
                  <a:pt x="133" y="283"/>
                  <a:pt x="145" y="318"/>
                </a:cubicBezTo>
                <a:cubicBezTo>
                  <a:pt x="158" y="355"/>
                  <a:pt x="156" y="396"/>
                  <a:pt x="139" y="432"/>
                </a:cubicBezTo>
                <a:cubicBezTo>
                  <a:pt x="139" y="433"/>
                  <a:pt x="139" y="433"/>
                  <a:pt x="139" y="433"/>
                </a:cubicBezTo>
                <a:cubicBezTo>
                  <a:pt x="138" y="434"/>
                  <a:pt x="138" y="434"/>
                  <a:pt x="138" y="434"/>
                </a:cubicBezTo>
                <a:cubicBezTo>
                  <a:pt x="73" y="555"/>
                  <a:pt x="40" y="688"/>
                  <a:pt x="40" y="827"/>
                </a:cubicBezTo>
                <a:cubicBezTo>
                  <a:pt x="40" y="1051"/>
                  <a:pt x="127" y="1261"/>
                  <a:pt x="285" y="1419"/>
                </a:cubicBezTo>
                <a:cubicBezTo>
                  <a:pt x="443" y="1577"/>
                  <a:pt x="652" y="1664"/>
                  <a:pt x="875" y="1664"/>
                </a:cubicBezTo>
                <a:cubicBezTo>
                  <a:pt x="879" y="1665"/>
                  <a:pt x="879" y="1665"/>
                  <a:pt x="879" y="1665"/>
                </a:cubicBezTo>
                <a:cubicBezTo>
                  <a:pt x="925" y="1665"/>
                  <a:pt x="925" y="1665"/>
                  <a:pt x="925" y="1665"/>
                </a:cubicBezTo>
                <a:cubicBezTo>
                  <a:pt x="944" y="1665"/>
                  <a:pt x="959" y="1649"/>
                  <a:pt x="959" y="1630"/>
                </a:cubicBezTo>
                <a:cubicBezTo>
                  <a:pt x="959" y="1611"/>
                  <a:pt x="944" y="1596"/>
                  <a:pt x="925" y="1596"/>
                </a:cubicBezTo>
                <a:cubicBezTo>
                  <a:pt x="883" y="1596"/>
                  <a:pt x="883" y="1596"/>
                  <a:pt x="883" y="1596"/>
                </a:cubicBezTo>
                <a:cubicBezTo>
                  <a:pt x="879" y="1596"/>
                  <a:pt x="875" y="1592"/>
                  <a:pt x="875" y="1588"/>
                </a:cubicBezTo>
                <a:cubicBezTo>
                  <a:pt x="875" y="1583"/>
                  <a:pt x="879" y="1580"/>
                  <a:pt x="883" y="1580"/>
                </a:cubicBezTo>
                <a:cubicBezTo>
                  <a:pt x="959" y="1580"/>
                  <a:pt x="959" y="1580"/>
                  <a:pt x="959" y="1580"/>
                </a:cubicBezTo>
                <a:cubicBezTo>
                  <a:pt x="978" y="1580"/>
                  <a:pt x="994" y="1564"/>
                  <a:pt x="994" y="1545"/>
                </a:cubicBezTo>
                <a:cubicBezTo>
                  <a:pt x="994" y="1526"/>
                  <a:pt x="978" y="1510"/>
                  <a:pt x="959" y="1510"/>
                </a:cubicBezTo>
                <a:cubicBezTo>
                  <a:pt x="875" y="1510"/>
                  <a:pt x="875" y="1510"/>
                  <a:pt x="875" y="1510"/>
                </a:cubicBezTo>
                <a:cubicBezTo>
                  <a:pt x="871" y="1510"/>
                  <a:pt x="868" y="1507"/>
                  <a:pt x="868" y="1503"/>
                </a:cubicBezTo>
                <a:cubicBezTo>
                  <a:pt x="868" y="1498"/>
                  <a:pt x="871" y="1495"/>
                  <a:pt x="875" y="1495"/>
                </a:cubicBezTo>
                <a:cubicBezTo>
                  <a:pt x="1040" y="1495"/>
                  <a:pt x="1040" y="1495"/>
                  <a:pt x="1040" y="1495"/>
                </a:cubicBezTo>
                <a:cubicBezTo>
                  <a:pt x="1060" y="1495"/>
                  <a:pt x="1075" y="1479"/>
                  <a:pt x="1075" y="1460"/>
                </a:cubicBezTo>
                <a:cubicBezTo>
                  <a:pt x="1075" y="1441"/>
                  <a:pt x="1060" y="1425"/>
                  <a:pt x="1040" y="1425"/>
                </a:cubicBezTo>
                <a:cubicBezTo>
                  <a:pt x="887" y="1425"/>
                  <a:pt x="887" y="1425"/>
                  <a:pt x="887" y="1425"/>
                </a:cubicBezTo>
                <a:cubicBezTo>
                  <a:pt x="883" y="1425"/>
                  <a:pt x="880" y="1422"/>
                  <a:pt x="880" y="1418"/>
                </a:cubicBezTo>
                <a:cubicBezTo>
                  <a:pt x="880" y="1413"/>
                  <a:pt x="883" y="1410"/>
                  <a:pt x="887" y="1410"/>
                </a:cubicBezTo>
                <a:cubicBezTo>
                  <a:pt x="1102" y="1410"/>
                  <a:pt x="1102" y="1410"/>
                  <a:pt x="1102" y="1410"/>
                </a:cubicBezTo>
                <a:cubicBezTo>
                  <a:pt x="1121" y="1410"/>
                  <a:pt x="1137" y="1394"/>
                  <a:pt x="1137" y="1375"/>
                </a:cubicBezTo>
                <a:cubicBezTo>
                  <a:pt x="1137" y="1356"/>
                  <a:pt x="1121" y="1340"/>
                  <a:pt x="1102" y="1340"/>
                </a:cubicBezTo>
                <a:cubicBezTo>
                  <a:pt x="845" y="1340"/>
                  <a:pt x="845" y="1340"/>
                  <a:pt x="845" y="1340"/>
                </a:cubicBezTo>
                <a:cubicBezTo>
                  <a:pt x="840" y="1340"/>
                  <a:pt x="837" y="1337"/>
                  <a:pt x="837" y="1333"/>
                </a:cubicBezTo>
                <a:cubicBezTo>
                  <a:pt x="837" y="1328"/>
                  <a:pt x="840" y="1325"/>
                  <a:pt x="845" y="1325"/>
                </a:cubicBezTo>
                <a:cubicBezTo>
                  <a:pt x="1127" y="1325"/>
                  <a:pt x="1127" y="1325"/>
                  <a:pt x="1127" y="1325"/>
                </a:cubicBezTo>
                <a:cubicBezTo>
                  <a:pt x="1129" y="1323"/>
                  <a:pt x="1129" y="1323"/>
                  <a:pt x="1129" y="1323"/>
                </a:cubicBezTo>
                <a:cubicBezTo>
                  <a:pt x="1136" y="1320"/>
                  <a:pt x="1158" y="1309"/>
                  <a:pt x="1158" y="1290"/>
                </a:cubicBezTo>
                <a:cubicBezTo>
                  <a:pt x="1158" y="1271"/>
                  <a:pt x="1143" y="1255"/>
                  <a:pt x="1124" y="1255"/>
                </a:cubicBezTo>
                <a:cubicBezTo>
                  <a:pt x="786" y="1255"/>
                  <a:pt x="786" y="1255"/>
                  <a:pt x="786" y="1255"/>
                </a:cubicBezTo>
                <a:cubicBezTo>
                  <a:pt x="782" y="1255"/>
                  <a:pt x="778" y="1252"/>
                  <a:pt x="778" y="1247"/>
                </a:cubicBezTo>
                <a:cubicBezTo>
                  <a:pt x="778" y="1243"/>
                  <a:pt x="782" y="1240"/>
                  <a:pt x="786" y="1240"/>
                </a:cubicBezTo>
                <a:cubicBezTo>
                  <a:pt x="1009" y="1240"/>
                  <a:pt x="1009" y="1240"/>
                  <a:pt x="1009" y="1240"/>
                </a:cubicBezTo>
                <a:cubicBezTo>
                  <a:pt x="1029" y="1240"/>
                  <a:pt x="1044" y="1224"/>
                  <a:pt x="1044" y="1205"/>
                </a:cubicBezTo>
                <a:cubicBezTo>
                  <a:pt x="1044" y="1186"/>
                  <a:pt x="1029" y="1170"/>
                  <a:pt x="1009" y="1170"/>
                </a:cubicBezTo>
                <a:cubicBezTo>
                  <a:pt x="727" y="1170"/>
                  <a:pt x="727" y="1170"/>
                  <a:pt x="727" y="1170"/>
                </a:cubicBezTo>
                <a:cubicBezTo>
                  <a:pt x="723" y="1170"/>
                  <a:pt x="719" y="1167"/>
                  <a:pt x="719" y="1162"/>
                </a:cubicBezTo>
                <a:cubicBezTo>
                  <a:pt x="719" y="1158"/>
                  <a:pt x="723" y="1155"/>
                  <a:pt x="727" y="1155"/>
                </a:cubicBezTo>
                <a:cubicBezTo>
                  <a:pt x="750" y="1155"/>
                  <a:pt x="750" y="1155"/>
                  <a:pt x="750" y="1155"/>
                </a:cubicBezTo>
                <a:cubicBezTo>
                  <a:pt x="769" y="1155"/>
                  <a:pt x="785" y="1139"/>
                  <a:pt x="785" y="1120"/>
                </a:cubicBezTo>
                <a:cubicBezTo>
                  <a:pt x="785" y="1101"/>
                  <a:pt x="769" y="1085"/>
                  <a:pt x="750" y="1085"/>
                </a:cubicBezTo>
                <a:cubicBezTo>
                  <a:pt x="633" y="1085"/>
                  <a:pt x="633" y="1085"/>
                  <a:pt x="633" y="1085"/>
                </a:cubicBezTo>
                <a:cubicBezTo>
                  <a:pt x="629" y="1085"/>
                  <a:pt x="625" y="1082"/>
                  <a:pt x="625" y="1077"/>
                </a:cubicBezTo>
                <a:cubicBezTo>
                  <a:pt x="625" y="1073"/>
                  <a:pt x="629" y="1070"/>
                  <a:pt x="633" y="1070"/>
                </a:cubicBezTo>
                <a:cubicBezTo>
                  <a:pt x="637" y="1070"/>
                  <a:pt x="637" y="1070"/>
                  <a:pt x="637" y="1070"/>
                </a:cubicBezTo>
                <a:cubicBezTo>
                  <a:pt x="656" y="1070"/>
                  <a:pt x="671" y="1054"/>
                  <a:pt x="671" y="1035"/>
                </a:cubicBezTo>
                <a:cubicBezTo>
                  <a:pt x="671" y="1016"/>
                  <a:pt x="656" y="1000"/>
                  <a:pt x="637" y="1000"/>
                </a:cubicBezTo>
                <a:cubicBezTo>
                  <a:pt x="579" y="1000"/>
                  <a:pt x="579" y="1000"/>
                  <a:pt x="579" y="1000"/>
                </a:cubicBezTo>
                <a:cubicBezTo>
                  <a:pt x="575" y="1000"/>
                  <a:pt x="571" y="997"/>
                  <a:pt x="571" y="992"/>
                </a:cubicBezTo>
                <a:cubicBezTo>
                  <a:pt x="571" y="988"/>
                  <a:pt x="575" y="984"/>
                  <a:pt x="579" y="984"/>
                </a:cubicBezTo>
                <a:cubicBezTo>
                  <a:pt x="623" y="984"/>
                  <a:pt x="623" y="984"/>
                  <a:pt x="623" y="984"/>
                </a:cubicBezTo>
                <a:cubicBezTo>
                  <a:pt x="642" y="984"/>
                  <a:pt x="657" y="969"/>
                  <a:pt x="657" y="950"/>
                </a:cubicBezTo>
                <a:cubicBezTo>
                  <a:pt x="657" y="931"/>
                  <a:pt x="642" y="915"/>
                  <a:pt x="623" y="915"/>
                </a:cubicBezTo>
                <a:cubicBezTo>
                  <a:pt x="510" y="915"/>
                  <a:pt x="510" y="915"/>
                  <a:pt x="510" y="915"/>
                </a:cubicBezTo>
                <a:cubicBezTo>
                  <a:pt x="506" y="915"/>
                  <a:pt x="503" y="912"/>
                  <a:pt x="503" y="907"/>
                </a:cubicBezTo>
                <a:cubicBezTo>
                  <a:pt x="503" y="903"/>
                  <a:pt x="506" y="899"/>
                  <a:pt x="510" y="899"/>
                </a:cubicBezTo>
                <a:cubicBezTo>
                  <a:pt x="791" y="899"/>
                  <a:pt x="791" y="899"/>
                  <a:pt x="791" y="899"/>
                </a:cubicBezTo>
                <a:cubicBezTo>
                  <a:pt x="810" y="899"/>
                  <a:pt x="826" y="884"/>
                  <a:pt x="826" y="865"/>
                </a:cubicBezTo>
                <a:cubicBezTo>
                  <a:pt x="826" y="846"/>
                  <a:pt x="810" y="830"/>
                  <a:pt x="791" y="830"/>
                </a:cubicBezTo>
                <a:cubicBezTo>
                  <a:pt x="469" y="830"/>
                  <a:pt x="469" y="830"/>
                  <a:pt x="469" y="830"/>
                </a:cubicBezTo>
                <a:cubicBezTo>
                  <a:pt x="465" y="830"/>
                  <a:pt x="462" y="827"/>
                  <a:pt x="462" y="822"/>
                </a:cubicBezTo>
                <a:cubicBezTo>
                  <a:pt x="462" y="818"/>
                  <a:pt x="465" y="814"/>
                  <a:pt x="469" y="814"/>
                </a:cubicBezTo>
                <a:cubicBezTo>
                  <a:pt x="867" y="814"/>
                  <a:pt x="867" y="814"/>
                  <a:pt x="867" y="814"/>
                </a:cubicBezTo>
                <a:cubicBezTo>
                  <a:pt x="887" y="814"/>
                  <a:pt x="902" y="799"/>
                  <a:pt x="902" y="780"/>
                </a:cubicBezTo>
                <a:cubicBezTo>
                  <a:pt x="902" y="761"/>
                  <a:pt x="887" y="745"/>
                  <a:pt x="867" y="745"/>
                </a:cubicBezTo>
                <a:cubicBezTo>
                  <a:pt x="496" y="745"/>
                  <a:pt x="496" y="745"/>
                  <a:pt x="496" y="745"/>
                </a:cubicBezTo>
                <a:cubicBezTo>
                  <a:pt x="492" y="745"/>
                  <a:pt x="488" y="741"/>
                  <a:pt x="488" y="737"/>
                </a:cubicBezTo>
                <a:cubicBezTo>
                  <a:pt x="488" y="733"/>
                  <a:pt x="492" y="729"/>
                  <a:pt x="496" y="729"/>
                </a:cubicBezTo>
                <a:cubicBezTo>
                  <a:pt x="993" y="729"/>
                  <a:pt x="993" y="729"/>
                  <a:pt x="993" y="729"/>
                </a:cubicBezTo>
                <a:cubicBezTo>
                  <a:pt x="1012" y="729"/>
                  <a:pt x="1027" y="714"/>
                  <a:pt x="1027" y="695"/>
                </a:cubicBezTo>
                <a:cubicBezTo>
                  <a:pt x="1027" y="675"/>
                  <a:pt x="1012" y="660"/>
                  <a:pt x="993" y="660"/>
                </a:cubicBezTo>
                <a:cubicBezTo>
                  <a:pt x="472" y="660"/>
                  <a:pt x="472" y="660"/>
                  <a:pt x="472" y="660"/>
                </a:cubicBezTo>
                <a:cubicBezTo>
                  <a:pt x="468" y="660"/>
                  <a:pt x="464" y="656"/>
                  <a:pt x="464" y="652"/>
                </a:cubicBezTo>
                <a:cubicBezTo>
                  <a:pt x="464" y="648"/>
                  <a:pt x="468" y="644"/>
                  <a:pt x="472" y="644"/>
                </a:cubicBezTo>
                <a:cubicBezTo>
                  <a:pt x="999" y="644"/>
                  <a:pt x="999" y="644"/>
                  <a:pt x="999" y="644"/>
                </a:cubicBezTo>
                <a:cubicBezTo>
                  <a:pt x="1018" y="644"/>
                  <a:pt x="1033" y="629"/>
                  <a:pt x="1033" y="610"/>
                </a:cubicBezTo>
                <a:cubicBezTo>
                  <a:pt x="1033" y="594"/>
                  <a:pt x="1024" y="581"/>
                  <a:pt x="1009" y="576"/>
                </a:cubicBezTo>
                <a:cubicBezTo>
                  <a:pt x="1006" y="575"/>
                  <a:pt x="1006" y="575"/>
                  <a:pt x="1006" y="575"/>
                </a:cubicBezTo>
                <a:cubicBezTo>
                  <a:pt x="985" y="575"/>
                  <a:pt x="985" y="575"/>
                  <a:pt x="985" y="575"/>
                </a:cubicBezTo>
                <a:cubicBezTo>
                  <a:pt x="985" y="575"/>
                  <a:pt x="985" y="575"/>
                  <a:pt x="985" y="575"/>
                </a:cubicBezTo>
                <a:cubicBezTo>
                  <a:pt x="462" y="575"/>
                  <a:pt x="462" y="575"/>
                  <a:pt x="462" y="575"/>
                </a:cubicBezTo>
                <a:cubicBezTo>
                  <a:pt x="458" y="575"/>
                  <a:pt x="454" y="571"/>
                  <a:pt x="454" y="567"/>
                </a:cubicBezTo>
                <a:cubicBezTo>
                  <a:pt x="454" y="563"/>
                  <a:pt x="458" y="559"/>
                  <a:pt x="462" y="559"/>
                </a:cubicBezTo>
                <a:cubicBezTo>
                  <a:pt x="770" y="559"/>
                  <a:pt x="770" y="559"/>
                  <a:pt x="770" y="559"/>
                </a:cubicBezTo>
                <a:cubicBezTo>
                  <a:pt x="789" y="559"/>
                  <a:pt x="805" y="544"/>
                  <a:pt x="805" y="524"/>
                </a:cubicBezTo>
                <a:cubicBezTo>
                  <a:pt x="805" y="505"/>
                  <a:pt x="789" y="490"/>
                  <a:pt x="770" y="490"/>
                </a:cubicBezTo>
                <a:cubicBezTo>
                  <a:pt x="264" y="490"/>
                  <a:pt x="264" y="490"/>
                  <a:pt x="264" y="490"/>
                </a:cubicBezTo>
                <a:cubicBezTo>
                  <a:pt x="260" y="490"/>
                  <a:pt x="256" y="486"/>
                  <a:pt x="256" y="482"/>
                </a:cubicBezTo>
                <a:cubicBezTo>
                  <a:pt x="256" y="478"/>
                  <a:pt x="260" y="474"/>
                  <a:pt x="264" y="474"/>
                </a:cubicBezTo>
                <a:cubicBezTo>
                  <a:pt x="740" y="474"/>
                  <a:pt x="740" y="474"/>
                  <a:pt x="740" y="474"/>
                </a:cubicBezTo>
                <a:cubicBezTo>
                  <a:pt x="759" y="474"/>
                  <a:pt x="774" y="459"/>
                  <a:pt x="774" y="439"/>
                </a:cubicBezTo>
                <a:cubicBezTo>
                  <a:pt x="774" y="420"/>
                  <a:pt x="759" y="405"/>
                  <a:pt x="740" y="405"/>
                </a:cubicBezTo>
                <a:cubicBezTo>
                  <a:pt x="318" y="405"/>
                  <a:pt x="318" y="405"/>
                  <a:pt x="318" y="405"/>
                </a:cubicBezTo>
                <a:cubicBezTo>
                  <a:pt x="314" y="405"/>
                  <a:pt x="311" y="401"/>
                  <a:pt x="311" y="397"/>
                </a:cubicBezTo>
                <a:cubicBezTo>
                  <a:pt x="311" y="393"/>
                  <a:pt x="314" y="389"/>
                  <a:pt x="318" y="389"/>
                </a:cubicBezTo>
                <a:cubicBezTo>
                  <a:pt x="580" y="389"/>
                  <a:pt x="580" y="389"/>
                  <a:pt x="580" y="389"/>
                </a:cubicBezTo>
                <a:cubicBezTo>
                  <a:pt x="599" y="389"/>
                  <a:pt x="614" y="374"/>
                  <a:pt x="614" y="354"/>
                </a:cubicBezTo>
                <a:cubicBezTo>
                  <a:pt x="614" y="335"/>
                  <a:pt x="599" y="320"/>
                  <a:pt x="580" y="320"/>
                </a:cubicBezTo>
                <a:cubicBezTo>
                  <a:pt x="263" y="320"/>
                  <a:pt x="263" y="320"/>
                  <a:pt x="263" y="320"/>
                </a:cubicBezTo>
                <a:cubicBezTo>
                  <a:pt x="259" y="320"/>
                  <a:pt x="255" y="316"/>
                  <a:pt x="255" y="312"/>
                </a:cubicBezTo>
                <a:cubicBezTo>
                  <a:pt x="255" y="312"/>
                  <a:pt x="255" y="311"/>
                  <a:pt x="255" y="311"/>
                </a:cubicBezTo>
                <a:cubicBezTo>
                  <a:pt x="257" y="309"/>
                  <a:pt x="257" y="309"/>
                  <a:pt x="257" y="309"/>
                </a:cubicBezTo>
                <a:cubicBezTo>
                  <a:pt x="410" y="131"/>
                  <a:pt x="633" y="28"/>
                  <a:pt x="869" y="28"/>
                </a:cubicBezTo>
                <a:cubicBezTo>
                  <a:pt x="877" y="28"/>
                  <a:pt x="877" y="28"/>
                  <a:pt x="877" y="28"/>
                </a:cubicBezTo>
                <a:cubicBezTo>
                  <a:pt x="950" y="28"/>
                  <a:pt x="1022" y="38"/>
                  <a:pt x="1091" y="57"/>
                </a:cubicBezTo>
                <a:cubicBezTo>
                  <a:pt x="1093" y="58"/>
                  <a:pt x="1093" y="58"/>
                  <a:pt x="1093" y="58"/>
                </a:cubicBezTo>
                <a:cubicBezTo>
                  <a:pt x="1096" y="59"/>
                  <a:pt x="1096" y="62"/>
                  <a:pt x="1096" y="64"/>
                </a:cubicBezTo>
                <a:cubicBezTo>
                  <a:pt x="1096" y="68"/>
                  <a:pt x="1093" y="71"/>
                  <a:pt x="1089" y="71"/>
                </a:cubicBezTo>
                <a:cubicBezTo>
                  <a:pt x="1066" y="71"/>
                  <a:pt x="1066" y="71"/>
                  <a:pt x="1066" y="71"/>
                </a:cubicBezTo>
                <a:cubicBezTo>
                  <a:pt x="1046" y="71"/>
                  <a:pt x="1030" y="87"/>
                  <a:pt x="1030" y="107"/>
                </a:cubicBezTo>
                <a:cubicBezTo>
                  <a:pt x="1030" y="126"/>
                  <a:pt x="1046" y="142"/>
                  <a:pt x="1066" y="142"/>
                </a:cubicBezTo>
                <a:cubicBezTo>
                  <a:pt x="1289" y="142"/>
                  <a:pt x="1289" y="142"/>
                  <a:pt x="1289" y="142"/>
                </a:cubicBezTo>
                <a:cubicBezTo>
                  <a:pt x="1292" y="142"/>
                  <a:pt x="1295" y="145"/>
                  <a:pt x="1295" y="149"/>
                </a:cubicBezTo>
                <a:cubicBezTo>
                  <a:pt x="1295" y="153"/>
                  <a:pt x="1292" y="156"/>
                  <a:pt x="1289" y="156"/>
                </a:cubicBezTo>
                <a:cubicBezTo>
                  <a:pt x="1125" y="156"/>
                  <a:pt x="1125" y="156"/>
                  <a:pt x="1125" y="156"/>
                </a:cubicBezTo>
                <a:cubicBezTo>
                  <a:pt x="1105" y="156"/>
                  <a:pt x="1089" y="172"/>
                  <a:pt x="1089" y="192"/>
                </a:cubicBezTo>
                <a:cubicBezTo>
                  <a:pt x="1089" y="211"/>
                  <a:pt x="1105" y="227"/>
                  <a:pt x="1125" y="227"/>
                </a:cubicBezTo>
                <a:cubicBezTo>
                  <a:pt x="1398" y="227"/>
                  <a:pt x="1398" y="227"/>
                  <a:pt x="1398" y="227"/>
                </a:cubicBezTo>
                <a:cubicBezTo>
                  <a:pt x="1402" y="227"/>
                  <a:pt x="1405" y="230"/>
                  <a:pt x="1405" y="234"/>
                </a:cubicBezTo>
                <a:cubicBezTo>
                  <a:pt x="1405" y="238"/>
                  <a:pt x="1402" y="241"/>
                  <a:pt x="1398" y="241"/>
                </a:cubicBezTo>
                <a:cubicBezTo>
                  <a:pt x="1070" y="241"/>
                  <a:pt x="1070" y="241"/>
                  <a:pt x="1070" y="241"/>
                </a:cubicBezTo>
                <a:cubicBezTo>
                  <a:pt x="1051" y="241"/>
                  <a:pt x="1035" y="257"/>
                  <a:pt x="1035" y="277"/>
                </a:cubicBezTo>
                <a:cubicBezTo>
                  <a:pt x="1035" y="296"/>
                  <a:pt x="1051" y="313"/>
                  <a:pt x="1070" y="313"/>
                </a:cubicBezTo>
                <a:cubicBezTo>
                  <a:pt x="1442" y="313"/>
                  <a:pt x="1442" y="313"/>
                  <a:pt x="1442" y="313"/>
                </a:cubicBezTo>
                <a:cubicBezTo>
                  <a:pt x="1445" y="313"/>
                  <a:pt x="1448" y="316"/>
                  <a:pt x="1448" y="319"/>
                </a:cubicBezTo>
                <a:cubicBezTo>
                  <a:pt x="1448" y="323"/>
                  <a:pt x="1445" y="326"/>
                  <a:pt x="1442" y="326"/>
                </a:cubicBezTo>
                <a:cubicBezTo>
                  <a:pt x="1124" y="326"/>
                  <a:pt x="1124" y="326"/>
                  <a:pt x="1124" y="326"/>
                </a:cubicBezTo>
                <a:cubicBezTo>
                  <a:pt x="1104" y="326"/>
                  <a:pt x="1088" y="342"/>
                  <a:pt x="1088" y="362"/>
                </a:cubicBezTo>
                <a:cubicBezTo>
                  <a:pt x="1088" y="382"/>
                  <a:pt x="1104" y="398"/>
                  <a:pt x="1124" y="398"/>
                </a:cubicBezTo>
                <a:cubicBezTo>
                  <a:pt x="1547" y="398"/>
                  <a:pt x="1547" y="398"/>
                  <a:pt x="1547" y="398"/>
                </a:cubicBezTo>
                <a:cubicBezTo>
                  <a:pt x="1549" y="398"/>
                  <a:pt x="1551" y="399"/>
                  <a:pt x="1552" y="401"/>
                </a:cubicBezTo>
                <a:cubicBezTo>
                  <a:pt x="1555" y="404"/>
                  <a:pt x="1555" y="404"/>
                  <a:pt x="1555" y="404"/>
                </a:cubicBezTo>
                <a:cubicBezTo>
                  <a:pt x="1634" y="531"/>
                  <a:pt x="1676" y="677"/>
                  <a:pt x="1676" y="827"/>
                </a:cubicBezTo>
                <a:cubicBezTo>
                  <a:pt x="1676" y="835"/>
                  <a:pt x="1676" y="835"/>
                  <a:pt x="1676" y="835"/>
                </a:cubicBezTo>
                <a:cubicBezTo>
                  <a:pt x="1676" y="835"/>
                  <a:pt x="1676" y="835"/>
                  <a:pt x="1676" y="835"/>
                </a:cubicBezTo>
                <a:cubicBezTo>
                  <a:pt x="1676" y="1204"/>
                  <a:pt x="1427" y="1525"/>
                  <a:pt x="1071" y="1617"/>
                </a:cubicBezTo>
                <a:cubicBezTo>
                  <a:pt x="1062" y="1618"/>
                  <a:pt x="1062" y="1618"/>
                  <a:pt x="1062" y="1618"/>
                </a:cubicBezTo>
                <a:cubicBezTo>
                  <a:pt x="1061" y="1619"/>
                  <a:pt x="1061" y="1619"/>
                  <a:pt x="1061" y="1619"/>
                </a:cubicBezTo>
                <a:cubicBezTo>
                  <a:pt x="969" y="1641"/>
                  <a:pt x="911" y="1732"/>
                  <a:pt x="927" y="1824"/>
                </a:cubicBezTo>
                <a:cubicBezTo>
                  <a:pt x="897" y="1832"/>
                  <a:pt x="897" y="1832"/>
                  <a:pt x="897" y="1832"/>
                </a:cubicBezTo>
                <a:cubicBezTo>
                  <a:pt x="919" y="1920"/>
                  <a:pt x="919" y="1920"/>
                  <a:pt x="919" y="1920"/>
                </a:cubicBezTo>
                <a:cubicBezTo>
                  <a:pt x="1007" y="1898"/>
                  <a:pt x="1007" y="1898"/>
                  <a:pt x="1007" y="1898"/>
                </a:cubicBezTo>
                <a:cubicBezTo>
                  <a:pt x="985" y="1810"/>
                  <a:pt x="985" y="1810"/>
                  <a:pt x="985" y="1810"/>
                </a:cubicBezTo>
                <a:cubicBezTo>
                  <a:pt x="955" y="1817"/>
                  <a:pt x="955" y="1817"/>
                  <a:pt x="955" y="1817"/>
                </a:cubicBezTo>
                <a:cubicBezTo>
                  <a:pt x="942" y="1740"/>
                  <a:pt x="991" y="1665"/>
                  <a:pt x="1067" y="1646"/>
                </a:cubicBezTo>
                <a:cubicBezTo>
                  <a:pt x="1076" y="1644"/>
                  <a:pt x="1076" y="1644"/>
                  <a:pt x="1076" y="1644"/>
                </a:cubicBezTo>
                <a:cubicBezTo>
                  <a:pt x="1077" y="1644"/>
                  <a:pt x="1077" y="1644"/>
                  <a:pt x="1077" y="1644"/>
                </a:cubicBezTo>
                <a:cubicBezTo>
                  <a:pt x="1446" y="1549"/>
                  <a:pt x="1704" y="1217"/>
                  <a:pt x="1704" y="836"/>
                </a:cubicBezTo>
                <a:cubicBezTo>
                  <a:pt x="1704" y="828"/>
                  <a:pt x="1704" y="828"/>
                  <a:pt x="1704" y="828"/>
                </a:cubicBezTo>
                <a:cubicBezTo>
                  <a:pt x="1704" y="827"/>
                  <a:pt x="1704" y="827"/>
                  <a:pt x="1704" y="827"/>
                </a:cubicBezTo>
                <a:cubicBezTo>
                  <a:pt x="1704" y="672"/>
                  <a:pt x="1660" y="520"/>
                  <a:pt x="1578" y="389"/>
                </a:cubicBezTo>
                <a:close/>
                <a:moveTo>
                  <a:pt x="61" y="213"/>
                </a:moveTo>
                <a:cubicBezTo>
                  <a:pt x="61" y="213"/>
                  <a:pt x="61" y="213"/>
                  <a:pt x="61" y="213"/>
                </a:cubicBezTo>
                <a:cubicBezTo>
                  <a:pt x="61" y="213"/>
                  <a:pt x="61" y="213"/>
                  <a:pt x="61" y="213"/>
                </a:cubicBezTo>
                <a:cubicBezTo>
                  <a:pt x="58" y="218"/>
                  <a:pt x="52" y="222"/>
                  <a:pt x="46" y="222"/>
                </a:cubicBezTo>
                <a:cubicBezTo>
                  <a:pt x="36" y="222"/>
                  <a:pt x="28" y="214"/>
                  <a:pt x="28" y="204"/>
                </a:cubicBezTo>
                <a:cubicBezTo>
                  <a:pt x="28" y="194"/>
                  <a:pt x="36" y="186"/>
                  <a:pt x="46" y="186"/>
                </a:cubicBezTo>
                <a:cubicBezTo>
                  <a:pt x="55" y="186"/>
                  <a:pt x="63" y="194"/>
                  <a:pt x="63" y="204"/>
                </a:cubicBezTo>
                <a:cubicBezTo>
                  <a:pt x="63" y="207"/>
                  <a:pt x="62" y="210"/>
                  <a:pt x="61" y="213"/>
                </a:cubicBezTo>
                <a:close/>
                <a:moveTo>
                  <a:pt x="974" y="1878"/>
                </a:moveTo>
                <a:cubicBezTo>
                  <a:pt x="939" y="1886"/>
                  <a:pt x="939" y="1886"/>
                  <a:pt x="939" y="1886"/>
                </a:cubicBezTo>
                <a:cubicBezTo>
                  <a:pt x="931" y="1852"/>
                  <a:pt x="931" y="1852"/>
                  <a:pt x="931" y="1852"/>
                </a:cubicBezTo>
                <a:cubicBezTo>
                  <a:pt x="965" y="1844"/>
                  <a:pt x="965" y="1844"/>
                  <a:pt x="965" y="1844"/>
                </a:cubicBezTo>
                <a:lnTo>
                  <a:pt x="974" y="1878"/>
                </a:lnTo>
                <a:close/>
              </a:path>
            </a:pathLst>
          </a:custGeom>
          <a:solidFill>
            <a:srgbClr val="00BCF2"/>
          </a:solid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86742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Regions - </a:t>
            </a:r>
            <a:r>
              <a:rPr lang="en-US" i="1" dirty="0"/>
              <a:t>continued</a:t>
            </a:r>
            <a:endParaRPr lang="en-US" dirty="0"/>
          </a:p>
        </p:txBody>
      </p:sp>
      <p:sp>
        <p:nvSpPr>
          <p:cNvPr id="6" name="Text Placeholder 5"/>
          <p:cNvSpPr>
            <a:spLocks noGrp="1"/>
          </p:cNvSpPr>
          <p:nvPr>
            <p:ph type="body" sz="quarter" idx="10"/>
          </p:nvPr>
        </p:nvSpPr>
        <p:spPr>
          <a:xfrm>
            <a:off x="586740" y="1322398"/>
            <a:ext cx="11018520" cy="5059847"/>
          </a:xfrm>
        </p:spPr>
        <p:txBody>
          <a:bodyPr/>
          <a:lstStyle/>
          <a:p>
            <a:r>
              <a:rPr lang="en-US" b="1" dirty="0"/>
              <a:t>Azure special regions</a:t>
            </a:r>
          </a:p>
          <a:p>
            <a:r>
              <a:rPr lang="en-US" dirty="0"/>
              <a:t>For applications with specific compliance or legal requirements. </a:t>
            </a:r>
          </a:p>
          <a:p>
            <a:endParaRPr lang="en-US" sz="800" dirty="0"/>
          </a:p>
          <a:p>
            <a:pPr marL="457200" indent="-457200">
              <a:buFont typeface="Arial" panose="020B0604020202020204" pitchFamily="34" charset="0"/>
              <a:buChar char="•"/>
            </a:pPr>
            <a:r>
              <a:rPr lang="en-US" dirty="0"/>
              <a:t>Azure Government (North America)</a:t>
            </a:r>
          </a:p>
          <a:p>
            <a:pPr marL="457200" indent="-457200">
              <a:buFont typeface="Arial" panose="020B0604020202020204" pitchFamily="34" charset="0"/>
              <a:buChar char="•"/>
            </a:pPr>
            <a:r>
              <a:rPr lang="en-US" dirty="0"/>
              <a:t>Azure China 21Vianet </a:t>
            </a:r>
          </a:p>
          <a:p>
            <a:pPr marL="457200" indent="-457200">
              <a:buFont typeface="Arial" panose="020B0604020202020204" pitchFamily="34" charset="0"/>
              <a:buChar char="•"/>
            </a:pPr>
            <a:r>
              <a:rPr lang="en-US" dirty="0"/>
              <a:t>Azure Germany </a:t>
            </a:r>
            <a:endParaRPr lang="en-US" sz="2400" dirty="0"/>
          </a:p>
          <a:p>
            <a:endParaRPr lang="en-US" b="1" dirty="0"/>
          </a:p>
          <a:p>
            <a:r>
              <a:rPr lang="en-US" b="1" dirty="0"/>
              <a:t>Region pairs</a:t>
            </a:r>
          </a:p>
          <a:p>
            <a:r>
              <a:rPr lang="en-US" dirty="0"/>
              <a:t>Each Azure region is paired with another region, within the same geography. Pairing replicates Azure resources to minimize service interruptions from natural disasters, power or network outages.</a:t>
            </a:r>
          </a:p>
        </p:txBody>
      </p:sp>
      <p:grpSp>
        <p:nvGrpSpPr>
          <p:cNvPr id="4" name="Group 3">
            <a:extLst>
              <a:ext uri="{FF2B5EF4-FFF2-40B4-BE49-F238E27FC236}">
                <a16:creationId xmlns:a16="http://schemas.microsoft.com/office/drawing/2014/main" id="{5D857E0F-D590-42C7-A38F-755A45397B12}"/>
              </a:ext>
            </a:extLst>
          </p:cNvPr>
          <p:cNvGrpSpPr/>
          <p:nvPr/>
        </p:nvGrpSpPr>
        <p:grpSpPr>
          <a:xfrm>
            <a:off x="8825948" y="2408178"/>
            <a:ext cx="2997623" cy="3416153"/>
            <a:chOff x="8132760" y="2114280"/>
            <a:chExt cx="3339720" cy="3492360"/>
          </a:xfrm>
        </p:grpSpPr>
        <p:pic>
          <p:nvPicPr>
            <p:cNvPr id="5" name="Picture 5">
              <a:extLst>
                <a:ext uri="{FF2B5EF4-FFF2-40B4-BE49-F238E27FC236}">
                  <a16:creationId xmlns:a16="http://schemas.microsoft.com/office/drawing/2014/main" id="{F8170ED1-4E27-47F1-B2FB-7B80F3A9BAD3}"/>
                </a:ext>
              </a:extLst>
            </p:cNvPr>
            <p:cNvPicPr/>
            <p:nvPr/>
          </p:nvPicPr>
          <p:blipFill>
            <a:blip r:embed="rId3"/>
            <a:stretch/>
          </p:blipFill>
          <p:spPr>
            <a:xfrm rot="13222200">
              <a:off x="8664120" y="2685600"/>
              <a:ext cx="2276280" cy="2478600"/>
            </a:xfrm>
            <a:prstGeom prst="rect">
              <a:avLst/>
            </a:prstGeom>
            <a:ln>
              <a:noFill/>
            </a:ln>
          </p:spPr>
        </p:pic>
        <p:grpSp>
          <p:nvGrpSpPr>
            <p:cNvPr id="7" name="Group 4">
              <a:extLst>
                <a:ext uri="{FF2B5EF4-FFF2-40B4-BE49-F238E27FC236}">
                  <a16:creationId xmlns:a16="http://schemas.microsoft.com/office/drawing/2014/main" id="{CC09E344-78BB-4F8F-B02C-F5D8916359C3}"/>
                </a:ext>
              </a:extLst>
            </p:cNvPr>
            <p:cNvGrpSpPr/>
            <p:nvPr/>
          </p:nvGrpSpPr>
          <p:grpSpPr>
            <a:xfrm>
              <a:off x="9099360" y="2114280"/>
              <a:ext cx="1223640" cy="2149560"/>
              <a:chOff x="9099360" y="2114280"/>
              <a:chExt cx="1223640" cy="2149560"/>
            </a:xfrm>
          </p:grpSpPr>
          <p:sp>
            <p:nvSpPr>
              <p:cNvPr id="8" name="CustomShape 5">
                <a:extLst>
                  <a:ext uri="{FF2B5EF4-FFF2-40B4-BE49-F238E27FC236}">
                    <a16:creationId xmlns:a16="http://schemas.microsoft.com/office/drawing/2014/main" id="{A15742D4-E3D4-416F-AB3E-768AEF5F937E}"/>
                  </a:ext>
                </a:extLst>
              </p:cNvPr>
              <p:cNvSpPr/>
              <p:nvPr/>
            </p:nvSpPr>
            <p:spPr>
              <a:xfrm>
                <a:off x="9104040" y="2119320"/>
                <a:ext cx="1218960" cy="2144520"/>
              </a:xfrm>
              <a:prstGeom prst="rect">
                <a:avLst/>
              </a:prstGeom>
              <a:noFill/>
              <a:ln>
                <a:noFill/>
              </a:ln>
            </p:spPr>
            <p:style>
              <a:lnRef idx="0">
                <a:scrgbClr r="0" g="0" b="0"/>
              </a:lnRef>
              <a:fillRef idx="0">
                <a:scrgbClr r="0" g="0" b="0"/>
              </a:fillRef>
              <a:effectRef idx="0">
                <a:scrgbClr r="0" g="0" b="0"/>
              </a:effectRef>
              <a:fontRef idx="minor"/>
            </p:style>
          </p:sp>
          <p:sp>
            <p:nvSpPr>
              <p:cNvPr id="9" name="CustomShape 6">
                <a:extLst>
                  <a:ext uri="{FF2B5EF4-FFF2-40B4-BE49-F238E27FC236}">
                    <a16:creationId xmlns:a16="http://schemas.microsoft.com/office/drawing/2014/main" id="{B819C428-1479-4FB9-BD58-F5DFF8583286}"/>
                  </a:ext>
                </a:extLst>
              </p:cNvPr>
              <p:cNvSpPr/>
              <p:nvPr/>
            </p:nvSpPr>
            <p:spPr>
              <a:xfrm>
                <a:off x="9099360" y="3574800"/>
                <a:ext cx="858600" cy="684000"/>
              </a:xfrm>
              <a:prstGeom prst="rect">
                <a:avLst/>
              </a:prstGeom>
              <a:solidFill>
                <a:srgbClr val="BFBFBF"/>
              </a:solidFill>
              <a:ln>
                <a:noFill/>
              </a:ln>
            </p:spPr>
            <p:style>
              <a:lnRef idx="0">
                <a:scrgbClr r="0" g="0" b="0"/>
              </a:lnRef>
              <a:fillRef idx="0">
                <a:scrgbClr r="0" g="0" b="0"/>
              </a:fillRef>
              <a:effectRef idx="0">
                <a:scrgbClr r="0" g="0" b="0"/>
              </a:effectRef>
              <a:fontRef idx="minor"/>
            </p:style>
          </p:sp>
          <p:sp>
            <p:nvSpPr>
              <p:cNvPr id="10" name="CustomShape 7">
                <a:extLst>
                  <a:ext uri="{FF2B5EF4-FFF2-40B4-BE49-F238E27FC236}">
                    <a16:creationId xmlns:a16="http://schemas.microsoft.com/office/drawing/2014/main" id="{55EF9DC9-9242-401C-9177-A2155D40F1A9}"/>
                  </a:ext>
                </a:extLst>
              </p:cNvPr>
              <p:cNvSpPr/>
              <p:nvPr/>
            </p:nvSpPr>
            <p:spPr>
              <a:xfrm>
                <a:off x="9593280" y="2336760"/>
                <a:ext cx="729720" cy="1922040"/>
              </a:xfrm>
              <a:custGeom>
                <a:avLst/>
                <a:gdLst/>
                <a:ahLst/>
                <a:cxnLst/>
                <a:rect l="l" t="t" r="r" b="b"/>
                <a:pathLst>
                  <a:path w="460" h="1211">
                    <a:moveTo>
                      <a:pt x="0" y="0"/>
                    </a:moveTo>
                    <a:lnTo>
                      <a:pt x="460" y="0"/>
                    </a:lnTo>
                    <a:lnTo>
                      <a:pt x="460" y="1211"/>
                    </a:lnTo>
                    <a:lnTo>
                      <a:pt x="0" y="1211"/>
                    </a:lnTo>
                    <a:lnTo>
                      <a:pt x="0" y="790"/>
                    </a:lnTo>
                    <a:lnTo>
                      <a:pt x="0" y="0"/>
                    </a:lnTo>
                    <a:close/>
                  </a:path>
                </a:pathLst>
              </a:custGeom>
              <a:solidFill>
                <a:srgbClr val="BFBFBF"/>
              </a:solidFill>
              <a:ln>
                <a:noFill/>
              </a:ln>
            </p:spPr>
            <p:style>
              <a:lnRef idx="0">
                <a:scrgbClr r="0" g="0" b="0"/>
              </a:lnRef>
              <a:fillRef idx="0">
                <a:scrgbClr r="0" g="0" b="0"/>
              </a:fillRef>
              <a:effectRef idx="0">
                <a:scrgbClr r="0" g="0" b="0"/>
              </a:effectRef>
              <a:fontRef idx="minor"/>
            </p:style>
          </p:sp>
          <p:sp>
            <p:nvSpPr>
              <p:cNvPr id="11" name="CustomShape 8">
                <a:extLst>
                  <a:ext uri="{FF2B5EF4-FFF2-40B4-BE49-F238E27FC236}">
                    <a16:creationId xmlns:a16="http://schemas.microsoft.com/office/drawing/2014/main" id="{9BDBA87A-ED3D-4C29-BF9B-1ED2C5AABD53}"/>
                  </a:ext>
                </a:extLst>
              </p:cNvPr>
              <p:cNvSpPr/>
              <p:nvPr/>
            </p:nvSpPr>
            <p:spPr>
              <a:xfrm>
                <a:off x="9099360" y="3590640"/>
                <a:ext cx="493200" cy="667800"/>
              </a:xfrm>
              <a:custGeom>
                <a:avLst/>
                <a:gdLst/>
                <a:ahLst/>
                <a:cxnLst/>
                <a:rect l="l" t="t" r="r" b="b"/>
                <a:pathLst>
                  <a:path w="311" h="421">
                    <a:moveTo>
                      <a:pt x="0" y="421"/>
                    </a:moveTo>
                    <a:lnTo>
                      <a:pt x="311" y="421"/>
                    </a:lnTo>
                    <a:lnTo>
                      <a:pt x="311" y="0"/>
                    </a:lnTo>
                    <a:lnTo>
                      <a:pt x="0" y="421"/>
                    </a:lnTo>
                    <a:close/>
                  </a:path>
                </a:pathLst>
              </a:custGeom>
              <a:solidFill>
                <a:srgbClr val="646464"/>
              </a:solidFill>
              <a:ln>
                <a:noFill/>
              </a:ln>
            </p:spPr>
            <p:style>
              <a:lnRef idx="0">
                <a:scrgbClr r="0" g="0" b="0"/>
              </a:lnRef>
              <a:fillRef idx="0">
                <a:scrgbClr r="0" g="0" b="0"/>
              </a:fillRef>
              <a:effectRef idx="0">
                <a:scrgbClr r="0" g="0" b="0"/>
              </a:effectRef>
              <a:fontRef idx="minor"/>
            </p:style>
          </p:sp>
          <p:sp>
            <p:nvSpPr>
              <p:cNvPr id="12" name="CustomShape 9">
                <a:extLst>
                  <a:ext uri="{FF2B5EF4-FFF2-40B4-BE49-F238E27FC236}">
                    <a16:creationId xmlns:a16="http://schemas.microsoft.com/office/drawing/2014/main" id="{47D3E944-2583-4EB9-BC9F-FB8DA638D588}"/>
                  </a:ext>
                </a:extLst>
              </p:cNvPr>
              <p:cNvSpPr/>
              <p:nvPr/>
            </p:nvSpPr>
            <p:spPr>
              <a:xfrm>
                <a:off x="9686880" y="2476440"/>
                <a:ext cx="72720" cy="13464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13" name="CustomShape 10">
                <a:extLst>
                  <a:ext uri="{FF2B5EF4-FFF2-40B4-BE49-F238E27FC236}">
                    <a16:creationId xmlns:a16="http://schemas.microsoft.com/office/drawing/2014/main" id="{D54697F1-8C25-4A21-846F-EC7BEEB1C76A}"/>
                  </a:ext>
                </a:extLst>
              </p:cNvPr>
              <p:cNvSpPr/>
              <p:nvPr/>
            </p:nvSpPr>
            <p:spPr>
              <a:xfrm>
                <a:off x="9843840" y="2476440"/>
                <a:ext cx="72720" cy="134640"/>
              </a:xfrm>
              <a:prstGeom prst="rect">
                <a:avLst/>
              </a:prstGeom>
              <a:solidFill>
                <a:srgbClr val="00B0F0"/>
              </a:solidFill>
              <a:ln>
                <a:noFill/>
              </a:ln>
            </p:spPr>
            <p:style>
              <a:lnRef idx="0">
                <a:scrgbClr r="0" g="0" b="0"/>
              </a:lnRef>
              <a:fillRef idx="0">
                <a:scrgbClr r="0" g="0" b="0"/>
              </a:fillRef>
              <a:effectRef idx="0">
                <a:scrgbClr r="0" g="0" b="0"/>
              </a:effectRef>
              <a:fontRef idx="minor"/>
            </p:style>
          </p:sp>
          <p:sp>
            <p:nvSpPr>
              <p:cNvPr id="14" name="CustomShape 11">
                <a:extLst>
                  <a:ext uri="{FF2B5EF4-FFF2-40B4-BE49-F238E27FC236}">
                    <a16:creationId xmlns:a16="http://schemas.microsoft.com/office/drawing/2014/main" id="{3B25C444-7089-4A52-A3CF-53B99636A7B6}"/>
                  </a:ext>
                </a:extLst>
              </p:cNvPr>
              <p:cNvSpPr/>
              <p:nvPr/>
            </p:nvSpPr>
            <p:spPr>
              <a:xfrm>
                <a:off x="9999720" y="2476440"/>
                <a:ext cx="72720" cy="134640"/>
              </a:xfrm>
              <a:prstGeom prst="rect">
                <a:avLst/>
              </a:prstGeom>
              <a:solidFill>
                <a:srgbClr val="00B0F0"/>
              </a:solidFill>
              <a:ln>
                <a:noFill/>
              </a:ln>
            </p:spPr>
            <p:style>
              <a:lnRef idx="0">
                <a:scrgbClr r="0" g="0" b="0"/>
              </a:lnRef>
              <a:fillRef idx="0">
                <a:scrgbClr r="0" g="0" b="0"/>
              </a:fillRef>
              <a:effectRef idx="0">
                <a:scrgbClr r="0" g="0" b="0"/>
              </a:effectRef>
              <a:fontRef idx="minor"/>
            </p:style>
          </p:sp>
          <p:sp>
            <p:nvSpPr>
              <p:cNvPr id="15" name="CustomShape 12">
                <a:extLst>
                  <a:ext uri="{FF2B5EF4-FFF2-40B4-BE49-F238E27FC236}">
                    <a16:creationId xmlns:a16="http://schemas.microsoft.com/office/drawing/2014/main" id="{923F542D-E513-4822-9F67-CA3A9B8EF07C}"/>
                  </a:ext>
                </a:extLst>
              </p:cNvPr>
              <p:cNvSpPr/>
              <p:nvPr/>
            </p:nvSpPr>
            <p:spPr>
              <a:xfrm>
                <a:off x="10156680" y="2476440"/>
                <a:ext cx="72720" cy="13464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16" name="CustomShape 13">
                <a:extLst>
                  <a:ext uri="{FF2B5EF4-FFF2-40B4-BE49-F238E27FC236}">
                    <a16:creationId xmlns:a16="http://schemas.microsoft.com/office/drawing/2014/main" id="{D041EF33-60C6-4B01-9AD7-F26EFB580292}"/>
                  </a:ext>
                </a:extLst>
              </p:cNvPr>
              <p:cNvSpPr/>
              <p:nvPr/>
            </p:nvSpPr>
            <p:spPr>
              <a:xfrm>
                <a:off x="9686880" y="2678040"/>
                <a:ext cx="72720" cy="13932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18" name="CustomShape 14">
                <a:extLst>
                  <a:ext uri="{FF2B5EF4-FFF2-40B4-BE49-F238E27FC236}">
                    <a16:creationId xmlns:a16="http://schemas.microsoft.com/office/drawing/2014/main" id="{A6AC9103-E620-4CF6-B824-7AF2EC7528B3}"/>
                  </a:ext>
                </a:extLst>
              </p:cNvPr>
              <p:cNvSpPr/>
              <p:nvPr/>
            </p:nvSpPr>
            <p:spPr>
              <a:xfrm>
                <a:off x="9843840" y="2678040"/>
                <a:ext cx="72720" cy="13932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19" name="CustomShape 15">
                <a:extLst>
                  <a:ext uri="{FF2B5EF4-FFF2-40B4-BE49-F238E27FC236}">
                    <a16:creationId xmlns:a16="http://schemas.microsoft.com/office/drawing/2014/main" id="{C4A9F7FB-7792-4BEB-8A1B-B102A07A9E35}"/>
                  </a:ext>
                </a:extLst>
              </p:cNvPr>
              <p:cNvSpPr/>
              <p:nvPr/>
            </p:nvSpPr>
            <p:spPr>
              <a:xfrm>
                <a:off x="9999720" y="2678040"/>
                <a:ext cx="72720" cy="139320"/>
              </a:xfrm>
              <a:prstGeom prst="rect">
                <a:avLst/>
              </a:prstGeom>
              <a:solidFill>
                <a:srgbClr val="00B0F0"/>
              </a:solidFill>
              <a:ln>
                <a:noFill/>
              </a:ln>
            </p:spPr>
            <p:style>
              <a:lnRef idx="0">
                <a:scrgbClr r="0" g="0" b="0"/>
              </a:lnRef>
              <a:fillRef idx="0">
                <a:scrgbClr r="0" g="0" b="0"/>
              </a:fillRef>
              <a:effectRef idx="0">
                <a:scrgbClr r="0" g="0" b="0"/>
              </a:effectRef>
              <a:fontRef idx="minor"/>
            </p:style>
          </p:sp>
          <p:sp>
            <p:nvSpPr>
              <p:cNvPr id="20" name="CustomShape 16">
                <a:extLst>
                  <a:ext uri="{FF2B5EF4-FFF2-40B4-BE49-F238E27FC236}">
                    <a16:creationId xmlns:a16="http://schemas.microsoft.com/office/drawing/2014/main" id="{EC09A232-0E26-4C1C-82C7-DF90A03EDEA8}"/>
                  </a:ext>
                </a:extLst>
              </p:cNvPr>
              <p:cNvSpPr/>
              <p:nvPr/>
            </p:nvSpPr>
            <p:spPr>
              <a:xfrm>
                <a:off x="10156680" y="2678040"/>
                <a:ext cx="72720" cy="13932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21" name="CustomShape 17">
                <a:extLst>
                  <a:ext uri="{FF2B5EF4-FFF2-40B4-BE49-F238E27FC236}">
                    <a16:creationId xmlns:a16="http://schemas.microsoft.com/office/drawing/2014/main" id="{E11F9EBA-BA85-4E8D-B919-6F7597094622}"/>
                  </a:ext>
                </a:extLst>
              </p:cNvPr>
              <p:cNvSpPr/>
              <p:nvPr/>
            </p:nvSpPr>
            <p:spPr>
              <a:xfrm>
                <a:off x="9686880" y="2885760"/>
                <a:ext cx="72720" cy="134640"/>
              </a:xfrm>
              <a:prstGeom prst="rect">
                <a:avLst/>
              </a:prstGeom>
              <a:solidFill>
                <a:srgbClr val="00B0F0"/>
              </a:solidFill>
              <a:ln>
                <a:noFill/>
              </a:ln>
            </p:spPr>
            <p:style>
              <a:lnRef idx="0">
                <a:scrgbClr r="0" g="0" b="0"/>
              </a:lnRef>
              <a:fillRef idx="0">
                <a:scrgbClr r="0" g="0" b="0"/>
              </a:fillRef>
              <a:effectRef idx="0">
                <a:scrgbClr r="0" g="0" b="0"/>
              </a:effectRef>
              <a:fontRef idx="minor"/>
            </p:style>
          </p:sp>
          <p:sp>
            <p:nvSpPr>
              <p:cNvPr id="22" name="CustomShape 18">
                <a:extLst>
                  <a:ext uri="{FF2B5EF4-FFF2-40B4-BE49-F238E27FC236}">
                    <a16:creationId xmlns:a16="http://schemas.microsoft.com/office/drawing/2014/main" id="{BCB47515-EEAE-4A06-AFFD-07F4EB5C13D9}"/>
                  </a:ext>
                </a:extLst>
              </p:cNvPr>
              <p:cNvSpPr/>
              <p:nvPr/>
            </p:nvSpPr>
            <p:spPr>
              <a:xfrm>
                <a:off x="9843840" y="2885760"/>
                <a:ext cx="72720" cy="13464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23" name="CustomShape 19">
                <a:extLst>
                  <a:ext uri="{FF2B5EF4-FFF2-40B4-BE49-F238E27FC236}">
                    <a16:creationId xmlns:a16="http://schemas.microsoft.com/office/drawing/2014/main" id="{C20EA174-B51D-4D0F-859F-6F0221183419}"/>
                  </a:ext>
                </a:extLst>
              </p:cNvPr>
              <p:cNvSpPr/>
              <p:nvPr/>
            </p:nvSpPr>
            <p:spPr>
              <a:xfrm>
                <a:off x="9999720" y="2885760"/>
                <a:ext cx="72720" cy="13464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24" name="CustomShape 20">
                <a:extLst>
                  <a:ext uri="{FF2B5EF4-FFF2-40B4-BE49-F238E27FC236}">
                    <a16:creationId xmlns:a16="http://schemas.microsoft.com/office/drawing/2014/main" id="{1FFF3DDB-E3D0-40CE-BDD4-6A8C15B4C6B2}"/>
                  </a:ext>
                </a:extLst>
              </p:cNvPr>
              <p:cNvSpPr/>
              <p:nvPr/>
            </p:nvSpPr>
            <p:spPr>
              <a:xfrm>
                <a:off x="10156680" y="2885760"/>
                <a:ext cx="72720" cy="13464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25" name="CustomShape 21">
                <a:extLst>
                  <a:ext uri="{FF2B5EF4-FFF2-40B4-BE49-F238E27FC236}">
                    <a16:creationId xmlns:a16="http://schemas.microsoft.com/office/drawing/2014/main" id="{003470DC-D7A0-453F-82D3-5E0768EE170E}"/>
                  </a:ext>
                </a:extLst>
              </p:cNvPr>
              <p:cNvSpPr/>
              <p:nvPr/>
            </p:nvSpPr>
            <p:spPr>
              <a:xfrm>
                <a:off x="9686880" y="3087720"/>
                <a:ext cx="72720" cy="13464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26" name="CustomShape 22">
                <a:extLst>
                  <a:ext uri="{FF2B5EF4-FFF2-40B4-BE49-F238E27FC236}">
                    <a16:creationId xmlns:a16="http://schemas.microsoft.com/office/drawing/2014/main" id="{F236F30D-C391-473C-B86F-8CBE41887046}"/>
                  </a:ext>
                </a:extLst>
              </p:cNvPr>
              <p:cNvSpPr/>
              <p:nvPr/>
            </p:nvSpPr>
            <p:spPr>
              <a:xfrm>
                <a:off x="9843840" y="3087720"/>
                <a:ext cx="72720" cy="134640"/>
              </a:xfrm>
              <a:prstGeom prst="rect">
                <a:avLst/>
              </a:prstGeom>
              <a:solidFill>
                <a:srgbClr val="00B0F0"/>
              </a:solidFill>
              <a:ln>
                <a:noFill/>
              </a:ln>
            </p:spPr>
            <p:style>
              <a:lnRef idx="0">
                <a:scrgbClr r="0" g="0" b="0"/>
              </a:lnRef>
              <a:fillRef idx="0">
                <a:scrgbClr r="0" g="0" b="0"/>
              </a:fillRef>
              <a:effectRef idx="0">
                <a:scrgbClr r="0" g="0" b="0"/>
              </a:effectRef>
              <a:fontRef idx="minor"/>
            </p:style>
          </p:sp>
          <p:sp>
            <p:nvSpPr>
              <p:cNvPr id="27" name="CustomShape 23">
                <a:extLst>
                  <a:ext uri="{FF2B5EF4-FFF2-40B4-BE49-F238E27FC236}">
                    <a16:creationId xmlns:a16="http://schemas.microsoft.com/office/drawing/2014/main" id="{8B40E792-BEFB-447D-A9B2-96FF1CF65588}"/>
                  </a:ext>
                </a:extLst>
              </p:cNvPr>
              <p:cNvSpPr/>
              <p:nvPr/>
            </p:nvSpPr>
            <p:spPr>
              <a:xfrm>
                <a:off x="9999720" y="3087720"/>
                <a:ext cx="72720" cy="134640"/>
              </a:xfrm>
              <a:prstGeom prst="rect">
                <a:avLst/>
              </a:prstGeom>
              <a:solidFill>
                <a:srgbClr val="00B0F0"/>
              </a:solidFill>
              <a:ln>
                <a:noFill/>
              </a:ln>
            </p:spPr>
            <p:style>
              <a:lnRef idx="0">
                <a:scrgbClr r="0" g="0" b="0"/>
              </a:lnRef>
              <a:fillRef idx="0">
                <a:scrgbClr r="0" g="0" b="0"/>
              </a:fillRef>
              <a:effectRef idx="0">
                <a:scrgbClr r="0" g="0" b="0"/>
              </a:effectRef>
              <a:fontRef idx="minor"/>
            </p:style>
          </p:sp>
          <p:sp>
            <p:nvSpPr>
              <p:cNvPr id="28" name="CustomShape 24">
                <a:extLst>
                  <a:ext uri="{FF2B5EF4-FFF2-40B4-BE49-F238E27FC236}">
                    <a16:creationId xmlns:a16="http://schemas.microsoft.com/office/drawing/2014/main" id="{37F4C408-48B8-42A2-8D94-2504545E5D78}"/>
                  </a:ext>
                </a:extLst>
              </p:cNvPr>
              <p:cNvSpPr/>
              <p:nvPr/>
            </p:nvSpPr>
            <p:spPr>
              <a:xfrm>
                <a:off x="10156680" y="3087720"/>
                <a:ext cx="72720" cy="13464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29" name="CustomShape 25">
                <a:extLst>
                  <a:ext uri="{FF2B5EF4-FFF2-40B4-BE49-F238E27FC236}">
                    <a16:creationId xmlns:a16="http://schemas.microsoft.com/office/drawing/2014/main" id="{F5D406B8-7E8B-40DE-B031-8C926B871721}"/>
                  </a:ext>
                </a:extLst>
              </p:cNvPr>
              <p:cNvSpPr/>
              <p:nvPr/>
            </p:nvSpPr>
            <p:spPr>
              <a:xfrm>
                <a:off x="9686880" y="3295440"/>
                <a:ext cx="72720" cy="13464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30" name="CustomShape 26">
                <a:extLst>
                  <a:ext uri="{FF2B5EF4-FFF2-40B4-BE49-F238E27FC236}">
                    <a16:creationId xmlns:a16="http://schemas.microsoft.com/office/drawing/2014/main" id="{D8CE4851-788A-40A0-A180-BAECD60A40DF}"/>
                  </a:ext>
                </a:extLst>
              </p:cNvPr>
              <p:cNvSpPr/>
              <p:nvPr/>
            </p:nvSpPr>
            <p:spPr>
              <a:xfrm>
                <a:off x="9843840" y="3295440"/>
                <a:ext cx="72720" cy="13464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31" name="CustomShape 27">
                <a:extLst>
                  <a:ext uri="{FF2B5EF4-FFF2-40B4-BE49-F238E27FC236}">
                    <a16:creationId xmlns:a16="http://schemas.microsoft.com/office/drawing/2014/main" id="{C9E0466A-8D67-41D3-A6E6-5D918A7BAC12}"/>
                  </a:ext>
                </a:extLst>
              </p:cNvPr>
              <p:cNvSpPr/>
              <p:nvPr/>
            </p:nvSpPr>
            <p:spPr>
              <a:xfrm>
                <a:off x="9999720" y="3295440"/>
                <a:ext cx="72720" cy="134640"/>
              </a:xfrm>
              <a:prstGeom prst="rect">
                <a:avLst/>
              </a:prstGeom>
              <a:solidFill>
                <a:srgbClr val="00B0F0"/>
              </a:solidFill>
              <a:ln>
                <a:noFill/>
              </a:ln>
            </p:spPr>
            <p:style>
              <a:lnRef idx="0">
                <a:scrgbClr r="0" g="0" b="0"/>
              </a:lnRef>
              <a:fillRef idx="0">
                <a:scrgbClr r="0" g="0" b="0"/>
              </a:fillRef>
              <a:effectRef idx="0">
                <a:scrgbClr r="0" g="0" b="0"/>
              </a:effectRef>
              <a:fontRef idx="minor"/>
            </p:style>
          </p:sp>
          <p:sp>
            <p:nvSpPr>
              <p:cNvPr id="32" name="CustomShape 28">
                <a:extLst>
                  <a:ext uri="{FF2B5EF4-FFF2-40B4-BE49-F238E27FC236}">
                    <a16:creationId xmlns:a16="http://schemas.microsoft.com/office/drawing/2014/main" id="{ED87CB83-AF73-4721-9E0D-128951BCC4BB}"/>
                  </a:ext>
                </a:extLst>
              </p:cNvPr>
              <p:cNvSpPr/>
              <p:nvPr/>
            </p:nvSpPr>
            <p:spPr>
              <a:xfrm>
                <a:off x="10156680" y="3295440"/>
                <a:ext cx="72720" cy="134640"/>
              </a:xfrm>
              <a:prstGeom prst="rect">
                <a:avLst/>
              </a:prstGeom>
              <a:solidFill>
                <a:srgbClr val="00B0F0"/>
              </a:solidFill>
              <a:ln>
                <a:noFill/>
              </a:ln>
            </p:spPr>
            <p:style>
              <a:lnRef idx="0">
                <a:scrgbClr r="0" g="0" b="0"/>
              </a:lnRef>
              <a:fillRef idx="0">
                <a:scrgbClr r="0" g="0" b="0"/>
              </a:fillRef>
              <a:effectRef idx="0">
                <a:scrgbClr r="0" g="0" b="0"/>
              </a:effectRef>
              <a:fontRef idx="minor"/>
            </p:style>
          </p:sp>
          <p:sp>
            <p:nvSpPr>
              <p:cNvPr id="33" name="CustomShape 29">
                <a:extLst>
                  <a:ext uri="{FF2B5EF4-FFF2-40B4-BE49-F238E27FC236}">
                    <a16:creationId xmlns:a16="http://schemas.microsoft.com/office/drawing/2014/main" id="{E458F74F-FBD8-48E2-9F48-3E4219CB80A6}"/>
                  </a:ext>
                </a:extLst>
              </p:cNvPr>
              <p:cNvSpPr/>
              <p:nvPr/>
            </p:nvSpPr>
            <p:spPr>
              <a:xfrm>
                <a:off x="9686880" y="3497040"/>
                <a:ext cx="72720" cy="134640"/>
              </a:xfrm>
              <a:prstGeom prst="rect">
                <a:avLst/>
              </a:prstGeom>
              <a:solidFill>
                <a:srgbClr val="00B0F0"/>
              </a:solidFill>
              <a:ln>
                <a:noFill/>
              </a:ln>
            </p:spPr>
            <p:style>
              <a:lnRef idx="0">
                <a:scrgbClr r="0" g="0" b="0"/>
              </a:lnRef>
              <a:fillRef idx="0">
                <a:scrgbClr r="0" g="0" b="0"/>
              </a:fillRef>
              <a:effectRef idx="0">
                <a:scrgbClr r="0" g="0" b="0"/>
              </a:effectRef>
              <a:fontRef idx="minor"/>
            </p:style>
          </p:sp>
          <p:sp>
            <p:nvSpPr>
              <p:cNvPr id="34" name="CustomShape 30">
                <a:extLst>
                  <a:ext uri="{FF2B5EF4-FFF2-40B4-BE49-F238E27FC236}">
                    <a16:creationId xmlns:a16="http://schemas.microsoft.com/office/drawing/2014/main" id="{0DDC8B29-3575-4D94-91E2-C798365BD932}"/>
                  </a:ext>
                </a:extLst>
              </p:cNvPr>
              <p:cNvSpPr/>
              <p:nvPr/>
            </p:nvSpPr>
            <p:spPr>
              <a:xfrm>
                <a:off x="9843840" y="3497040"/>
                <a:ext cx="72720" cy="134640"/>
              </a:xfrm>
              <a:prstGeom prst="rect">
                <a:avLst/>
              </a:prstGeom>
              <a:solidFill>
                <a:srgbClr val="00B0F0"/>
              </a:solidFill>
              <a:ln>
                <a:noFill/>
              </a:ln>
            </p:spPr>
            <p:style>
              <a:lnRef idx="0">
                <a:scrgbClr r="0" g="0" b="0"/>
              </a:lnRef>
              <a:fillRef idx="0">
                <a:scrgbClr r="0" g="0" b="0"/>
              </a:fillRef>
              <a:effectRef idx="0">
                <a:scrgbClr r="0" g="0" b="0"/>
              </a:effectRef>
              <a:fontRef idx="minor"/>
            </p:style>
          </p:sp>
          <p:sp>
            <p:nvSpPr>
              <p:cNvPr id="35" name="CustomShape 31">
                <a:extLst>
                  <a:ext uri="{FF2B5EF4-FFF2-40B4-BE49-F238E27FC236}">
                    <a16:creationId xmlns:a16="http://schemas.microsoft.com/office/drawing/2014/main" id="{FC893659-D0A2-4249-9A2A-B40CBAD7BD85}"/>
                  </a:ext>
                </a:extLst>
              </p:cNvPr>
              <p:cNvSpPr/>
              <p:nvPr/>
            </p:nvSpPr>
            <p:spPr>
              <a:xfrm>
                <a:off x="9999720" y="3497040"/>
                <a:ext cx="72720" cy="13464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36" name="CustomShape 32">
                <a:extLst>
                  <a:ext uri="{FF2B5EF4-FFF2-40B4-BE49-F238E27FC236}">
                    <a16:creationId xmlns:a16="http://schemas.microsoft.com/office/drawing/2014/main" id="{F9835CEB-EFF2-4CAF-8F1E-7FD757A13B73}"/>
                  </a:ext>
                </a:extLst>
              </p:cNvPr>
              <p:cNvSpPr/>
              <p:nvPr/>
            </p:nvSpPr>
            <p:spPr>
              <a:xfrm>
                <a:off x="10156680" y="3497040"/>
                <a:ext cx="72720" cy="13464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37" name="CustomShape 33">
                <a:extLst>
                  <a:ext uri="{FF2B5EF4-FFF2-40B4-BE49-F238E27FC236}">
                    <a16:creationId xmlns:a16="http://schemas.microsoft.com/office/drawing/2014/main" id="{A02C1A00-5CB1-4A7B-837B-36CEB25B72D2}"/>
                  </a:ext>
                </a:extLst>
              </p:cNvPr>
              <p:cNvSpPr/>
              <p:nvPr/>
            </p:nvSpPr>
            <p:spPr>
              <a:xfrm>
                <a:off x="9686880" y="3705120"/>
                <a:ext cx="72720" cy="132840"/>
              </a:xfrm>
              <a:prstGeom prst="rect">
                <a:avLst/>
              </a:prstGeom>
              <a:solidFill>
                <a:srgbClr val="00B0F0"/>
              </a:solidFill>
              <a:ln>
                <a:noFill/>
              </a:ln>
            </p:spPr>
            <p:style>
              <a:lnRef idx="0">
                <a:scrgbClr r="0" g="0" b="0"/>
              </a:lnRef>
              <a:fillRef idx="0">
                <a:scrgbClr r="0" g="0" b="0"/>
              </a:fillRef>
              <a:effectRef idx="0">
                <a:scrgbClr r="0" g="0" b="0"/>
              </a:effectRef>
              <a:fontRef idx="minor"/>
            </p:style>
          </p:sp>
          <p:sp>
            <p:nvSpPr>
              <p:cNvPr id="38" name="CustomShape 34">
                <a:extLst>
                  <a:ext uri="{FF2B5EF4-FFF2-40B4-BE49-F238E27FC236}">
                    <a16:creationId xmlns:a16="http://schemas.microsoft.com/office/drawing/2014/main" id="{9C0D628A-45B7-4AF3-A0E6-51C9D11A5CFE}"/>
                  </a:ext>
                </a:extLst>
              </p:cNvPr>
              <p:cNvSpPr/>
              <p:nvPr/>
            </p:nvSpPr>
            <p:spPr>
              <a:xfrm>
                <a:off x="9843840" y="3705120"/>
                <a:ext cx="72720" cy="13284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39" name="CustomShape 35">
                <a:extLst>
                  <a:ext uri="{FF2B5EF4-FFF2-40B4-BE49-F238E27FC236}">
                    <a16:creationId xmlns:a16="http://schemas.microsoft.com/office/drawing/2014/main" id="{AEF19BFC-DAB3-431C-B06E-791204CAE57C}"/>
                  </a:ext>
                </a:extLst>
              </p:cNvPr>
              <p:cNvSpPr/>
              <p:nvPr/>
            </p:nvSpPr>
            <p:spPr>
              <a:xfrm>
                <a:off x="9999720" y="3705120"/>
                <a:ext cx="72720" cy="132840"/>
              </a:xfrm>
              <a:prstGeom prst="rect">
                <a:avLst/>
              </a:prstGeom>
              <a:solidFill>
                <a:srgbClr val="00B0F0"/>
              </a:solidFill>
              <a:ln>
                <a:noFill/>
              </a:ln>
            </p:spPr>
            <p:style>
              <a:lnRef idx="0">
                <a:scrgbClr r="0" g="0" b="0"/>
              </a:lnRef>
              <a:fillRef idx="0">
                <a:scrgbClr r="0" g="0" b="0"/>
              </a:fillRef>
              <a:effectRef idx="0">
                <a:scrgbClr r="0" g="0" b="0"/>
              </a:effectRef>
              <a:fontRef idx="minor"/>
            </p:style>
          </p:sp>
          <p:sp>
            <p:nvSpPr>
              <p:cNvPr id="40" name="CustomShape 36">
                <a:extLst>
                  <a:ext uri="{FF2B5EF4-FFF2-40B4-BE49-F238E27FC236}">
                    <a16:creationId xmlns:a16="http://schemas.microsoft.com/office/drawing/2014/main" id="{4AAA5AEC-265B-4350-95DE-8E7F3421993A}"/>
                  </a:ext>
                </a:extLst>
              </p:cNvPr>
              <p:cNvSpPr/>
              <p:nvPr/>
            </p:nvSpPr>
            <p:spPr>
              <a:xfrm>
                <a:off x="10156680" y="3705120"/>
                <a:ext cx="72720" cy="13284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41" name="CustomShape 37">
                <a:extLst>
                  <a:ext uri="{FF2B5EF4-FFF2-40B4-BE49-F238E27FC236}">
                    <a16:creationId xmlns:a16="http://schemas.microsoft.com/office/drawing/2014/main" id="{0F233C88-08D7-4354-B531-F198AA215B32}"/>
                  </a:ext>
                </a:extLst>
              </p:cNvPr>
              <p:cNvSpPr/>
              <p:nvPr/>
            </p:nvSpPr>
            <p:spPr>
              <a:xfrm>
                <a:off x="9151920" y="3705120"/>
                <a:ext cx="70920" cy="132840"/>
              </a:xfrm>
              <a:prstGeom prst="rect">
                <a:avLst/>
              </a:prstGeom>
              <a:solidFill>
                <a:srgbClr val="00B0F0"/>
              </a:solidFill>
              <a:ln>
                <a:noFill/>
              </a:ln>
            </p:spPr>
            <p:style>
              <a:lnRef idx="0">
                <a:scrgbClr r="0" g="0" b="0"/>
              </a:lnRef>
              <a:fillRef idx="0">
                <a:scrgbClr r="0" g="0" b="0"/>
              </a:fillRef>
              <a:effectRef idx="0">
                <a:scrgbClr r="0" g="0" b="0"/>
              </a:effectRef>
              <a:fontRef idx="minor"/>
            </p:style>
          </p:sp>
          <p:sp>
            <p:nvSpPr>
              <p:cNvPr id="42" name="CustomShape 38">
                <a:extLst>
                  <a:ext uri="{FF2B5EF4-FFF2-40B4-BE49-F238E27FC236}">
                    <a16:creationId xmlns:a16="http://schemas.microsoft.com/office/drawing/2014/main" id="{FD106F3E-97C1-49C6-A68C-E052BE6800A1}"/>
                  </a:ext>
                </a:extLst>
              </p:cNvPr>
              <p:cNvSpPr/>
              <p:nvPr/>
            </p:nvSpPr>
            <p:spPr>
              <a:xfrm>
                <a:off x="9307440" y="3705120"/>
                <a:ext cx="72720" cy="13284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43" name="CustomShape 39">
                <a:extLst>
                  <a:ext uri="{FF2B5EF4-FFF2-40B4-BE49-F238E27FC236}">
                    <a16:creationId xmlns:a16="http://schemas.microsoft.com/office/drawing/2014/main" id="{934A0A22-694C-4B81-BDD1-162E3B15FE4B}"/>
                  </a:ext>
                </a:extLst>
              </p:cNvPr>
              <p:cNvSpPr/>
              <p:nvPr/>
            </p:nvSpPr>
            <p:spPr>
              <a:xfrm>
                <a:off x="9469440" y="3705120"/>
                <a:ext cx="72720" cy="13284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44" name="CustomShape 40">
                <a:extLst>
                  <a:ext uri="{FF2B5EF4-FFF2-40B4-BE49-F238E27FC236}">
                    <a16:creationId xmlns:a16="http://schemas.microsoft.com/office/drawing/2014/main" id="{BCEB391F-CBD1-4FFD-BB4F-1C6B8665355B}"/>
                  </a:ext>
                </a:extLst>
              </p:cNvPr>
              <p:cNvSpPr/>
              <p:nvPr/>
            </p:nvSpPr>
            <p:spPr>
              <a:xfrm>
                <a:off x="9151920" y="3906720"/>
                <a:ext cx="70920" cy="13464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45" name="CustomShape 41">
                <a:extLst>
                  <a:ext uri="{FF2B5EF4-FFF2-40B4-BE49-F238E27FC236}">
                    <a16:creationId xmlns:a16="http://schemas.microsoft.com/office/drawing/2014/main" id="{E2D22962-AF23-4713-8347-04ACB9409DA1}"/>
                  </a:ext>
                </a:extLst>
              </p:cNvPr>
              <p:cNvSpPr/>
              <p:nvPr/>
            </p:nvSpPr>
            <p:spPr>
              <a:xfrm>
                <a:off x="9307440" y="3906720"/>
                <a:ext cx="72720" cy="134640"/>
              </a:xfrm>
              <a:prstGeom prst="rect">
                <a:avLst/>
              </a:prstGeom>
              <a:solidFill>
                <a:srgbClr val="00B0F0"/>
              </a:solidFill>
              <a:ln>
                <a:noFill/>
              </a:ln>
            </p:spPr>
            <p:style>
              <a:lnRef idx="0">
                <a:scrgbClr r="0" g="0" b="0"/>
              </a:lnRef>
              <a:fillRef idx="0">
                <a:scrgbClr r="0" g="0" b="0"/>
              </a:fillRef>
              <a:effectRef idx="0">
                <a:scrgbClr r="0" g="0" b="0"/>
              </a:effectRef>
              <a:fontRef idx="minor"/>
            </p:style>
          </p:sp>
          <p:sp>
            <p:nvSpPr>
              <p:cNvPr id="46" name="CustomShape 42">
                <a:extLst>
                  <a:ext uri="{FF2B5EF4-FFF2-40B4-BE49-F238E27FC236}">
                    <a16:creationId xmlns:a16="http://schemas.microsoft.com/office/drawing/2014/main" id="{B5D4AD55-0867-420C-96F7-89148B545426}"/>
                  </a:ext>
                </a:extLst>
              </p:cNvPr>
              <p:cNvSpPr/>
              <p:nvPr/>
            </p:nvSpPr>
            <p:spPr>
              <a:xfrm>
                <a:off x="9469440" y="3906720"/>
                <a:ext cx="72720" cy="13464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47" name="CustomShape 43">
                <a:extLst>
                  <a:ext uri="{FF2B5EF4-FFF2-40B4-BE49-F238E27FC236}">
                    <a16:creationId xmlns:a16="http://schemas.microsoft.com/office/drawing/2014/main" id="{3155E5CE-08FA-4ABB-B956-3240156DDF9C}"/>
                  </a:ext>
                </a:extLst>
              </p:cNvPr>
              <p:cNvSpPr/>
              <p:nvPr/>
            </p:nvSpPr>
            <p:spPr>
              <a:xfrm>
                <a:off x="9686880" y="3906720"/>
                <a:ext cx="72720" cy="13464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48" name="CustomShape 44">
                <a:extLst>
                  <a:ext uri="{FF2B5EF4-FFF2-40B4-BE49-F238E27FC236}">
                    <a16:creationId xmlns:a16="http://schemas.microsoft.com/office/drawing/2014/main" id="{C6515140-4F9F-4D02-A2E8-B3C42FBF4FF9}"/>
                  </a:ext>
                </a:extLst>
              </p:cNvPr>
              <p:cNvSpPr/>
              <p:nvPr/>
            </p:nvSpPr>
            <p:spPr>
              <a:xfrm>
                <a:off x="9843840" y="3906720"/>
                <a:ext cx="72720" cy="134640"/>
              </a:xfrm>
              <a:prstGeom prst="rect">
                <a:avLst/>
              </a:prstGeom>
              <a:solidFill>
                <a:srgbClr val="00B0F0"/>
              </a:solidFill>
              <a:ln>
                <a:noFill/>
              </a:ln>
            </p:spPr>
            <p:style>
              <a:lnRef idx="0">
                <a:scrgbClr r="0" g="0" b="0"/>
              </a:lnRef>
              <a:fillRef idx="0">
                <a:scrgbClr r="0" g="0" b="0"/>
              </a:fillRef>
              <a:effectRef idx="0">
                <a:scrgbClr r="0" g="0" b="0"/>
              </a:effectRef>
              <a:fontRef idx="minor"/>
            </p:style>
          </p:sp>
          <p:sp>
            <p:nvSpPr>
              <p:cNvPr id="49" name="CustomShape 45">
                <a:extLst>
                  <a:ext uri="{FF2B5EF4-FFF2-40B4-BE49-F238E27FC236}">
                    <a16:creationId xmlns:a16="http://schemas.microsoft.com/office/drawing/2014/main" id="{E1A68B7C-D101-4DE9-A521-51B0923A5D1E}"/>
                  </a:ext>
                </a:extLst>
              </p:cNvPr>
              <p:cNvSpPr/>
              <p:nvPr/>
            </p:nvSpPr>
            <p:spPr>
              <a:xfrm>
                <a:off x="9999720" y="3906720"/>
                <a:ext cx="72720" cy="13464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50" name="CustomShape 46">
                <a:extLst>
                  <a:ext uri="{FF2B5EF4-FFF2-40B4-BE49-F238E27FC236}">
                    <a16:creationId xmlns:a16="http://schemas.microsoft.com/office/drawing/2014/main" id="{A50C9028-420A-4562-BBFA-DF24055E9906}"/>
                  </a:ext>
                </a:extLst>
              </p:cNvPr>
              <p:cNvSpPr/>
              <p:nvPr/>
            </p:nvSpPr>
            <p:spPr>
              <a:xfrm>
                <a:off x="10156680" y="3906720"/>
                <a:ext cx="72720" cy="134640"/>
              </a:xfrm>
              <a:prstGeom prst="rect">
                <a:avLst/>
              </a:prstGeom>
              <a:solidFill>
                <a:srgbClr val="00B0F0"/>
              </a:solidFill>
              <a:ln>
                <a:noFill/>
              </a:ln>
            </p:spPr>
            <p:style>
              <a:lnRef idx="0">
                <a:scrgbClr r="0" g="0" b="0"/>
              </a:lnRef>
              <a:fillRef idx="0">
                <a:scrgbClr r="0" g="0" b="0"/>
              </a:fillRef>
              <a:effectRef idx="0">
                <a:scrgbClr r="0" g="0" b="0"/>
              </a:effectRef>
              <a:fontRef idx="minor"/>
            </p:style>
          </p:sp>
          <p:sp>
            <p:nvSpPr>
              <p:cNvPr id="51" name="CustomShape 47">
                <a:extLst>
                  <a:ext uri="{FF2B5EF4-FFF2-40B4-BE49-F238E27FC236}">
                    <a16:creationId xmlns:a16="http://schemas.microsoft.com/office/drawing/2014/main" id="{D3D9D205-3C8A-46DB-8AED-AADE9EBEADD9}"/>
                  </a:ext>
                </a:extLst>
              </p:cNvPr>
              <p:cNvSpPr/>
              <p:nvPr/>
            </p:nvSpPr>
            <p:spPr>
              <a:xfrm>
                <a:off x="9999720" y="2201760"/>
                <a:ext cx="229680" cy="134640"/>
              </a:xfrm>
              <a:prstGeom prst="rect">
                <a:avLst/>
              </a:prstGeom>
              <a:solidFill>
                <a:srgbClr val="646464"/>
              </a:solidFill>
              <a:ln>
                <a:noFill/>
              </a:ln>
            </p:spPr>
            <p:style>
              <a:lnRef idx="0">
                <a:scrgbClr r="0" g="0" b="0"/>
              </a:lnRef>
              <a:fillRef idx="0">
                <a:scrgbClr r="0" g="0" b="0"/>
              </a:fillRef>
              <a:effectRef idx="0">
                <a:scrgbClr r="0" g="0" b="0"/>
              </a:effectRef>
              <a:fontRef idx="minor"/>
            </p:style>
          </p:sp>
          <p:sp>
            <p:nvSpPr>
              <p:cNvPr id="52" name="CustomShape 48">
                <a:extLst>
                  <a:ext uri="{FF2B5EF4-FFF2-40B4-BE49-F238E27FC236}">
                    <a16:creationId xmlns:a16="http://schemas.microsoft.com/office/drawing/2014/main" id="{3559021B-898E-40DF-9A82-6F19CCCF49AD}"/>
                  </a:ext>
                </a:extLst>
              </p:cNvPr>
              <p:cNvSpPr/>
              <p:nvPr/>
            </p:nvSpPr>
            <p:spPr>
              <a:xfrm>
                <a:off x="9759960" y="2114280"/>
                <a:ext cx="42480" cy="221760"/>
              </a:xfrm>
              <a:prstGeom prst="rect">
                <a:avLst/>
              </a:prstGeom>
              <a:solidFill>
                <a:srgbClr val="00B0F0"/>
              </a:solidFill>
              <a:ln>
                <a:noFill/>
              </a:ln>
            </p:spPr>
            <p:style>
              <a:lnRef idx="0">
                <a:scrgbClr r="0" g="0" b="0"/>
              </a:lnRef>
              <a:fillRef idx="0">
                <a:scrgbClr r="0" g="0" b="0"/>
              </a:fillRef>
              <a:effectRef idx="0">
                <a:scrgbClr r="0" g="0" b="0"/>
              </a:effectRef>
              <a:fontRef idx="minor"/>
            </p:style>
          </p:sp>
        </p:grpSp>
      </p:grpSp>
    </p:spTree>
    <p:extLst>
      <p:ext uri="{BB962C8B-B14F-4D97-AF65-F5344CB8AC3E}">
        <p14:creationId xmlns:p14="http://schemas.microsoft.com/office/powerpoint/2010/main" val="318144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a:t>Geographies</a:t>
            </a:r>
          </a:p>
        </p:txBody>
      </p:sp>
      <p:sp>
        <p:nvSpPr>
          <p:cNvPr id="6" name="Text Placeholder 5"/>
          <p:cNvSpPr>
            <a:spLocks noGrp="1"/>
          </p:cNvSpPr>
          <p:nvPr>
            <p:ph type="body" sz="quarter" idx="10"/>
          </p:nvPr>
        </p:nvSpPr>
        <p:spPr>
          <a:xfrm>
            <a:off x="586390" y="1434370"/>
            <a:ext cx="10651946" cy="940963"/>
          </a:xfrm>
        </p:spPr>
        <p:txBody>
          <a:bodyPr/>
          <a:lstStyle/>
          <a:p>
            <a:pPr>
              <a:lnSpc>
                <a:spcPct val="114000"/>
              </a:lnSpc>
            </a:pPr>
            <a:r>
              <a:rPr lang="en-US" noProof="0" dirty="0"/>
              <a:t>Discrete markets that preserve data residency and compliance boundaries.</a:t>
            </a:r>
          </a:p>
        </p:txBody>
      </p:sp>
      <p:grpSp>
        <p:nvGrpSpPr>
          <p:cNvPr id="3" name="Group 2" descr="graphic of a globe sitting over a building representing datacenters around the globe"/>
          <p:cNvGrpSpPr/>
          <p:nvPr/>
        </p:nvGrpSpPr>
        <p:grpSpPr>
          <a:xfrm>
            <a:off x="8929296" y="2628960"/>
            <a:ext cx="2309040" cy="3352320"/>
            <a:chOff x="8929296" y="2628960"/>
            <a:chExt cx="2309040" cy="3352320"/>
          </a:xfrm>
        </p:grpSpPr>
        <p:grpSp>
          <p:nvGrpSpPr>
            <p:cNvPr id="4" name="Group 3"/>
            <p:cNvGrpSpPr/>
            <p:nvPr/>
          </p:nvGrpSpPr>
          <p:grpSpPr>
            <a:xfrm>
              <a:off x="8929296" y="5141760"/>
              <a:ext cx="2309040" cy="839520"/>
              <a:chOff x="9390960" y="5568480"/>
              <a:chExt cx="2309040" cy="839520"/>
            </a:xfrm>
          </p:grpSpPr>
          <p:sp>
            <p:nvSpPr>
              <p:cNvPr id="5" name="CustomShape 4"/>
              <p:cNvSpPr/>
              <p:nvPr/>
            </p:nvSpPr>
            <p:spPr>
              <a:xfrm>
                <a:off x="9390960" y="5787000"/>
                <a:ext cx="2309040" cy="621000"/>
              </a:xfrm>
              <a:prstGeom prst="rect">
                <a:avLst/>
              </a:prstGeom>
              <a:solidFill>
                <a:srgbClr val="00B050"/>
              </a:solidFill>
              <a:ln>
                <a:noFill/>
              </a:ln>
            </p:spPr>
            <p:style>
              <a:lnRef idx="0">
                <a:scrgbClr r="0" g="0" b="0"/>
              </a:lnRef>
              <a:fillRef idx="0">
                <a:scrgbClr r="0" g="0" b="0"/>
              </a:fillRef>
              <a:effectRef idx="0">
                <a:scrgbClr r="0" g="0" b="0"/>
              </a:effectRef>
              <a:fontRef idx="minor"/>
            </p:style>
          </p:sp>
          <p:sp>
            <p:nvSpPr>
              <p:cNvPr id="7" name="CustomShape 5"/>
              <p:cNvSpPr/>
              <p:nvPr/>
            </p:nvSpPr>
            <p:spPr>
              <a:xfrm>
                <a:off x="11177280" y="5568480"/>
                <a:ext cx="279720" cy="344520"/>
              </a:xfrm>
              <a:prstGeom prst="rect">
                <a:avLst/>
              </a:prstGeom>
              <a:solidFill>
                <a:srgbClr val="00B050"/>
              </a:solidFill>
              <a:ln>
                <a:noFill/>
              </a:ln>
            </p:spPr>
            <p:style>
              <a:lnRef idx="0">
                <a:scrgbClr r="0" g="0" b="0"/>
              </a:lnRef>
              <a:fillRef idx="0">
                <a:scrgbClr r="0" g="0" b="0"/>
              </a:fillRef>
              <a:effectRef idx="0">
                <a:scrgbClr r="0" g="0" b="0"/>
              </a:effectRef>
              <a:fontRef idx="minor"/>
            </p:style>
          </p:sp>
          <p:sp>
            <p:nvSpPr>
              <p:cNvPr id="8" name="CustomShape 6"/>
              <p:cNvSpPr/>
              <p:nvPr/>
            </p:nvSpPr>
            <p:spPr>
              <a:xfrm>
                <a:off x="11319120" y="6100920"/>
                <a:ext cx="168480" cy="307080"/>
              </a:xfrm>
              <a:prstGeom prst="rect">
                <a:avLst/>
              </a:prstGeom>
              <a:solidFill>
                <a:srgbClr val="00188F"/>
              </a:solidFill>
              <a:ln>
                <a:noFill/>
              </a:ln>
            </p:spPr>
            <p:style>
              <a:lnRef idx="0">
                <a:scrgbClr r="0" g="0" b="0"/>
              </a:lnRef>
              <a:fillRef idx="0">
                <a:scrgbClr r="0" g="0" b="0"/>
              </a:fillRef>
              <a:effectRef idx="0">
                <a:scrgbClr r="0" g="0" b="0"/>
              </a:effectRef>
              <a:fontRef idx="minor"/>
            </p:style>
          </p:sp>
          <p:sp>
            <p:nvSpPr>
              <p:cNvPr id="9" name="CustomShape 7"/>
              <p:cNvSpPr/>
              <p:nvPr/>
            </p:nvSpPr>
            <p:spPr>
              <a:xfrm>
                <a:off x="9522720" y="6094440"/>
                <a:ext cx="513000" cy="180720"/>
              </a:xfrm>
              <a:prstGeom prst="rect">
                <a:avLst/>
              </a:prstGeom>
              <a:solidFill>
                <a:srgbClr val="808080"/>
              </a:solidFill>
              <a:ln>
                <a:noFill/>
              </a:ln>
            </p:spPr>
            <p:style>
              <a:lnRef idx="0">
                <a:scrgbClr r="0" g="0" b="0"/>
              </a:lnRef>
              <a:fillRef idx="0">
                <a:scrgbClr r="0" g="0" b="0"/>
              </a:fillRef>
              <a:effectRef idx="0">
                <a:scrgbClr r="0" g="0" b="0"/>
              </a:effectRef>
              <a:fontRef idx="minor"/>
            </p:style>
          </p:sp>
          <p:sp>
            <p:nvSpPr>
              <p:cNvPr id="10" name="CustomShape 8"/>
              <p:cNvSpPr/>
              <p:nvPr/>
            </p:nvSpPr>
            <p:spPr>
              <a:xfrm>
                <a:off x="10093320" y="6094440"/>
                <a:ext cx="523080" cy="180720"/>
              </a:xfrm>
              <a:prstGeom prst="rect">
                <a:avLst/>
              </a:prstGeom>
              <a:solidFill>
                <a:srgbClr val="808080"/>
              </a:solidFill>
              <a:ln>
                <a:noFill/>
              </a:ln>
            </p:spPr>
            <p:style>
              <a:lnRef idx="0">
                <a:scrgbClr r="0" g="0" b="0"/>
              </a:lnRef>
              <a:fillRef idx="0">
                <a:scrgbClr r="0" g="0" b="0"/>
              </a:fillRef>
              <a:effectRef idx="0">
                <a:scrgbClr r="0" g="0" b="0"/>
              </a:effectRef>
              <a:fontRef idx="minor"/>
            </p:style>
          </p:sp>
          <p:sp>
            <p:nvSpPr>
              <p:cNvPr id="11" name="CustomShape 9"/>
              <p:cNvSpPr/>
              <p:nvPr/>
            </p:nvSpPr>
            <p:spPr>
              <a:xfrm>
                <a:off x="10674000" y="6094440"/>
                <a:ext cx="513000" cy="180720"/>
              </a:xfrm>
              <a:prstGeom prst="rect">
                <a:avLst/>
              </a:prstGeom>
              <a:solidFill>
                <a:srgbClr val="808080"/>
              </a:solidFill>
              <a:ln>
                <a:noFill/>
              </a:ln>
            </p:spPr>
            <p:style>
              <a:lnRef idx="0">
                <a:scrgbClr r="0" g="0" b="0"/>
              </a:lnRef>
              <a:fillRef idx="0">
                <a:scrgbClr r="0" g="0" b="0"/>
              </a:fillRef>
              <a:effectRef idx="0">
                <a:scrgbClr r="0" g="0" b="0"/>
              </a:effectRef>
              <a:fontRef idx="minor"/>
            </p:style>
          </p:sp>
        </p:grpSp>
        <p:sp>
          <p:nvSpPr>
            <p:cNvPr id="20" name="CustomShape 17"/>
            <p:cNvSpPr/>
            <p:nvPr/>
          </p:nvSpPr>
          <p:spPr>
            <a:xfrm rot="900000">
              <a:off x="9056016" y="2628960"/>
              <a:ext cx="2055600" cy="2239200"/>
            </a:xfrm>
            <a:custGeom>
              <a:avLst/>
              <a:gdLst/>
              <a:ahLst/>
              <a:cxnLst/>
              <a:rect l="l" t="t" r="r" b="b"/>
              <a:pathLst>
                <a:path w="1704" h="1920">
                  <a:moveTo>
                    <a:pt x="1578" y="389"/>
                  </a:moveTo>
                  <a:cubicBezTo>
                    <a:pt x="1576" y="385"/>
                    <a:pt x="1576" y="385"/>
                    <a:pt x="1576" y="385"/>
                  </a:cubicBezTo>
                  <a:cubicBezTo>
                    <a:pt x="1569" y="376"/>
                    <a:pt x="1559" y="370"/>
                    <a:pt x="1547" y="370"/>
                  </a:cubicBezTo>
                  <a:cubicBezTo>
                    <a:pt x="1124" y="370"/>
                    <a:pt x="1124" y="370"/>
                    <a:pt x="1124" y="370"/>
                  </a:cubicBezTo>
                  <a:cubicBezTo>
                    <a:pt x="1119" y="370"/>
                    <a:pt x="1116" y="366"/>
                    <a:pt x="1116" y="362"/>
                  </a:cubicBezTo>
                  <a:cubicBezTo>
                    <a:pt x="1116" y="357"/>
                    <a:pt x="1119" y="354"/>
                    <a:pt x="1124" y="354"/>
                  </a:cubicBezTo>
                  <a:cubicBezTo>
                    <a:pt x="1442" y="354"/>
                    <a:pt x="1442" y="354"/>
                    <a:pt x="1442" y="354"/>
                  </a:cubicBezTo>
                  <a:cubicBezTo>
                    <a:pt x="1461" y="354"/>
                    <a:pt x="1476" y="338"/>
                    <a:pt x="1476" y="319"/>
                  </a:cubicBezTo>
                  <a:cubicBezTo>
                    <a:pt x="1476" y="300"/>
                    <a:pt x="1461" y="285"/>
                    <a:pt x="1442" y="285"/>
                  </a:cubicBezTo>
                  <a:cubicBezTo>
                    <a:pt x="1070" y="285"/>
                    <a:pt x="1070" y="285"/>
                    <a:pt x="1070" y="285"/>
                  </a:cubicBezTo>
                  <a:cubicBezTo>
                    <a:pt x="1066" y="285"/>
                    <a:pt x="1063" y="281"/>
                    <a:pt x="1063" y="277"/>
                  </a:cubicBezTo>
                  <a:cubicBezTo>
                    <a:pt x="1063" y="272"/>
                    <a:pt x="1066" y="269"/>
                    <a:pt x="1070" y="269"/>
                  </a:cubicBezTo>
                  <a:cubicBezTo>
                    <a:pt x="1398" y="269"/>
                    <a:pt x="1398" y="269"/>
                    <a:pt x="1398" y="269"/>
                  </a:cubicBezTo>
                  <a:cubicBezTo>
                    <a:pt x="1417" y="269"/>
                    <a:pt x="1433" y="253"/>
                    <a:pt x="1433" y="234"/>
                  </a:cubicBezTo>
                  <a:cubicBezTo>
                    <a:pt x="1433" y="215"/>
                    <a:pt x="1417" y="199"/>
                    <a:pt x="1398" y="199"/>
                  </a:cubicBezTo>
                  <a:cubicBezTo>
                    <a:pt x="1125" y="199"/>
                    <a:pt x="1125" y="199"/>
                    <a:pt x="1125" y="199"/>
                  </a:cubicBezTo>
                  <a:cubicBezTo>
                    <a:pt x="1121" y="199"/>
                    <a:pt x="1117" y="196"/>
                    <a:pt x="1117" y="192"/>
                  </a:cubicBezTo>
                  <a:cubicBezTo>
                    <a:pt x="1117" y="187"/>
                    <a:pt x="1121" y="184"/>
                    <a:pt x="1125" y="184"/>
                  </a:cubicBezTo>
                  <a:cubicBezTo>
                    <a:pt x="1289" y="184"/>
                    <a:pt x="1289" y="184"/>
                    <a:pt x="1289" y="184"/>
                  </a:cubicBezTo>
                  <a:cubicBezTo>
                    <a:pt x="1308" y="184"/>
                    <a:pt x="1323" y="168"/>
                    <a:pt x="1323" y="149"/>
                  </a:cubicBezTo>
                  <a:cubicBezTo>
                    <a:pt x="1323" y="130"/>
                    <a:pt x="1308" y="114"/>
                    <a:pt x="1289" y="114"/>
                  </a:cubicBezTo>
                  <a:cubicBezTo>
                    <a:pt x="1066" y="114"/>
                    <a:pt x="1066" y="114"/>
                    <a:pt x="1066" y="114"/>
                  </a:cubicBezTo>
                  <a:cubicBezTo>
                    <a:pt x="1062" y="114"/>
                    <a:pt x="1058" y="111"/>
                    <a:pt x="1058" y="107"/>
                  </a:cubicBezTo>
                  <a:cubicBezTo>
                    <a:pt x="1058" y="102"/>
                    <a:pt x="1062" y="99"/>
                    <a:pt x="1066" y="99"/>
                  </a:cubicBezTo>
                  <a:cubicBezTo>
                    <a:pt x="1089" y="99"/>
                    <a:pt x="1089" y="99"/>
                    <a:pt x="1089" y="99"/>
                  </a:cubicBezTo>
                  <a:cubicBezTo>
                    <a:pt x="1109" y="99"/>
                    <a:pt x="1124" y="83"/>
                    <a:pt x="1124" y="64"/>
                  </a:cubicBezTo>
                  <a:cubicBezTo>
                    <a:pt x="1124" y="48"/>
                    <a:pt x="1115" y="35"/>
                    <a:pt x="1101" y="31"/>
                  </a:cubicBezTo>
                  <a:cubicBezTo>
                    <a:pt x="1099" y="30"/>
                    <a:pt x="1099" y="30"/>
                    <a:pt x="1099" y="30"/>
                  </a:cubicBezTo>
                  <a:cubicBezTo>
                    <a:pt x="1027" y="10"/>
                    <a:pt x="952" y="0"/>
                    <a:pt x="877" y="0"/>
                  </a:cubicBezTo>
                  <a:cubicBezTo>
                    <a:pt x="869" y="0"/>
                    <a:pt x="869" y="0"/>
                    <a:pt x="869" y="0"/>
                  </a:cubicBezTo>
                  <a:cubicBezTo>
                    <a:pt x="625" y="0"/>
                    <a:pt x="394" y="106"/>
                    <a:pt x="235" y="291"/>
                  </a:cubicBezTo>
                  <a:cubicBezTo>
                    <a:pt x="229" y="299"/>
                    <a:pt x="229" y="299"/>
                    <a:pt x="229" y="299"/>
                  </a:cubicBezTo>
                  <a:cubicBezTo>
                    <a:pt x="229" y="301"/>
                    <a:pt x="229" y="301"/>
                    <a:pt x="229" y="301"/>
                  </a:cubicBezTo>
                  <a:cubicBezTo>
                    <a:pt x="228" y="305"/>
                    <a:pt x="227" y="308"/>
                    <a:pt x="227" y="312"/>
                  </a:cubicBezTo>
                  <a:cubicBezTo>
                    <a:pt x="227" y="332"/>
                    <a:pt x="243" y="348"/>
                    <a:pt x="263" y="348"/>
                  </a:cubicBezTo>
                  <a:cubicBezTo>
                    <a:pt x="580" y="348"/>
                    <a:pt x="580" y="348"/>
                    <a:pt x="580" y="348"/>
                  </a:cubicBezTo>
                  <a:cubicBezTo>
                    <a:pt x="583" y="348"/>
                    <a:pt x="586" y="351"/>
                    <a:pt x="586" y="354"/>
                  </a:cubicBezTo>
                  <a:cubicBezTo>
                    <a:pt x="586" y="358"/>
                    <a:pt x="583" y="361"/>
                    <a:pt x="580" y="361"/>
                  </a:cubicBezTo>
                  <a:cubicBezTo>
                    <a:pt x="318" y="361"/>
                    <a:pt x="318" y="361"/>
                    <a:pt x="318" y="361"/>
                  </a:cubicBezTo>
                  <a:cubicBezTo>
                    <a:pt x="299" y="361"/>
                    <a:pt x="283" y="377"/>
                    <a:pt x="283" y="397"/>
                  </a:cubicBezTo>
                  <a:cubicBezTo>
                    <a:pt x="283" y="417"/>
                    <a:pt x="299" y="433"/>
                    <a:pt x="318" y="433"/>
                  </a:cubicBezTo>
                  <a:cubicBezTo>
                    <a:pt x="740" y="433"/>
                    <a:pt x="740" y="433"/>
                    <a:pt x="740" y="433"/>
                  </a:cubicBezTo>
                  <a:cubicBezTo>
                    <a:pt x="743" y="433"/>
                    <a:pt x="746" y="436"/>
                    <a:pt x="746" y="439"/>
                  </a:cubicBezTo>
                  <a:cubicBezTo>
                    <a:pt x="746" y="443"/>
                    <a:pt x="743" y="446"/>
                    <a:pt x="740" y="446"/>
                  </a:cubicBezTo>
                  <a:cubicBezTo>
                    <a:pt x="264" y="446"/>
                    <a:pt x="264" y="446"/>
                    <a:pt x="264" y="446"/>
                  </a:cubicBezTo>
                  <a:cubicBezTo>
                    <a:pt x="244" y="446"/>
                    <a:pt x="228" y="462"/>
                    <a:pt x="228" y="482"/>
                  </a:cubicBezTo>
                  <a:cubicBezTo>
                    <a:pt x="228" y="502"/>
                    <a:pt x="244" y="518"/>
                    <a:pt x="264" y="518"/>
                  </a:cubicBezTo>
                  <a:cubicBezTo>
                    <a:pt x="770" y="518"/>
                    <a:pt x="770" y="518"/>
                    <a:pt x="770" y="518"/>
                  </a:cubicBezTo>
                  <a:cubicBezTo>
                    <a:pt x="774" y="518"/>
                    <a:pt x="777" y="521"/>
                    <a:pt x="777" y="524"/>
                  </a:cubicBezTo>
                  <a:cubicBezTo>
                    <a:pt x="777" y="528"/>
                    <a:pt x="774" y="531"/>
                    <a:pt x="770" y="531"/>
                  </a:cubicBezTo>
                  <a:cubicBezTo>
                    <a:pt x="462" y="531"/>
                    <a:pt x="462" y="531"/>
                    <a:pt x="462" y="531"/>
                  </a:cubicBezTo>
                  <a:cubicBezTo>
                    <a:pt x="442" y="531"/>
                    <a:pt x="426" y="547"/>
                    <a:pt x="426" y="567"/>
                  </a:cubicBezTo>
                  <a:cubicBezTo>
                    <a:pt x="426" y="587"/>
                    <a:pt x="442" y="603"/>
                    <a:pt x="462" y="603"/>
                  </a:cubicBezTo>
                  <a:cubicBezTo>
                    <a:pt x="957" y="603"/>
                    <a:pt x="957" y="603"/>
                    <a:pt x="957" y="603"/>
                  </a:cubicBezTo>
                  <a:cubicBezTo>
                    <a:pt x="957" y="603"/>
                    <a:pt x="957" y="603"/>
                    <a:pt x="957" y="603"/>
                  </a:cubicBezTo>
                  <a:cubicBezTo>
                    <a:pt x="1001" y="603"/>
                    <a:pt x="1001" y="603"/>
                    <a:pt x="1001" y="603"/>
                  </a:cubicBezTo>
                  <a:cubicBezTo>
                    <a:pt x="1004" y="604"/>
                    <a:pt x="1005" y="607"/>
                    <a:pt x="1005" y="610"/>
                  </a:cubicBezTo>
                  <a:cubicBezTo>
                    <a:pt x="1005" y="613"/>
                    <a:pt x="1002" y="616"/>
                    <a:pt x="999" y="616"/>
                  </a:cubicBezTo>
                  <a:cubicBezTo>
                    <a:pt x="472" y="616"/>
                    <a:pt x="472" y="616"/>
                    <a:pt x="472" y="616"/>
                  </a:cubicBezTo>
                  <a:cubicBezTo>
                    <a:pt x="452" y="616"/>
                    <a:pt x="436" y="632"/>
                    <a:pt x="436" y="652"/>
                  </a:cubicBezTo>
                  <a:cubicBezTo>
                    <a:pt x="436" y="672"/>
                    <a:pt x="452" y="688"/>
                    <a:pt x="472" y="688"/>
                  </a:cubicBezTo>
                  <a:cubicBezTo>
                    <a:pt x="993" y="688"/>
                    <a:pt x="993" y="688"/>
                    <a:pt x="993" y="688"/>
                  </a:cubicBezTo>
                  <a:cubicBezTo>
                    <a:pt x="996" y="688"/>
                    <a:pt x="999" y="691"/>
                    <a:pt x="999" y="695"/>
                  </a:cubicBezTo>
                  <a:cubicBezTo>
                    <a:pt x="999" y="698"/>
                    <a:pt x="996" y="701"/>
                    <a:pt x="993" y="701"/>
                  </a:cubicBezTo>
                  <a:cubicBezTo>
                    <a:pt x="496" y="701"/>
                    <a:pt x="496" y="701"/>
                    <a:pt x="496" y="701"/>
                  </a:cubicBezTo>
                  <a:cubicBezTo>
                    <a:pt x="476" y="701"/>
                    <a:pt x="460" y="717"/>
                    <a:pt x="460" y="737"/>
                  </a:cubicBezTo>
                  <a:cubicBezTo>
                    <a:pt x="460" y="757"/>
                    <a:pt x="476" y="773"/>
                    <a:pt x="496" y="773"/>
                  </a:cubicBezTo>
                  <a:cubicBezTo>
                    <a:pt x="867" y="773"/>
                    <a:pt x="867" y="773"/>
                    <a:pt x="867" y="773"/>
                  </a:cubicBezTo>
                  <a:cubicBezTo>
                    <a:pt x="871" y="773"/>
                    <a:pt x="874" y="776"/>
                    <a:pt x="874" y="780"/>
                  </a:cubicBezTo>
                  <a:cubicBezTo>
                    <a:pt x="874" y="783"/>
                    <a:pt x="871" y="786"/>
                    <a:pt x="867" y="786"/>
                  </a:cubicBezTo>
                  <a:cubicBezTo>
                    <a:pt x="469" y="786"/>
                    <a:pt x="469" y="786"/>
                    <a:pt x="469" y="786"/>
                  </a:cubicBezTo>
                  <a:cubicBezTo>
                    <a:pt x="450" y="786"/>
                    <a:pt x="434" y="802"/>
                    <a:pt x="434" y="822"/>
                  </a:cubicBezTo>
                  <a:cubicBezTo>
                    <a:pt x="434" y="842"/>
                    <a:pt x="450" y="858"/>
                    <a:pt x="469" y="858"/>
                  </a:cubicBezTo>
                  <a:cubicBezTo>
                    <a:pt x="791" y="858"/>
                    <a:pt x="791" y="858"/>
                    <a:pt x="791" y="858"/>
                  </a:cubicBezTo>
                  <a:cubicBezTo>
                    <a:pt x="795" y="858"/>
                    <a:pt x="798" y="861"/>
                    <a:pt x="798" y="865"/>
                  </a:cubicBezTo>
                  <a:cubicBezTo>
                    <a:pt x="798" y="868"/>
                    <a:pt x="795" y="871"/>
                    <a:pt x="791" y="871"/>
                  </a:cubicBezTo>
                  <a:cubicBezTo>
                    <a:pt x="510" y="871"/>
                    <a:pt x="510" y="871"/>
                    <a:pt x="510" y="871"/>
                  </a:cubicBezTo>
                  <a:cubicBezTo>
                    <a:pt x="491" y="871"/>
                    <a:pt x="475" y="888"/>
                    <a:pt x="475" y="907"/>
                  </a:cubicBezTo>
                  <a:cubicBezTo>
                    <a:pt x="475" y="927"/>
                    <a:pt x="491" y="943"/>
                    <a:pt x="510" y="943"/>
                  </a:cubicBezTo>
                  <a:cubicBezTo>
                    <a:pt x="623" y="943"/>
                    <a:pt x="623" y="943"/>
                    <a:pt x="623" y="943"/>
                  </a:cubicBezTo>
                  <a:cubicBezTo>
                    <a:pt x="626" y="943"/>
                    <a:pt x="629" y="946"/>
                    <a:pt x="629" y="950"/>
                  </a:cubicBezTo>
                  <a:cubicBezTo>
                    <a:pt x="629" y="953"/>
                    <a:pt x="626" y="956"/>
                    <a:pt x="623" y="956"/>
                  </a:cubicBezTo>
                  <a:cubicBezTo>
                    <a:pt x="579" y="956"/>
                    <a:pt x="579" y="956"/>
                    <a:pt x="579" y="956"/>
                  </a:cubicBezTo>
                  <a:cubicBezTo>
                    <a:pt x="559" y="956"/>
                    <a:pt x="543" y="973"/>
                    <a:pt x="543" y="992"/>
                  </a:cubicBezTo>
                  <a:cubicBezTo>
                    <a:pt x="543" y="1012"/>
                    <a:pt x="559" y="1028"/>
                    <a:pt x="579" y="1028"/>
                  </a:cubicBezTo>
                  <a:cubicBezTo>
                    <a:pt x="637" y="1028"/>
                    <a:pt x="637" y="1028"/>
                    <a:pt x="637" y="1028"/>
                  </a:cubicBezTo>
                  <a:cubicBezTo>
                    <a:pt x="640" y="1028"/>
                    <a:pt x="643" y="1031"/>
                    <a:pt x="643" y="1035"/>
                  </a:cubicBezTo>
                  <a:cubicBezTo>
                    <a:pt x="643" y="1039"/>
                    <a:pt x="640" y="1042"/>
                    <a:pt x="637" y="1042"/>
                  </a:cubicBezTo>
                  <a:cubicBezTo>
                    <a:pt x="633" y="1042"/>
                    <a:pt x="633" y="1042"/>
                    <a:pt x="633" y="1042"/>
                  </a:cubicBezTo>
                  <a:cubicBezTo>
                    <a:pt x="613" y="1042"/>
                    <a:pt x="597" y="1058"/>
                    <a:pt x="597" y="1077"/>
                  </a:cubicBezTo>
                  <a:cubicBezTo>
                    <a:pt x="597" y="1097"/>
                    <a:pt x="613" y="1113"/>
                    <a:pt x="633" y="1113"/>
                  </a:cubicBezTo>
                  <a:cubicBezTo>
                    <a:pt x="750" y="1113"/>
                    <a:pt x="750" y="1113"/>
                    <a:pt x="750" y="1113"/>
                  </a:cubicBezTo>
                  <a:cubicBezTo>
                    <a:pt x="754" y="1113"/>
                    <a:pt x="757" y="1116"/>
                    <a:pt x="757" y="1120"/>
                  </a:cubicBezTo>
                  <a:cubicBezTo>
                    <a:pt x="757" y="1124"/>
                    <a:pt x="754" y="1127"/>
                    <a:pt x="750" y="1127"/>
                  </a:cubicBezTo>
                  <a:cubicBezTo>
                    <a:pt x="727" y="1127"/>
                    <a:pt x="727" y="1127"/>
                    <a:pt x="727" y="1127"/>
                  </a:cubicBezTo>
                  <a:cubicBezTo>
                    <a:pt x="707" y="1127"/>
                    <a:pt x="691" y="1143"/>
                    <a:pt x="691" y="1162"/>
                  </a:cubicBezTo>
                  <a:cubicBezTo>
                    <a:pt x="691" y="1182"/>
                    <a:pt x="707" y="1198"/>
                    <a:pt x="727" y="1198"/>
                  </a:cubicBezTo>
                  <a:cubicBezTo>
                    <a:pt x="1009" y="1198"/>
                    <a:pt x="1009" y="1198"/>
                    <a:pt x="1009" y="1198"/>
                  </a:cubicBezTo>
                  <a:cubicBezTo>
                    <a:pt x="1013" y="1198"/>
                    <a:pt x="1016" y="1201"/>
                    <a:pt x="1016" y="1205"/>
                  </a:cubicBezTo>
                  <a:cubicBezTo>
                    <a:pt x="1016" y="1209"/>
                    <a:pt x="1013" y="1212"/>
                    <a:pt x="1009" y="1212"/>
                  </a:cubicBezTo>
                  <a:cubicBezTo>
                    <a:pt x="786" y="1212"/>
                    <a:pt x="786" y="1212"/>
                    <a:pt x="786" y="1212"/>
                  </a:cubicBezTo>
                  <a:cubicBezTo>
                    <a:pt x="766" y="1212"/>
                    <a:pt x="750" y="1228"/>
                    <a:pt x="750" y="1247"/>
                  </a:cubicBezTo>
                  <a:cubicBezTo>
                    <a:pt x="750" y="1267"/>
                    <a:pt x="766" y="1283"/>
                    <a:pt x="786" y="1283"/>
                  </a:cubicBezTo>
                  <a:cubicBezTo>
                    <a:pt x="1124" y="1283"/>
                    <a:pt x="1124" y="1283"/>
                    <a:pt x="1124" y="1283"/>
                  </a:cubicBezTo>
                  <a:cubicBezTo>
                    <a:pt x="1127" y="1283"/>
                    <a:pt x="1130" y="1286"/>
                    <a:pt x="1130" y="1289"/>
                  </a:cubicBezTo>
                  <a:cubicBezTo>
                    <a:pt x="1129" y="1291"/>
                    <a:pt x="1125" y="1294"/>
                    <a:pt x="1120" y="1297"/>
                  </a:cubicBezTo>
                  <a:cubicBezTo>
                    <a:pt x="845" y="1297"/>
                    <a:pt x="845" y="1297"/>
                    <a:pt x="845" y="1297"/>
                  </a:cubicBezTo>
                  <a:cubicBezTo>
                    <a:pt x="825" y="1297"/>
                    <a:pt x="809" y="1313"/>
                    <a:pt x="809" y="1333"/>
                  </a:cubicBezTo>
                  <a:cubicBezTo>
                    <a:pt x="809" y="1352"/>
                    <a:pt x="825" y="1368"/>
                    <a:pt x="845" y="1368"/>
                  </a:cubicBezTo>
                  <a:cubicBezTo>
                    <a:pt x="1102" y="1368"/>
                    <a:pt x="1102" y="1368"/>
                    <a:pt x="1102" y="1368"/>
                  </a:cubicBezTo>
                  <a:cubicBezTo>
                    <a:pt x="1106" y="1368"/>
                    <a:pt x="1109" y="1371"/>
                    <a:pt x="1109" y="1375"/>
                  </a:cubicBezTo>
                  <a:cubicBezTo>
                    <a:pt x="1109" y="1379"/>
                    <a:pt x="1106" y="1382"/>
                    <a:pt x="1102" y="1382"/>
                  </a:cubicBezTo>
                  <a:cubicBezTo>
                    <a:pt x="887" y="1382"/>
                    <a:pt x="887" y="1382"/>
                    <a:pt x="887" y="1382"/>
                  </a:cubicBezTo>
                  <a:cubicBezTo>
                    <a:pt x="868" y="1382"/>
                    <a:pt x="852" y="1398"/>
                    <a:pt x="852" y="1418"/>
                  </a:cubicBezTo>
                  <a:cubicBezTo>
                    <a:pt x="852" y="1437"/>
                    <a:pt x="868" y="1453"/>
                    <a:pt x="887" y="1453"/>
                  </a:cubicBezTo>
                  <a:cubicBezTo>
                    <a:pt x="1040" y="1453"/>
                    <a:pt x="1040" y="1453"/>
                    <a:pt x="1040" y="1453"/>
                  </a:cubicBezTo>
                  <a:cubicBezTo>
                    <a:pt x="1044" y="1453"/>
                    <a:pt x="1047" y="1456"/>
                    <a:pt x="1047" y="1460"/>
                  </a:cubicBezTo>
                  <a:cubicBezTo>
                    <a:pt x="1047" y="1464"/>
                    <a:pt x="1044" y="1467"/>
                    <a:pt x="1040" y="1467"/>
                  </a:cubicBezTo>
                  <a:cubicBezTo>
                    <a:pt x="875" y="1467"/>
                    <a:pt x="875" y="1467"/>
                    <a:pt x="875" y="1467"/>
                  </a:cubicBezTo>
                  <a:cubicBezTo>
                    <a:pt x="856" y="1467"/>
                    <a:pt x="840" y="1483"/>
                    <a:pt x="840" y="1503"/>
                  </a:cubicBezTo>
                  <a:cubicBezTo>
                    <a:pt x="840" y="1522"/>
                    <a:pt x="856" y="1538"/>
                    <a:pt x="875" y="1538"/>
                  </a:cubicBezTo>
                  <a:cubicBezTo>
                    <a:pt x="959" y="1538"/>
                    <a:pt x="959" y="1538"/>
                    <a:pt x="959" y="1538"/>
                  </a:cubicBezTo>
                  <a:cubicBezTo>
                    <a:pt x="963" y="1538"/>
                    <a:pt x="966" y="1541"/>
                    <a:pt x="966" y="1545"/>
                  </a:cubicBezTo>
                  <a:cubicBezTo>
                    <a:pt x="966" y="1549"/>
                    <a:pt x="963" y="1552"/>
                    <a:pt x="959" y="1552"/>
                  </a:cubicBezTo>
                  <a:cubicBezTo>
                    <a:pt x="883" y="1552"/>
                    <a:pt x="883" y="1552"/>
                    <a:pt x="883" y="1552"/>
                  </a:cubicBezTo>
                  <a:cubicBezTo>
                    <a:pt x="863" y="1552"/>
                    <a:pt x="847" y="1568"/>
                    <a:pt x="847" y="1588"/>
                  </a:cubicBezTo>
                  <a:cubicBezTo>
                    <a:pt x="847" y="1607"/>
                    <a:pt x="863" y="1624"/>
                    <a:pt x="883" y="1624"/>
                  </a:cubicBezTo>
                  <a:cubicBezTo>
                    <a:pt x="925" y="1624"/>
                    <a:pt x="925" y="1624"/>
                    <a:pt x="925" y="1624"/>
                  </a:cubicBezTo>
                  <a:cubicBezTo>
                    <a:pt x="928" y="1624"/>
                    <a:pt x="931" y="1627"/>
                    <a:pt x="931" y="1630"/>
                  </a:cubicBezTo>
                  <a:cubicBezTo>
                    <a:pt x="931" y="1634"/>
                    <a:pt x="928" y="1637"/>
                    <a:pt x="925" y="1637"/>
                  </a:cubicBezTo>
                  <a:cubicBezTo>
                    <a:pt x="883" y="1637"/>
                    <a:pt x="883" y="1637"/>
                    <a:pt x="883" y="1637"/>
                  </a:cubicBezTo>
                  <a:cubicBezTo>
                    <a:pt x="878" y="1636"/>
                    <a:pt x="878" y="1636"/>
                    <a:pt x="878" y="1636"/>
                  </a:cubicBezTo>
                  <a:cubicBezTo>
                    <a:pt x="876" y="1636"/>
                    <a:pt x="876" y="1636"/>
                    <a:pt x="876" y="1636"/>
                  </a:cubicBezTo>
                  <a:cubicBezTo>
                    <a:pt x="660" y="1636"/>
                    <a:pt x="458" y="1552"/>
                    <a:pt x="305" y="1399"/>
                  </a:cubicBezTo>
                  <a:cubicBezTo>
                    <a:pt x="152" y="1246"/>
                    <a:pt x="68" y="1043"/>
                    <a:pt x="68" y="827"/>
                  </a:cubicBezTo>
                  <a:cubicBezTo>
                    <a:pt x="68" y="693"/>
                    <a:pt x="100" y="566"/>
                    <a:pt x="162" y="449"/>
                  </a:cubicBezTo>
                  <a:cubicBezTo>
                    <a:pt x="163" y="448"/>
                    <a:pt x="163" y="448"/>
                    <a:pt x="163" y="448"/>
                  </a:cubicBezTo>
                  <a:cubicBezTo>
                    <a:pt x="164" y="446"/>
                    <a:pt x="164" y="446"/>
                    <a:pt x="164" y="446"/>
                  </a:cubicBezTo>
                  <a:cubicBezTo>
                    <a:pt x="184" y="403"/>
                    <a:pt x="187" y="354"/>
                    <a:pt x="171" y="309"/>
                  </a:cubicBezTo>
                  <a:cubicBezTo>
                    <a:pt x="157" y="267"/>
                    <a:pt x="128" y="234"/>
                    <a:pt x="91" y="212"/>
                  </a:cubicBezTo>
                  <a:cubicBezTo>
                    <a:pt x="91" y="210"/>
                    <a:pt x="91" y="207"/>
                    <a:pt x="91" y="204"/>
                  </a:cubicBezTo>
                  <a:cubicBezTo>
                    <a:pt x="91" y="179"/>
                    <a:pt x="71" y="158"/>
                    <a:pt x="46" y="158"/>
                  </a:cubicBezTo>
                  <a:cubicBezTo>
                    <a:pt x="21" y="158"/>
                    <a:pt x="0" y="179"/>
                    <a:pt x="0" y="204"/>
                  </a:cubicBezTo>
                  <a:cubicBezTo>
                    <a:pt x="0" y="229"/>
                    <a:pt x="21" y="250"/>
                    <a:pt x="46" y="250"/>
                  </a:cubicBezTo>
                  <a:cubicBezTo>
                    <a:pt x="58" y="250"/>
                    <a:pt x="69" y="245"/>
                    <a:pt x="77" y="237"/>
                  </a:cubicBezTo>
                  <a:cubicBezTo>
                    <a:pt x="109" y="255"/>
                    <a:pt x="133" y="283"/>
                    <a:pt x="145" y="318"/>
                  </a:cubicBezTo>
                  <a:cubicBezTo>
                    <a:pt x="158" y="355"/>
                    <a:pt x="156" y="396"/>
                    <a:pt x="139" y="432"/>
                  </a:cubicBezTo>
                  <a:cubicBezTo>
                    <a:pt x="139" y="433"/>
                    <a:pt x="139" y="433"/>
                    <a:pt x="139" y="433"/>
                  </a:cubicBezTo>
                  <a:cubicBezTo>
                    <a:pt x="138" y="434"/>
                    <a:pt x="138" y="434"/>
                    <a:pt x="138" y="434"/>
                  </a:cubicBezTo>
                  <a:cubicBezTo>
                    <a:pt x="73" y="555"/>
                    <a:pt x="40" y="688"/>
                    <a:pt x="40" y="827"/>
                  </a:cubicBezTo>
                  <a:cubicBezTo>
                    <a:pt x="40" y="1051"/>
                    <a:pt x="127" y="1261"/>
                    <a:pt x="285" y="1419"/>
                  </a:cubicBezTo>
                  <a:cubicBezTo>
                    <a:pt x="443" y="1577"/>
                    <a:pt x="652" y="1664"/>
                    <a:pt x="875" y="1664"/>
                  </a:cubicBezTo>
                  <a:cubicBezTo>
                    <a:pt x="879" y="1665"/>
                    <a:pt x="879" y="1665"/>
                    <a:pt x="879" y="1665"/>
                  </a:cubicBezTo>
                  <a:cubicBezTo>
                    <a:pt x="925" y="1665"/>
                    <a:pt x="925" y="1665"/>
                    <a:pt x="925" y="1665"/>
                  </a:cubicBezTo>
                  <a:cubicBezTo>
                    <a:pt x="944" y="1665"/>
                    <a:pt x="959" y="1649"/>
                    <a:pt x="959" y="1630"/>
                  </a:cubicBezTo>
                  <a:cubicBezTo>
                    <a:pt x="959" y="1611"/>
                    <a:pt x="944" y="1596"/>
                    <a:pt x="925" y="1596"/>
                  </a:cubicBezTo>
                  <a:cubicBezTo>
                    <a:pt x="883" y="1596"/>
                    <a:pt x="883" y="1596"/>
                    <a:pt x="883" y="1596"/>
                  </a:cubicBezTo>
                  <a:cubicBezTo>
                    <a:pt x="879" y="1596"/>
                    <a:pt x="875" y="1592"/>
                    <a:pt x="875" y="1588"/>
                  </a:cubicBezTo>
                  <a:cubicBezTo>
                    <a:pt x="875" y="1583"/>
                    <a:pt x="879" y="1580"/>
                    <a:pt x="883" y="1580"/>
                  </a:cubicBezTo>
                  <a:cubicBezTo>
                    <a:pt x="959" y="1580"/>
                    <a:pt x="959" y="1580"/>
                    <a:pt x="959" y="1580"/>
                  </a:cubicBezTo>
                  <a:cubicBezTo>
                    <a:pt x="978" y="1580"/>
                    <a:pt x="994" y="1564"/>
                    <a:pt x="994" y="1545"/>
                  </a:cubicBezTo>
                  <a:cubicBezTo>
                    <a:pt x="994" y="1526"/>
                    <a:pt x="978" y="1510"/>
                    <a:pt x="959" y="1510"/>
                  </a:cubicBezTo>
                  <a:cubicBezTo>
                    <a:pt x="875" y="1510"/>
                    <a:pt x="875" y="1510"/>
                    <a:pt x="875" y="1510"/>
                  </a:cubicBezTo>
                  <a:cubicBezTo>
                    <a:pt x="871" y="1510"/>
                    <a:pt x="868" y="1507"/>
                    <a:pt x="868" y="1503"/>
                  </a:cubicBezTo>
                  <a:cubicBezTo>
                    <a:pt x="868" y="1498"/>
                    <a:pt x="871" y="1495"/>
                    <a:pt x="875" y="1495"/>
                  </a:cubicBezTo>
                  <a:cubicBezTo>
                    <a:pt x="1040" y="1495"/>
                    <a:pt x="1040" y="1495"/>
                    <a:pt x="1040" y="1495"/>
                  </a:cubicBezTo>
                  <a:cubicBezTo>
                    <a:pt x="1060" y="1495"/>
                    <a:pt x="1075" y="1479"/>
                    <a:pt x="1075" y="1460"/>
                  </a:cubicBezTo>
                  <a:cubicBezTo>
                    <a:pt x="1075" y="1441"/>
                    <a:pt x="1060" y="1425"/>
                    <a:pt x="1040" y="1425"/>
                  </a:cubicBezTo>
                  <a:cubicBezTo>
                    <a:pt x="887" y="1425"/>
                    <a:pt x="887" y="1425"/>
                    <a:pt x="887" y="1425"/>
                  </a:cubicBezTo>
                  <a:cubicBezTo>
                    <a:pt x="883" y="1425"/>
                    <a:pt x="880" y="1422"/>
                    <a:pt x="880" y="1418"/>
                  </a:cubicBezTo>
                  <a:cubicBezTo>
                    <a:pt x="880" y="1413"/>
                    <a:pt x="883" y="1410"/>
                    <a:pt x="887" y="1410"/>
                  </a:cubicBezTo>
                  <a:cubicBezTo>
                    <a:pt x="1102" y="1410"/>
                    <a:pt x="1102" y="1410"/>
                    <a:pt x="1102" y="1410"/>
                  </a:cubicBezTo>
                  <a:cubicBezTo>
                    <a:pt x="1121" y="1410"/>
                    <a:pt x="1137" y="1394"/>
                    <a:pt x="1137" y="1375"/>
                  </a:cubicBezTo>
                  <a:cubicBezTo>
                    <a:pt x="1137" y="1356"/>
                    <a:pt x="1121" y="1340"/>
                    <a:pt x="1102" y="1340"/>
                  </a:cubicBezTo>
                  <a:cubicBezTo>
                    <a:pt x="845" y="1340"/>
                    <a:pt x="845" y="1340"/>
                    <a:pt x="845" y="1340"/>
                  </a:cubicBezTo>
                  <a:cubicBezTo>
                    <a:pt x="840" y="1340"/>
                    <a:pt x="837" y="1337"/>
                    <a:pt x="837" y="1333"/>
                  </a:cubicBezTo>
                  <a:cubicBezTo>
                    <a:pt x="837" y="1328"/>
                    <a:pt x="840" y="1325"/>
                    <a:pt x="845" y="1325"/>
                  </a:cubicBezTo>
                  <a:cubicBezTo>
                    <a:pt x="1127" y="1325"/>
                    <a:pt x="1127" y="1325"/>
                    <a:pt x="1127" y="1325"/>
                  </a:cubicBezTo>
                  <a:cubicBezTo>
                    <a:pt x="1129" y="1323"/>
                    <a:pt x="1129" y="1323"/>
                    <a:pt x="1129" y="1323"/>
                  </a:cubicBezTo>
                  <a:cubicBezTo>
                    <a:pt x="1136" y="1320"/>
                    <a:pt x="1158" y="1309"/>
                    <a:pt x="1158" y="1290"/>
                  </a:cubicBezTo>
                  <a:cubicBezTo>
                    <a:pt x="1158" y="1271"/>
                    <a:pt x="1143" y="1255"/>
                    <a:pt x="1124" y="1255"/>
                  </a:cubicBezTo>
                  <a:cubicBezTo>
                    <a:pt x="786" y="1255"/>
                    <a:pt x="786" y="1255"/>
                    <a:pt x="786" y="1255"/>
                  </a:cubicBezTo>
                  <a:cubicBezTo>
                    <a:pt x="782" y="1255"/>
                    <a:pt x="778" y="1252"/>
                    <a:pt x="778" y="1247"/>
                  </a:cubicBezTo>
                  <a:cubicBezTo>
                    <a:pt x="778" y="1243"/>
                    <a:pt x="782" y="1240"/>
                    <a:pt x="786" y="1240"/>
                  </a:cubicBezTo>
                  <a:cubicBezTo>
                    <a:pt x="1009" y="1240"/>
                    <a:pt x="1009" y="1240"/>
                    <a:pt x="1009" y="1240"/>
                  </a:cubicBezTo>
                  <a:cubicBezTo>
                    <a:pt x="1029" y="1240"/>
                    <a:pt x="1044" y="1224"/>
                    <a:pt x="1044" y="1205"/>
                  </a:cubicBezTo>
                  <a:cubicBezTo>
                    <a:pt x="1044" y="1186"/>
                    <a:pt x="1029" y="1170"/>
                    <a:pt x="1009" y="1170"/>
                  </a:cubicBezTo>
                  <a:cubicBezTo>
                    <a:pt x="727" y="1170"/>
                    <a:pt x="727" y="1170"/>
                    <a:pt x="727" y="1170"/>
                  </a:cubicBezTo>
                  <a:cubicBezTo>
                    <a:pt x="723" y="1170"/>
                    <a:pt x="719" y="1167"/>
                    <a:pt x="719" y="1162"/>
                  </a:cubicBezTo>
                  <a:cubicBezTo>
                    <a:pt x="719" y="1158"/>
                    <a:pt x="723" y="1155"/>
                    <a:pt x="727" y="1155"/>
                  </a:cubicBezTo>
                  <a:cubicBezTo>
                    <a:pt x="750" y="1155"/>
                    <a:pt x="750" y="1155"/>
                    <a:pt x="750" y="1155"/>
                  </a:cubicBezTo>
                  <a:cubicBezTo>
                    <a:pt x="769" y="1155"/>
                    <a:pt x="785" y="1139"/>
                    <a:pt x="785" y="1120"/>
                  </a:cubicBezTo>
                  <a:cubicBezTo>
                    <a:pt x="785" y="1101"/>
                    <a:pt x="769" y="1085"/>
                    <a:pt x="750" y="1085"/>
                  </a:cubicBezTo>
                  <a:cubicBezTo>
                    <a:pt x="633" y="1085"/>
                    <a:pt x="633" y="1085"/>
                    <a:pt x="633" y="1085"/>
                  </a:cubicBezTo>
                  <a:cubicBezTo>
                    <a:pt x="629" y="1085"/>
                    <a:pt x="625" y="1082"/>
                    <a:pt x="625" y="1077"/>
                  </a:cubicBezTo>
                  <a:cubicBezTo>
                    <a:pt x="625" y="1073"/>
                    <a:pt x="629" y="1070"/>
                    <a:pt x="633" y="1070"/>
                  </a:cubicBezTo>
                  <a:cubicBezTo>
                    <a:pt x="637" y="1070"/>
                    <a:pt x="637" y="1070"/>
                    <a:pt x="637" y="1070"/>
                  </a:cubicBezTo>
                  <a:cubicBezTo>
                    <a:pt x="656" y="1070"/>
                    <a:pt x="671" y="1054"/>
                    <a:pt x="671" y="1035"/>
                  </a:cubicBezTo>
                  <a:cubicBezTo>
                    <a:pt x="671" y="1016"/>
                    <a:pt x="656" y="1000"/>
                    <a:pt x="637" y="1000"/>
                  </a:cubicBezTo>
                  <a:cubicBezTo>
                    <a:pt x="579" y="1000"/>
                    <a:pt x="579" y="1000"/>
                    <a:pt x="579" y="1000"/>
                  </a:cubicBezTo>
                  <a:cubicBezTo>
                    <a:pt x="575" y="1000"/>
                    <a:pt x="571" y="997"/>
                    <a:pt x="571" y="992"/>
                  </a:cubicBezTo>
                  <a:cubicBezTo>
                    <a:pt x="571" y="988"/>
                    <a:pt x="575" y="984"/>
                    <a:pt x="579" y="984"/>
                  </a:cubicBezTo>
                  <a:cubicBezTo>
                    <a:pt x="623" y="984"/>
                    <a:pt x="623" y="984"/>
                    <a:pt x="623" y="984"/>
                  </a:cubicBezTo>
                  <a:cubicBezTo>
                    <a:pt x="642" y="984"/>
                    <a:pt x="657" y="969"/>
                    <a:pt x="657" y="950"/>
                  </a:cubicBezTo>
                  <a:cubicBezTo>
                    <a:pt x="657" y="931"/>
                    <a:pt x="642" y="915"/>
                    <a:pt x="623" y="915"/>
                  </a:cubicBezTo>
                  <a:cubicBezTo>
                    <a:pt x="510" y="915"/>
                    <a:pt x="510" y="915"/>
                    <a:pt x="510" y="915"/>
                  </a:cubicBezTo>
                  <a:cubicBezTo>
                    <a:pt x="506" y="915"/>
                    <a:pt x="503" y="912"/>
                    <a:pt x="503" y="907"/>
                  </a:cubicBezTo>
                  <a:cubicBezTo>
                    <a:pt x="503" y="903"/>
                    <a:pt x="506" y="899"/>
                    <a:pt x="510" y="899"/>
                  </a:cubicBezTo>
                  <a:cubicBezTo>
                    <a:pt x="791" y="899"/>
                    <a:pt x="791" y="899"/>
                    <a:pt x="791" y="899"/>
                  </a:cubicBezTo>
                  <a:cubicBezTo>
                    <a:pt x="810" y="899"/>
                    <a:pt x="826" y="884"/>
                    <a:pt x="826" y="865"/>
                  </a:cubicBezTo>
                  <a:cubicBezTo>
                    <a:pt x="826" y="846"/>
                    <a:pt x="810" y="830"/>
                    <a:pt x="791" y="830"/>
                  </a:cubicBezTo>
                  <a:cubicBezTo>
                    <a:pt x="469" y="830"/>
                    <a:pt x="469" y="830"/>
                    <a:pt x="469" y="830"/>
                  </a:cubicBezTo>
                  <a:cubicBezTo>
                    <a:pt x="465" y="830"/>
                    <a:pt x="462" y="827"/>
                    <a:pt x="462" y="822"/>
                  </a:cubicBezTo>
                  <a:cubicBezTo>
                    <a:pt x="462" y="818"/>
                    <a:pt x="465" y="814"/>
                    <a:pt x="469" y="814"/>
                  </a:cubicBezTo>
                  <a:cubicBezTo>
                    <a:pt x="867" y="814"/>
                    <a:pt x="867" y="814"/>
                    <a:pt x="867" y="814"/>
                  </a:cubicBezTo>
                  <a:cubicBezTo>
                    <a:pt x="887" y="814"/>
                    <a:pt x="902" y="799"/>
                    <a:pt x="902" y="780"/>
                  </a:cubicBezTo>
                  <a:cubicBezTo>
                    <a:pt x="902" y="761"/>
                    <a:pt x="887" y="745"/>
                    <a:pt x="867" y="745"/>
                  </a:cubicBezTo>
                  <a:cubicBezTo>
                    <a:pt x="496" y="745"/>
                    <a:pt x="496" y="745"/>
                    <a:pt x="496" y="745"/>
                  </a:cubicBezTo>
                  <a:cubicBezTo>
                    <a:pt x="492" y="745"/>
                    <a:pt x="488" y="741"/>
                    <a:pt x="488" y="737"/>
                  </a:cubicBezTo>
                  <a:cubicBezTo>
                    <a:pt x="488" y="733"/>
                    <a:pt x="492" y="729"/>
                    <a:pt x="496" y="729"/>
                  </a:cubicBezTo>
                  <a:cubicBezTo>
                    <a:pt x="993" y="729"/>
                    <a:pt x="993" y="729"/>
                    <a:pt x="993" y="729"/>
                  </a:cubicBezTo>
                  <a:cubicBezTo>
                    <a:pt x="1012" y="729"/>
                    <a:pt x="1027" y="714"/>
                    <a:pt x="1027" y="695"/>
                  </a:cubicBezTo>
                  <a:cubicBezTo>
                    <a:pt x="1027" y="675"/>
                    <a:pt x="1012" y="660"/>
                    <a:pt x="993" y="660"/>
                  </a:cubicBezTo>
                  <a:cubicBezTo>
                    <a:pt x="472" y="660"/>
                    <a:pt x="472" y="660"/>
                    <a:pt x="472" y="660"/>
                  </a:cubicBezTo>
                  <a:cubicBezTo>
                    <a:pt x="468" y="660"/>
                    <a:pt x="464" y="656"/>
                    <a:pt x="464" y="652"/>
                  </a:cubicBezTo>
                  <a:cubicBezTo>
                    <a:pt x="464" y="648"/>
                    <a:pt x="468" y="644"/>
                    <a:pt x="472" y="644"/>
                  </a:cubicBezTo>
                  <a:cubicBezTo>
                    <a:pt x="999" y="644"/>
                    <a:pt x="999" y="644"/>
                    <a:pt x="999" y="644"/>
                  </a:cubicBezTo>
                  <a:cubicBezTo>
                    <a:pt x="1018" y="644"/>
                    <a:pt x="1033" y="629"/>
                    <a:pt x="1033" y="610"/>
                  </a:cubicBezTo>
                  <a:cubicBezTo>
                    <a:pt x="1033" y="594"/>
                    <a:pt x="1024" y="581"/>
                    <a:pt x="1009" y="576"/>
                  </a:cubicBezTo>
                  <a:cubicBezTo>
                    <a:pt x="1006" y="575"/>
                    <a:pt x="1006" y="575"/>
                    <a:pt x="1006" y="575"/>
                  </a:cubicBezTo>
                  <a:cubicBezTo>
                    <a:pt x="985" y="575"/>
                    <a:pt x="985" y="575"/>
                    <a:pt x="985" y="575"/>
                  </a:cubicBezTo>
                  <a:cubicBezTo>
                    <a:pt x="985" y="575"/>
                    <a:pt x="985" y="575"/>
                    <a:pt x="985" y="575"/>
                  </a:cubicBezTo>
                  <a:cubicBezTo>
                    <a:pt x="462" y="575"/>
                    <a:pt x="462" y="575"/>
                    <a:pt x="462" y="575"/>
                  </a:cubicBezTo>
                  <a:cubicBezTo>
                    <a:pt x="458" y="575"/>
                    <a:pt x="454" y="571"/>
                    <a:pt x="454" y="567"/>
                  </a:cubicBezTo>
                  <a:cubicBezTo>
                    <a:pt x="454" y="563"/>
                    <a:pt x="458" y="559"/>
                    <a:pt x="462" y="559"/>
                  </a:cubicBezTo>
                  <a:cubicBezTo>
                    <a:pt x="770" y="559"/>
                    <a:pt x="770" y="559"/>
                    <a:pt x="770" y="559"/>
                  </a:cubicBezTo>
                  <a:cubicBezTo>
                    <a:pt x="789" y="559"/>
                    <a:pt x="805" y="544"/>
                    <a:pt x="805" y="524"/>
                  </a:cubicBezTo>
                  <a:cubicBezTo>
                    <a:pt x="805" y="505"/>
                    <a:pt x="789" y="490"/>
                    <a:pt x="770" y="490"/>
                  </a:cubicBezTo>
                  <a:cubicBezTo>
                    <a:pt x="264" y="490"/>
                    <a:pt x="264" y="490"/>
                    <a:pt x="264" y="490"/>
                  </a:cubicBezTo>
                  <a:cubicBezTo>
                    <a:pt x="260" y="490"/>
                    <a:pt x="256" y="486"/>
                    <a:pt x="256" y="482"/>
                  </a:cubicBezTo>
                  <a:cubicBezTo>
                    <a:pt x="256" y="478"/>
                    <a:pt x="260" y="474"/>
                    <a:pt x="264" y="474"/>
                  </a:cubicBezTo>
                  <a:cubicBezTo>
                    <a:pt x="740" y="474"/>
                    <a:pt x="740" y="474"/>
                    <a:pt x="740" y="474"/>
                  </a:cubicBezTo>
                  <a:cubicBezTo>
                    <a:pt x="759" y="474"/>
                    <a:pt x="774" y="459"/>
                    <a:pt x="774" y="439"/>
                  </a:cubicBezTo>
                  <a:cubicBezTo>
                    <a:pt x="774" y="420"/>
                    <a:pt x="759" y="405"/>
                    <a:pt x="740" y="405"/>
                  </a:cubicBezTo>
                  <a:cubicBezTo>
                    <a:pt x="318" y="405"/>
                    <a:pt x="318" y="405"/>
                    <a:pt x="318" y="405"/>
                  </a:cubicBezTo>
                  <a:cubicBezTo>
                    <a:pt x="314" y="405"/>
                    <a:pt x="311" y="401"/>
                    <a:pt x="311" y="397"/>
                  </a:cubicBezTo>
                  <a:cubicBezTo>
                    <a:pt x="311" y="393"/>
                    <a:pt x="314" y="389"/>
                    <a:pt x="318" y="389"/>
                  </a:cubicBezTo>
                  <a:cubicBezTo>
                    <a:pt x="580" y="389"/>
                    <a:pt x="580" y="389"/>
                    <a:pt x="580" y="389"/>
                  </a:cubicBezTo>
                  <a:cubicBezTo>
                    <a:pt x="599" y="389"/>
                    <a:pt x="614" y="374"/>
                    <a:pt x="614" y="354"/>
                  </a:cubicBezTo>
                  <a:cubicBezTo>
                    <a:pt x="614" y="335"/>
                    <a:pt x="599" y="320"/>
                    <a:pt x="580" y="320"/>
                  </a:cubicBezTo>
                  <a:cubicBezTo>
                    <a:pt x="263" y="320"/>
                    <a:pt x="263" y="320"/>
                    <a:pt x="263" y="320"/>
                  </a:cubicBezTo>
                  <a:cubicBezTo>
                    <a:pt x="259" y="320"/>
                    <a:pt x="255" y="316"/>
                    <a:pt x="255" y="312"/>
                  </a:cubicBezTo>
                  <a:cubicBezTo>
                    <a:pt x="255" y="312"/>
                    <a:pt x="255" y="311"/>
                    <a:pt x="255" y="311"/>
                  </a:cubicBezTo>
                  <a:cubicBezTo>
                    <a:pt x="257" y="309"/>
                    <a:pt x="257" y="309"/>
                    <a:pt x="257" y="309"/>
                  </a:cubicBezTo>
                  <a:cubicBezTo>
                    <a:pt x="410" y="131"/>
                    <a:pt x="633" y="28"/>
                    <a:pt x="869" y="28"/>
                  </a:cubicBezTo>
                  <a:cubicBezTo>
                    <a:pt x="877" y="28"/>
                    <a:pt x="877" y="28"/>
                    <a:pt x="877" y="28"/>
                  </a:cubicBezTo>
                  <a:cubicBezTo>
                    <a:pt x="950" y="28"/>
                    <a:pt x="1022" y="38"/>
                    <a:pt x="1091" y="57"/>
                  </a:cubicBezTo>
                  <a:cubicBezTo>
                    <a:pt x="1093" y="58"/>
                    <a:pt x="1093" y="58"/>
                    <a:pt x="1093" y="58"/>
                  </a:cubicBezTo>
                  <a:cubicBezTo>
                    <a:pt x="1096" y="59"/>
                    <a:pt x="1096" y="62"/>
                    <a:pt x="1096" y="64"/>
                  </a:cubicBezTo>
                  <a:cubicBezTo>
                    <a:pt x="1096" y="68"/>
                    <a:pt x="1093" y="71"/>
                    <a:pt x="1089" y="71"/>
                  </a:cubicBezTo>
                  <a:cubicBezTo>
                    <a:pt x="1066" y="71"/>
                    <a:pt x="1066" y="71"/>
                    <a:pt x="1066" y="71"/>
                  </a:cubicBezTo>
                  <a:cubicBezTo>
                    <a:pt x="1046" y="71"/>
                    <a:pt x="1030" y="87"/>
                    <a:pt x="1030" y="107"/>
                  </a:cubicBezTo>
                  <a:cubicBezTo>
                    <a:pt x="1030" y="126"/>
                    <a:pt x="1046" y="142"/>
                    <a:pt x="1066" y="142"/>
                  </a:cubicBezTo>
                  <a:cubicBezTo>
                    <a:pt x="1289" y="142"/>
                    <a:pt x="1289" y="142"/>
                    <a:pt x="1289" y="142"/>
                  </a:cubicBezTo>
                  <a:cubicBezTo>
                    <a:pt x="1292" y="142"/>
                    <a:pt x="1295" y="145"/>
                    <a:pt x="1295" y="149"/>
                  </a:cubicBezTo>
                  <a:cubicBezTo>
                    <a:pt x="1295" y="153"/>
                    <a:pt x="1292" y="156"/>
                    <a:pt x="1289" y="156"/>
                  </a:cubicBezTo>
                  <a:cubicBezTo>
                    <a:pt x="1125" y="156"/>
                    <a:pt x="1125" y="156"/>
                    <a:pt x="1125" y="156"/>
                  </a:cubicBezTo>
                  <a:cubicBezTo>
                    <a:pt x="1105" y="156"/>
                    <a:pt x="1089" y="172"/>
                    <a:pt x="1089" y="192"/>
                  </a:cubicBezTo>
                  <a:cubicBezTo>
                    <a:pt x="1089" y="211"/>
                    <a:pt x="1105" y="227"/>
                    <a:pt x="1125" y="227"/>
                  </a:cubicBezTo>
                  <a:cubicBezTo>
                    <a:pt x="1398" y="227"/>
                    <a:pt x="1398" y="227"/>
                    <a:pt x="1398" y="227"/>
                  </a:cubicBezTo>
                  <a:cubicBezTo>
                    <a:pt x="1402" y="227"/>
                    <a:pt x="1405" y="230"/>
                    <a:pt x="1405" y="234"/>
                  </a:cubicBezTo>
                  <a:cubicBezTo>
                    <a:pt x="1405" y="238"/>
                    <a:pt x="1402" y="241"/>
                    <a:pt x="1398" y="241"/>
                  </a:cubicBezTo>
                  <a:cubicBezTo>
                    <a:pt x="1070" y="241"/>
                    <a:pt x="1070" y="241"/>
                    <a:pt x="1070" y="241"/>
                  </a:cubicBezTo>
                  <a:cubicBezTo>
                    <a:pt x="1051" y="241"/>
                    <a:pt x="1035" y="257"/>
                    <a:pt x="1035" y="277"/>
                  </a:cubicBezTo>
                  <a:cubicBezTo>
                    <a:pt x="1035" y="296"/>
                    <a:pt x="1051" y="313"/>
                    <a:pt x="1070" y="313"/>
                  </a:cubicBezTo>
                  <a:cubicBezTo>
                    <a:pt x="1442" y="313"/>
                    <a:pt x="1442" y="313"/>
                    <a:pt x="1442" y="313"/>
                  </a:cubicBezTo>
                  <a:cubicBezTo>
                    <a:pt x="1445" y="313"/>
                    <a:pt x="1448" y="316"/>
                    <a:pt x="1448" y="319"/>
                  </a:cubicBezTo>
                  <a:cubicBezTo>
                    <a:pt x="1448" y="323"/>
                    <a:pt x="1445" y="326"/>
                    <a:pt x="1442" y="326"/>
                  </a:cubicBezTo>
                  <a:cubicBezTo>
                    <a:pt x="1124" y="326"/>
                    <a:pt x="1124" y="326"/>
                    <a:pt x="1124" y="326"/>
                  </a:cubicBezTo>
                  <a:cubicBezTo>
                    <a:pt x="1104" y="326"/>
                    <a:pt x="1088" y="342"/>
                    <a:pt x="1088" y="362"/>
                  </a:cubicBezTo>
                  <a:cubicBezTo>
                    <a:pt x="1088" y="382"/>
                    <a:pt x="1104" y="398"/>
                    <a:pt x="1124" y="398"/>
                  </a:cubicBezTo>
                  <a:cubicBezTo>
                    <a:pt x="1547" y="398"/>
                    <a:pt x="1547" y="398"/>
                    <a:pt x="1547" y="398"/>
                  </a:cubicBezTo>
                  <a:cubicBezTo>
                    <a:pt x="1549" y="398"/>
                    <a:pt x="1551" y="399"/>
                    <a:pt x="1552" y="401"/>
                  </a:cubicBezTo>
                  <a:cubicBezTo>
                    <a:pt x="1555" y="404"/>
                    <a:pt x="1555" y="404"/>
                    <a:pt x="1555" y="404"/>
                  </a:cubicBezTo>
                  <a:cubicBezTo>
                    <a:pt x="1634" y="531"/>
                    <a:pt x="1676" y="677"/>
                    <a:pt x="1676" y="827"/>
                  </a:cubicBezTo>
                  <a:cubicBezTo>
                    <a:pt x="1676" y="835"/>
                    <a:pt x="1676" y="835"/>
                    <a:pt x="1676" y="835"/>
                  </a:cubicBezTo>
                  <a:cubicBezTo>
                    <a:pt x="1676" y="835"/>
                    <a:pt x="1676" y="835"/>
                    <a:pt x="1676" y="835"/>
                  </a:cubicBezTo>
                  <a:cubicBezTo>
                    <a:pt x="1676" y="1204"/>
                    <a:pt x="1427" y="1525"/>
                    <a:pt x="1071" y="1617"/>
                  </a:cubicBezTo>
                  <a:cubicBezTo>
                    <a:pt x="1062" y="1618"/>
                    <a:pt x="1062" y="1618"/>
                    <a:pt x="1062" y="1618"/>
                  </a:cubicBezTo>
                  <a:cubicBezTo>
                    <a:pt x="1061" y="1619"/>
                    <a:pt x="1061" y="1619"/>
                    <a:pt x="1061" y="1619"/>
                  </a:cubicBezTo>
                  <a:cubicBezTo>
                    <a:pt x="969" y="1641"/>
                    <a:pt x="911" y="1732"/>
                    <a:pt x="927" y="1824"/>
                  </a:cubicBezTo>
                  <a:cubicBezTo>
                    <a:pt x="897" y="1832"/>
                    <a:pt x="897" y="1832"/>
                    <a:pt x="897" y="1832"/>
                  </a:cubicBezTo>
                  <a:cubicBezTo>
                    <a:pt x="919" y="1920"/>
                    <a:pt x="919" y="1920"/>
                    <a:pt x="919" y="1920"/>
                  </a:cubicBezTo>
                  <a:cubicBezTo>
                    <a:pt x="1007" y="1898"/>
                    <a:pt x="1007" y="1898"/>
                    <a:pt x="1007" y="1898"/>
                  </a:cubicBezTo>
                  <a:cubicBezTo>
                    <a:pt x="985" y="1810"/>
                    <a:pt x="985" y="1810"/>
                    <a:pt x="985" y="1810"/>
                  </a:cubicBezTo>
                  <a:cubicBezTo>
                    <a:pt x="955" y="1817"/>
                    <a:pt x="955" y="1817"/>
                    <a:pt x="955" y="1817"/>
                  </a:cubicBezTo>
                  <a:cubicBezTo>
                    <a:pt x="942" y="1740"/>
                    <a:pt x="991" y="1665"/>
                    <a:pt x="1067" y="1646"/>
                  </a:cubicBezTo>
                  <a:cubicBezTo>
                    <a:pt x="1076" y="1644"/>
                    <a:pt x="1076" y="1644"/>
                    <a:pt x="1076" y="1644"/>
                  </a:cubicBezTo>
                  <a:cubicBezTo>
                    <a:pt x="1077" y="1644"/>
                    <a:pt x="1077" y="1644"/>
                    <a:pt x="1077" y="1644"/>
                  </a:cubicBezTo>
                  <a:cubicBezTo>
                    <a:pt x="1446" y="1549"/>
                    <a:pt x="1704" y="1217"/>
                    <a:pt x="1704" y="836"/>
                  </a:cubicBezTo>
                  <a:cubicBezTo>
                    <a:pt x="1704" y="828"/>
                    <a:pt x="1704" y="828"/>
                    <a:pt x="1704" y="828"/>
                  </a:cubicBezTo>
                  <a:cubicBezTo>
                    <a:pt x="1704" y="827"/>
                    <a:pt x="1704" y="827"/>
                    <a:pt x="1704" y="827"/>
                  </a:cubicBezTo>
                  <a:cubicBezTo>
                    <a:pt x="1704" y="672"/>
                    <a:pt x="1660" y="520"/>
                    <a:pt x="1578" y="389"/>
                  </a:cubicBezTo>
                  <a:close/>
                  <a:moveTo>
                    <a:pt x="61" y="213"/>
                  </a:moveTo>
                  <a:cubicBezTo>
                    <a:pt x="61" y="213"/>
                    <a:pt x="61" y="213"/>
                    <a:pt x="61" y="213"/>
                  </a:cubicBezTo>
                  <a:cubicBezTo>
                    <a:pt x="61" y="213"/>
                    <a:pt x="61" y="213"/>
                    <a:pt x="61" y="213"/>
                  </a:cubicBezTo>
                  <a:cubicBezTo>
                    <a:pt x="58" y="218"/>
                    <a:pt x="52" y="222"/>
                    <a:pt x="46" y="222"/>
                  </a:cubicBezTo>
                  <a:cubicBezTo>
                    <a:pt x="36" y="222"/>
                    <a:pt x="28" y="214"/>
                    <a:pt x="28" y="204"/>
                  </a:cubicBezTo>
                  <a:cubicBezTo>
                    <a:pt x="28" y="194"/>
                    <a:pt x="36" y="186"/>
                    <a:pt x="46" y="186"/>
                  </a:cubicBezTo>
                  <a:cubicBezTo>
                    <a:pt x="55" y="186"/>
                    <a:pt x="63" y="194"/>
                    <a:pt x="63" y="204"/>
                  </a:cubicBezTo>
                  <a:cubicBezTo>
                    <a:pt x="63" y="207"/>
                    <a:pt x="62" y="210"/>
                    <a:pt x="61" y="213"/>
                  </a:cubicBezTo>
                  <a:close/>
                  <a:moveTo>
                    <a:pt x="974" y="1878"/>
                  </a:moveTo>
                  <a:cubicBezTo>
                    <a:pt x="939" y="1886"/>
                    <a:pt x="939" y="1886"/>
                    <a:pt x="939" y="1886"/>
                  </a:cubicBezTo>
                  <a:cubicBezTo>
                    <a:pt x="931" y="1852"/>
                    <a:pt x="931" y="1852"/>
                    <a:pt x="931" y="1852"/>
                  </a:cubicBezTo>
                  <a:cubicBezTo>
                    <a:pt x="965" y="1844"/>
                    <a:pt x="965" y="1844"/>
                    <a:pt x="965" y="1844"/>
                  </a:cubicBezTo>
                  <a:lnTo>
                    <a:pt x="974" y="1878"/>
                  </a:lnTo>
                  <a:close/>
                </a:path>
              </a:pathLst>
            </a:custGeom>
            <a:solidFill>
              <a:srgbClr val="7FBA00"/>
            </a:solidFill>
            <a:ln>
              <a:noFill/>
            </a:ln>
          </p:spPr>
          <p:style>
            <a:lnRef idx="0">
              <a:scrgbClr r="0" g="0" b="0"/>
            </a:lnRef>
            <a:fillRef idx="0">
              <a:scrgbClr r="0" g="0" b="0"/>
            </a:fillRef>
            <a:effectRef idx="0">
              <a:scrgbClr r="0" g="0" b="0"/>
            </a:effectRef>
            <a:fontRef idx="minor"/>
          </p:style>
        </p:sp>
      </p:grpSp>
      <p:sp>
        <p:nvSpPr>
          <p:cNvPr id="21" name="Text Placeholder 5"/>
          <p:cNvSpPr txBox="1">
            <a:spLocks/>
          </p:cNvSpPr>
          <p:nvPr/>
        </p:nvSpPr>
        <p:spPr>
          <a:xfrm>
            <a:off x="624490" y="2666299"/>
            <a:ext cx="8049466" cy="386208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4000"/>
              </a:lnSpc>
            </a:pPr>
            <a:r>
              <a:rPr lang="en-US" dirty="0"/>
              <a:t>Geography features:</a:t>
            </a:r>
          </a:p>
          <a:p>
            <a:pPr>
              <a:lnSpc>
                <a:spcPct val="114000"/>
              </a:lnSpc>
            </a:pPr>
            <a:endParaRPr lang="en-US" sz="800" dirty="0"/>
          </a:p>
          <a:p>
            <a:pPr marL="457200" indent="-457200">
              <a:lnSpc>
                <a:spcPct val="114000"/>
              </a:lnSpc>
              <a:buFont typeface="Arial" panose="020B0604020202020204" pitchFamily="34" charset="0"/>
              <a:buChar char="•"/>
            </a:pPr>
            <a:r>
              <a:rPr lang="en-US" dirty="0"/>
              <a:t>Typically contain two or more regions.</a:t>
            </a:r>
          </a:p>
          <a:p>
            <a:pPr marL="457200" indent="-457200">
              <a:lnSpc>
                <a:spcPct val="114000"/>
              </a:lnSpc>
              <a:buFont typeface="Arial" panose="020B0604020202020204" pitchFamily="34" charset="0"/>
              <a:buChar char="•"/>
            </a:pPr>
            <a:r>
              <a:rPr lang="en-US" dirty="0"/>
              <a:t>Allow customers with specific data-residency and compliance needs to keep their data and applications in close proximity.</a:t>
            </a:r>
          </a:p>
          <a:p>
            <a:pPr marL="457200" indent="-457200">
              <a:lnSpc>
                <a:spcPct val="114000"/>
              </a:lnSpc>
              <a:buFont typeface="Arial" panose="020B0604020202020204" pitchFamily="34" charset="0"/>
              <a:buChar char="•"/>
            </a:pPr>
            <a:r>
              <a:rPr lang="en-US" dirty="0"/>
              <a:t>Categorized as Americas, Europe, Asia Pacific, Middle East, and Africa.</a:t>
            </a:r>
          </a:p>
        </p:txBody>
      </p:sp>
    </p:spTree>
    <p:extLst>
      <p:ext uri="{BB962C8B-B14F-4D97-AF65-F5344CB8AC3E}">
        <p14:creationId xmlns:p14="http://schemas.microsoft.com/office/powerpoint/2010/main" val="30423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graphicFrame>
        <p:nvGraphicFramePr>
          <p:cNvPr id="7" name="Table 6">
            <a:extLst>
              <a:ext uri="{FF2B5EF4-FFF2-40B4-BE49-F238E27FC236}">
                <a16:creationId xmlns:a16="http://schemas.microsoft.com/office/drawing/2014/main" id="{52EAD25D-BD9F-4ECC-B174-09BDFB97FB2F}"/>
              </a:ext>
            </a:extLst>
          </p:cNvPr>
          <p:cNvGraphicFramePr>
            <a:graphicFrameLocks noGrp="1"/>
          </p:cNvGraphicFramePr>
          <p:nvPr>
            <p:extLst>
              <p:ext uri="{D42A27DB-BD31-4B8C-83A1-F6EECF244321}">
                <p14:modId xmlns:p14="http://schemas.microsoft.com/office/powerpoint/2010/main" val="739478125"/>
              </p:ext>
            </p:extLst>
          </p:nvPr>
        </p:nvGraphicFramePr>
        <p:xfrm>
          <a:off x="820388" y="1720612"/>
          <a:ext cx="10551223" cy="3782359"/>
        </p:xfrm>
        <a:graphic>
          <a:graphicData uri="http://schemas.openxmlformats.org/drawingml/2006/table">
            <a:tbl>
              <a:tblPr/>
              <a:tblGrid>
                <a:gridCol w="911808">
                  <a:extLst>
                    <a:ext uri="{9D8B030D-6E8A-4147-A177-3AD203B41FA5}">
                      <a16:colId xmlns:a16="http://schemas.microsoft.com/office/drawing/2014/main" val="3526268422"/>
                    </a:ext>
                  </a:extLst>
                </a:gridCol>
                <a:gridCol w="9639415">
                  <a:extLst>
                    <a:ext uri="{9D8B030D-6E8A-4147-A177-3AD203B41FA5}">
                      <a16:colId xmlns:a16="http://schemas.microsoft.com/office/drawing/2014/main" val="1168275977"/>
                    </a:ext>
                  </a:extLst>
                </a:gridCol>
              </a:tblGrid>
              <a:tr h="181644">
                <a:tc>
                  <a:txBody>
                    <a:bodyPr/>
                    <a:lstStyle/>
                    <a:p>
                      <a:r>
                        <a:rPr lang="en-US" sz="1400" b="1"/>
                        <a:t>Time</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a:t>December 12th</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2054480"/>
                  </a:ext>
                </a:extLst>
              </a:tr>
              <a:tr h="181644">
                <a:tc>
                  <a:txBody>
                    <a:bodyPr/>
                    <a:lstStyle/>
                    <a:p>
                      <a:r>
                        <a:rPr lang="en-US" sz="1400" dirty="0"/>
                        <a:t>9:0 – 9:15</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Azure Fundamentals - Introduction</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7342601"/>
                  </a:ext>
                </a:extLst>
              </a:tr>
              <a:tr h="253028">
                <a:tc>
                  <a:txBody>
                    <a:bodyPr/>
                    <a:lstStyle/>
                    <a:p>
                      <a:r>
                        <a:rPr lang="en-US" sz="1400" dirty="0"/>
                        <a:t>9:15</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lang="en-US" sz="1400" dirty="0"/>
                        <a:t>Azure Fundamentals – Module 1  Understanding cloud concepts</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8890831"/>
                  </a:ext>
                </a:extLst>
              </a:tr>
              <a:tr h="62199">
                <a:tc>
                  <a:txBody>
                    <a:bodyPr/>
                    <a:lstStyle/>
                    <a:p>
                      <a:r>
                        <a:rPr lang="en-US" sz="1400" dirty="0"/>
                        <a:t>10:15</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400"/>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9572238"/>
                  </a:ext>
                </a:extLst>
              </a:tr>
              <a:tr h="181644">
                <a:tc>
                  <a:txBody>
                    <a:bodyPr/>
                    <a:lstStyle/>
                    <a:p>
                      <a:r>
                        <a:rPr lang="en-US" sz="1400" dirty="0"/>
                        <a:t>10:15</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Break – 30 minutes</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6866446"/>
                  </a:ext>
                </a:extLst>
              </a:tr>
              <a:tr h="181644">
                <a:tc>
                  <a:txBody>
                    <a:bodyPr/>
                    <a:lstStyle/>
                    <a:p>
                      <a:r>
                        <a:rPr lang="en-US" sz="1400" dirty="0"/>
                        <a:t>10:45</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Azure Fundamentals – Module 2  Understanding core Azure services</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4794478"/>
                  </a:ext>
                </a:extLst>
              </a:tr>
              <a:tr h="181644">
                <a:tc>
                  <a:txBody>
                    <a:bodyPr/>
                    <a:lstStyle/>
                    <a:p>
                      <a:r>
                        <a:rPr lang="en-US" sz="1400"/>
                        <a:t>11:30</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400"/>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9034568"/>
                  </a:ext>
                </a:extLst>
              </a:tr>
              <a:tr h="181644">
                <a:tc>
                  <a:txBody>
                    <a:bodyPr/>
                    <a:lstStyle/>
                    <a:p>
                      <a:r>
                        <a:rPr lang="en-US" sz="1400" dirty="0"/>
                        <a:t>11:30</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Lunch – 60 minutes</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058796"/>
                  </a:ext>
                </a:extLst>
              </a:tr>
              <a:tr h="181644">
                <a:tc>
                  <a:txBody>
                    <a:bodyPr/>
                    <a:lstStyle/>
                    <a:p>
                      <a:r>
                        <a:rPr lang="en-US" sz="1400" dirty="0"/>
                        <a:t>12:30</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400"/>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026298"/>
                  </a:ext>
                </a:extLst>
              </a:tr>
              <a:tr h="181644">
                <a:tc>
                  <a:txBody>
                    <a:bodyPr/>
                    <a:lstStyle/>
                    <a:p>
                      <a:r>
                        <a:rPr lang="en-US" sz="1400" dirty="0"/>
                        <a:t>12:30</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Azure Fundamentals – Module 3 Understand security, privacy, compliance, and trust </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6028666"/>
                  </a:ext>
                </a:extLst>
              </a:tr>
              <a:tr h="181644">
                <a:tc>
                  <a:txBody>
                    <a:bodyPr/>
                    <a:lstStyle/>
                    <a:p>
                      <a:r>
                        <a:rPr lang="en-US" sz="1400" dirty="0"/>
                        <a:t>1:30</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400"/>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7717890"/>
                  </a:ext>
                </a:extLst>
              </a:tr>
              <a:tr h="181644">
                <a:tc>
                  <a:txBody>
                    <a:bodyPr/>
                    <a:lstStyle/>
                    <a:p>
                      <a:r>
                        <a:rPr lang="en-US" sz="1400" dirty="0"/>
                        <a:t>1:30 -2:00</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Break – 30 minutes</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0395346"/>
                  </a:ext>
                </a:extLst>
              </a:tr>
              <a:tr h="181644">
                <a:tc>
                  <a:txBody>
                    <a:bodyPr/>
                    <a:lstStyle/>
                    <a:p>
                      <a:r>
                        <a:rPr lang="en-US" sz="1400" dirty="0"/>
                        <a:t>2:00</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lang="en-US" sz="1400" dirty="0"/>
                        <a:t>Azure Fundamentals – Module 4 Understand Azure pricing and support </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8382143"/>
                  </a:ext>
                </a:extLst>
              </a:tr>
              <a:tr h="181644">
                <a:tc>
                  <a:txBody>
                    <a:bodyPr/>
                    <a:lstStyle/>
                    <a:p>
                      <a:r>
                        <a:rPr lang="en-US" sz="1400" dirty="0"/>
                        <a:t>3:30</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400"/>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9718661"/>
                  </a:ext>
                </a:extLst>
              </a:tr>
              <a:tr h="181644">
                <a:tc>
                  <a:txBody>
                    <a:bodyPr/>
                    <a:lstStyle/>
                    <a:p>
                      <a:r>
                        <a:rPr lang="en-US" sz="1400" dirty="0"/>
                        <a:t>3:30</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lang="en-US" sz="1400" dirty="0"/>
                        <a:t>Wrap up / Feedback</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9974747"/>
                  </a:ext>
                </a:extLst>
              </a:tr>
              <a:tr h="349287">
                <a:tc>
                  <a:txBody>
                    <a:bodyPr/>
                    <a:lstStyle/>
                    <a:p>
                      <a:r>
                        <a:rPr lang="en-US" sz="1400" dirty="0"/>
                        <a:t>4:00</a:t>
                      </a:r>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400"/>
                    </a:p>
                  </a:txBody>
                  <a:tcPr marL="13785" marR="13785" marT="6893" marB="6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9112375"/>
                  </a:ext>
                </a:extLst>
              </a:tr>
            </a:tbl>
          </a:graphicData>
        </a:graphic>
      </p:graphicFrame>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Availability zones</a:t>
            </a:r>
          </a:p>
        </p:txBody>
      </p:sp>
      <p:sp>
        <p:nvSpPr>
          <p:cNvPr id="6" name="Text Placeholder 5"/>
          <p:cNvSpPr>
            <a:spLocks noGrp="1"/>
          </p:cNvSpPr>
          <p:nvPr>
            <p:ph type="body" sz="quarter" idx="10"/>
          </p:nvPr>
        </p:nvSpPr>
        <p:spPr>
          <a:xfrm>
            <a:off x="584200" y="1435497"/>
            <a:ext cx="5511800" cy="4136517"/>
          </a:xfrm>
        </p:spPr>
        <p:txBody>
          <a:bodyPr/>
          <a:lstStyle/>
          <a:p>
            <a:r>
              <a:rPr lang="en-IE" dirty="0"/>
              <a:t>Physically separate locations within an Azure region. </a:t>
            </a:r>
          </a:p>
          <a:p>
            <a:r>
              <a:rPr lang="en-IE" dirty="0"/>
              <a:t>Made up of one or more </a:t>
            </a:r>
            <a:r>
              <a:rPr lang="en-IE" dirty="0" err="1"/>
              <a:t>datacenters</a:t>
            </a:r>
            <a:r>
              <a:rPr lang="en-IE" dirty="0"/>
              <a:t>, equipped with independent power, cooling, and networking. </a:t>
            </a:r>
          </a:p>
          <a:p>
            <a:r>
              <a:rPr lang="en-IE" dirty="0"/>
              <a:t>Act as an isolation boundary. </a:t>
            </a:r>
          </a:p>
          <a:p>
            <a:r>
              <a:rPr lang="en-IE" dirty="0"/>
              <a:t>If one availability zone goes down, the other continues working.</a:t>
            </a:r>
            <a:endParaRPr lang="en-IE" b="1" dirty="0"/>
          </a:p>
        </p:txBody>
      </p:sp>
      <p:pic>
        <p:nvPicPr>
          <p:cNvPr id="4" name="Picture 3" descr="Diagram of an Azure region containing three Availability Zones. The three availability zones are connected bi-directionally to each other, making an Azure region.">
            <a:extLst>
              <a:ext uri="{FF2B5EF4-FFF2-40B4-BE49-F238E27FC236}">
                <a16:creationId xmlns:a16="http://schemas.microsoft.com/office/drawing/2014/main" id="{1268606E-909E-4E42-8C39-63A0ACD89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11198"/>
            <a:ext cx="5881951" cy="5057378"/>
          </a:xfrm>
          <a:prstGeom prst="rect">
            <a:avLst/>
          </a:prstGeom>
        </p:spPr>
      </p:pic>
    </p:spTree>
    <p:extLst>
      <p:ext uri="{BB962C8B-B14F-4D97-AF65-F5344CB8AC3E}">
        <p14:creationId xmlns:p14="http://schemas.microsoft.com/office/powerpoint/2010/main" val="338876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a:t>Availability sets</a:t>
            </a:r>
          </a:p>
        </p:txBody>
      </p:sp>
      <p:sp>
        <p:nvSpPr>
          <p:cNvPr id="6" name="Text Placeholder 5"/>
          <p:cNvSpPr>
            <a:spLocks noGrp="1"/>
          </p:cNvSpPr>
          <p:nvPr>
            <p:ph type="body" sz="quarter" idx="10"/>
          </p:nvPr>
        </p:nvSpPr>
        <p:spPr>
          <a:xfrm>
            <a:off x="582972" y="1313600"/>
            <a:ext cx="10961328" cy="861774"/>
          </a:xfrm>
        </p:spPr>
        <p:txBody>
          <a:bodyPr/>
          <a:lstStyle/>
          <a:p>
            <a:r>
              <a:rPr lang="en-US" noProof="0" dirty="0"/>
              <a:t>Keep applications online during maintenance or hardware failure.</a:t>
            </a:r>
          </a:p>
        </p:txBody>
      </p:sp>
      <p:pic>
        <p:nvPicPr>
          <p:cNvPr id="4" name="Picture 3" descr="diagram of three fault domains, FD0, FD1 and FD1. FD0 contains one UD 0 and FD1 contains two update domains, UD1 and UD2.">
            <a:extLst>
              <a:ext uri="{FF2B5EF4-FFF2-40B4-BE49-F238E27FC236}">
                <a16:creationId xmlns:a16="http://schemas.microsoft.com/office/drawing/2014/main" id="{C00AA775-A8E8-45DA-A415-8DCE1E29F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7" y="2477776"/>
            <a:ext cx="5091445" cy="2801200"/>
          </a:xfrm>
          <a:prstGeom prst="rect">
            <a:avLst/>
          </a:prstGeom>
        </p:spPr>
      </p:pic>
      <p:sp>
        <p:nvSpPr>
          <p:cNvPr id="5" name="Text Placeholder 5"/>
          <p:cNvSpPr txBox="1">
            <a:spLocks/>
          </p:cNvSpPr>
          <p:nvPr/>
        </p:nvSpPr>
        <p:spPr>
          <a:xfrm>
            <a:off x="609600" y="2170850"/>
            <a:ext cx="6362869" cy="37671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Comprised of:</a:t>
            </a:r>
          </a:p>
          <a:p>
            <a:pPr marL="171450" indent="-171450">
              <a:buFont typeface="Arial" panose="020B0604020202020204" pitchFamily="34" charset="0"/>
              <a:buChar char="•"/>
            </a:pPr>
            <a:endParaRPr lang="en-US" sz="800" dirty="0"/>
          </a:p>
          <a:p>
            <a:pPr marL="457200" indent="-457200">
              <a:buFont typeface="Arial" panose="020B0604020202020204" pitchFamily="34" charset="0"/>
              <a:buChar char="•"/>
            </a:pPr>
            <a:r>
              <a:rPr lang="en-US" b="1" dirty="0"/>
              <a:t>Update domains (UD)</a:t>
            </a:r>
            <a:r>
              <a:rPr lang="en-US" dirty="0"/>
              <a:t>: Scheduled maintenance, performance or security updates are sequenced through update domains.</a:t>
            </a:r>
          </a:p>
          <a:p>
            <a:pPr marL="457200" indent="-457200">
              <a:buFont typeface="Arial" panose="020B0604020202020204" pitchFamily="34" charset="0"/>
              <a:buChar char="•"/>
            </a:pPr>
            <a:r>
              <a:rPr lang="en-US" b="1" dirty="0"/>
              <a:t>Fault domains (FD)</a:t>
            </a:r>
            <a:r>
              <a:rPr lang="en-US" dirty="0"/>
              <a:t>: Provide a physical separation of workloads across different hardware in a data center.</a:t>
            </a:r>
            <a:endParaRPr lang="en-US" b="1" dirty="0"/>
          </a:p>
        </p:txBody>
      </p:sp>
    </p:spTree>
    <p:extLst>
      <p:ext uri="{BB962C8B-B14F-4D97-AF65-F5344CB8AC3E}">
        <p14:creationId xmlns:p14="http://schemas.microsoft.com/office/powerpoint/2010/main" val="305640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Resource groups</a:t>
            </a:r>
          </a:p>
        </p:txBody>
      </p:sp>
      <p:sp>
        <p:nvSpPr>
          <p:cNvPr id="4" name="Text Placeholder 5">
            <a:extLst>
              <a:ext uri="{FF2B5EF4-FFF2-40B4-BE49-F238E27FC236}">
                <a16:creationId xmlns:a16="http://schemas.microsoft.com/office/drawing/2014/main" id="{8FD00436-2CB6-4054-A448-6F71BA24BD54}"/>
              </a:ext>
            </a:extLst>
          </p:cNvPr>
          <p:cNvSpPr txBox="1">
            <a:spLocks/>
          </p:cNvSpPr>
          <p:nvPr/>
        </p:nvSpPr>
        <p:spPr>
          <a:xfrm>
            <a:off x="6479190" y="2218166"/>
            <a:ext cx="4513930" cy="405034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Resource group features:</a:t>
            </a:r>
          </a:p>
          <a:p>
            <a:pPr marL="457200" indent="-457200">
              <a:buFont typeface="Arial" panose="020B0604020202020204" pitchFamily="34" charset="0"/>
              <a:buChar char="•"/>
            </a:pPr>
            <a:r>
              <a:rPr lang="en-US" dirty="0"/>
              <a:t>Act as containers to aggregate the resources required by an application into a single, manageable unit.</a:t>
            </a:r>
          </a:p>
          <a:p>
            <a:pPr marL="457200" indent="-457200">
              <a:buFont typeface="Arial" panose="020B0604020202020204" pitchFamily="34" charset="0"/>
              <a:buChar char="•"/>
            </a:pPr>
            <a:r>
              <a:rPr lang="en-US" dirty="0"/>
              <a:t>Every Azure resource must exist in one (and only one) Resource Group.</a:t>
            </a:r>
          </a:p>
        </p:txBody>
      </p:sp>
      <p:pic>
        <p:nvPicPr>
          <p:cNvPr id="7" name="Picture 6" descr="A resource group is represented by various elements, including a server, a hard drive, and a database.">
            <a:extLst>
              <a:ext uri="{FF2B5EF4-FFF2-40B4-BE49-F238E27FC236}">
                <a16:creationId xmlns:a16="http://schemas.microsoft.com/office/drawing/2014/main" id="{20D0543C-2DA7-4CAA-8762-07344052D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342" y="2236191"/>
            <a:ext cx="5010849" cy="4001058"/>
          </a:xfrm>
          <a:prstGeom prst="rect">
            <a:avLst/>
          </a:prstGeom>
        </p:spPr>
      </p:pic>
      <p:sp>
        <p:nvSpPr>
          <p:cNvPr id="5" name="Text Placeholder 5">
            <a:extLst>
              <a:ext uri="{FF2B5EF4-FFF2-40B4-BE49-F238E27FC236}">
                <a16:creationId xmlns:a16="http://schemas.microsoft.com/office/drawing/2014/main" id="{8FD00436-2CB6-4054-A448-6F71BA24BD54}"/>
              </a:ext>
            </a:extLst>
          </p:cNvPr>
          <p:cNvSpPr txBox="1">
            <a:spLocks/>
          </p:cNvSpPr>
          <p:nvPr/>
        </p:nvSpPr>
        <p:spPr>
          <a:xfrm>
            <a:off x="643192" y="1405556"/>
            <a:ext cx="10824908"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unit of management for resources in Azure.</a:t>
            </a:r>
          </a:p>
        </p:txBody>
      </p:sp>
    </p:spTree>
    <p:extLst>
      <p:ext uri="{BB962C8B-B14F-4D97-AF65-F5344CB8AC3E}">
        <p14:creationId xmlns:p14="http://schemas.microsoft.com/office/powerpoint/2010/main" val="389411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a:t>
            </a:r>
          </a:p>
        </p:txBody>
      </p:sp>
      <p:sp>
        <p:nvSpPr>
          <p:cNvPr id="6" name="Text Placeholder 5"/>
          <p:cNvSpPr>
            <a:spLocks noGrp="1"/>
          </p:cNvSpPr>
          <p:nvPr>
            <p:ph type="body" sz="quarter" idx="10"/>
          </p:nvPr>
        </p:nvSpPr>
        <p:spPr>
          <a:xfrm>
            <a:off x="586390" y="1434370"/>
            <a:ext cx="11018520" cy="861774"/>
          </a:xfrm>
        </p:spPr>
        <p:txBody>
          <a:bodyPr/>
          <a:lstStyle/>
          <a:p>
            <a:r>
              <a:rPr lang="en-IE" dirty="0"/>
              <a:t>Provides a management layer in which resource groups and all the resources within it are created, configured, managed, and deleted</a:t>
            </a:r>
            <a:endParaRPr lang="en-US" sz="2800" dirty="0"/>
          </a:p>
        </p:txBody>
      </p:sp>
      <p:pic>
        <p:nvPicPr>
          <p:cNvPr id="4" name="Picture 3" descr="Graphic of various resources in azure structured in a tree format alongside blocks of text identifying each layer in the tree structure as Management groups, Subscriptions, Resource groups and resources.">
            <a:extLst>
              <a:ext uri="{FF2B5EF4-FFF2-40B4-BE49-F238E27FC236}">
                <a16:creationId xmlns:a16="http://schemas.microsoft.com/office/drawing/2014/main" id="{04964B78-EF3B-4C2A-ADEA-8CD4724B82A9}"/>
              </a:ext>
            </a:extLst>
          </p:cNvPr>
          <p:cNvPicPr/>
          <p:nvPr/>
        </p:nvPicPr>
        <p:blipFill>
          <a:blip r:embed="rId3"/>
          <a:stretch/>
        </p:blipFill>
        <p:spPr>
          <a:xfrm>
            <a:off x="6945086" y="2719315"/>
            <a:ext cx="5094514" cy="3747483"/>
          </a:xfrm>
          <a:prstGeom prst="rect">
            <a:avLst/>
          </a:prstGeom>
          <a:ln>
            <a:noFill/>
          </a:ln>
        </p:spPr>
      </p:pic>
      <p:sp>
        <p:nvSpPr>
          <p:cNvPr id="5" name="Text Placeholder 5">
            <a:extLst>
              <a:ext uri="{FF2B5EF4-FFF2-40B4-BE49-F238E27FC236}">
                <a16:creationId xmlns:a16="http://schemas.microsoft.com/office/drawing/2014/main" id="{57A18D5E-8296-4ECC-957B-A2CB7B2553A5}"/>
              </a:ext>
            </a:extLst>
          </p:cNvPr>
          <p:cNvSpPr txBox="1">
            <a:spLocks/>
          </p:cNvSpPr>
          <p:nvPr/>
        </p:nvSpPr>
        <p:spPr>
          <a:xfrm>
            <a:off x="586390" y="2768483"/>
            <a:ext cx="6162753" cy="379180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dirty="0"/>
              <a:t>With Azure Resource Manager, you can:</a:t>
            </a:r>
          </a:p>
          <a:p>
            <a:pPr marL="685800" lvl="1" indent="-457200">
              <a:buFont typeface="Arial" panose="020B0604020202020204" pitchFamily="34" charset="0"/>
              <a:buChar char="•"/>
            </a:pPr>
            <a:r>
              <a:rPr lang="en-US" sz="2800" dirty="0"/>
              <a:t>Create, configure, manage and delete resources and resource groups</a:t>
            </a:r>
          </a:p>
          <a:p>
            <a:pPr marL="685800" lvl="1" indent="-457200">
              <a:buFont typeface="Arial" panose="020B0604020202020204" pitchFamily="34" charset="0"/>
              <a:buChar char="•"/>
            </a:pPr>
            <a:r>
              <a:rPr lang="en-US" sz="2800" dirty="0"/>
              <a:t>Organize resources</a:t>
            </a:r>
          </a:p>
          <a:p>
            <a:pPr marL="685800" lvl="1" indent="-457200">
              <a:buFont typeface="Arial" panose="020B0604020202020204" pitchFamily="34" charset="0"/>
              <a:buChar char="•"/>
            </a:pPr>
            <a:r>
              <a:rPr lang="en-US" sz="2800" dirty="0"/>
              <a:t>Control access and resources</a:t>
            </a:r>
          </a:p>
          <a:p>
            <a:pPr marL="685800" lvl="1" indent="-457200">
              <a:buFont typeface="Arial" panose="020B0604020202020204" pitchFamily="34" charset="0"/>
              <a:buChar char="•"/>
            </a:pPr>
            <a:r>
              <a:rPr lang="en-US" sz="2800" dirty="0"/>
              <a:t>Automate using different tools and SDKs</a:t>
            </a:r>
          </a:p>
        </p:txBody>
      </p:sp>
    </p:spTree>
    <p:extLst>
      <p:ext uri="{BB962C8B-B14F-4D97-AF65-F5344CB8AC3E}">
        <p14:creationId xmlns:p14="http://schemas.microsoft.com/office/powerpoint/2010/main" val="84506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latin typeface="Segoe UI Semibold (Headings)"/>
              </a:rPr>
              <a:t>Core Azure services and products</a:t>
            </a:r>
          </a:p>
        </p:txBody>
      </p:sp>
    </p:spTree>
    <p:extLst>
      <p:ext uri="{BB962C8B-B14F-4D97-AF65-F5344CB8AC3E}">
        <p14:creationId xmlns:p14="http://schemas.microsoft.com/office/powerpoint/2010/main" val="352855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compute services</a:t>
            </a:r>
          </a:p>
        </p:txBody>
      </p:sp>
      <p:sp>
        <p:nvSpPr>
          <p:cNvPr id="6" name="Text Placeholder 5"/>
          <p:cNvSpPr>
            <a:spLocks noGrp="1"/>
          </p:cNvSpPr>
          <p:nvPr>
            <p:ph type="body" sz="quarter" idx="10"/>
          </p:nvPr>
        </p:nvSpPr>
        <p:spPr>
          <a:xfrm>
            <a:off x="574779" y="1318498"/>
            <a:ext cx="11018520" cy="430887"/>
          </a:xfrm>
        </p:spPr>
        <p:txBody>
          <a:bodyPr/>
          <a:lstStyle/>
          <a:p>
            <a:r>
              <a:rPr lang="en-US" dirty="0"/>
              <a:t>On-demand computing service for running cloud-based applications. </a:t>
            </a:r>
          </a:p>
        </p:txBody>
      </p:sp>
      <p:sp>
        <p:nvSpPr>
          <p:cNvPr id="4" name="Text Placeholder 5">
            <a:extLst>
              <a:ext uri="{FF2B5EF4-FFF2-40B4-BE49-F238E27FC236}">
                <a16:creationId xmlns:a16="http://schemas.microsoft.com/office/drawing/2014/main" id="{4F124D55-5187-427E-9234-D7778556E7A8}"/>
              </a:ext>
            </a:extLst>
          </p:cNvPr>
          <p:cNvSpPr txBox="1">
            <a:spLocks/>
          </p:cNvSpPr>
          <p:nvPr/>
        </p:nvSpPr>
        <p:spPr>
          <a:xfrm>
            <a:off x="586389" y="2056686"/>
            <a:ext cx="7142467" cy="441659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Azure compute services features:</a:t>
            </a:r>
          </a:p>
          <a:p>
            <a:endParaRPr lang="en-US" sz="1050" dirty="0"/>
          </a:p>
          <a:p>
            <a:pPr marL="457200" indent="-457200">
              <a:buFont typeface="Arial" panose="020B0604020202020204" pitchFamily="34" charset="0"/>
              <a:buChar char="•"/>
            </a:pPr>
            <a:r>
              <a:rPr lang="en-US" dirty="0"/>
              <a:t>provides computing resources such as disks, processors, memory, networking, and operating systems. </a:t>
            </a:r>
          </a:p>
          <a:p>
            <a:pPr marL="457200" indent="-457200">
              <a:buFont typeface="Arial" panose="020B0604020202020204" pitchFamily="34" charset="0"/>
              <a:buChar char="•"/>
            </a:pPr>
            <a:r>
              <a:rPr lang="en-US" dirty="0"/>
              <a:t>makes resources available in minutes or seconds. </a:t>
            </a:r>
          </a:p>
          <a:p>
            <a:pPr marL="457200" indent="-457200">
              <a:buFont typeface="Arial" panose="020B0604020202020204" pitchFamily="34" charset="0"/>
              <a:buChar char="•"/>
            </a:pPr>
            <a:r>
              <a:rPr lang="en-US" dirty="0"/>
              <a:t>pay-per-use.</a:t>
            </a:r>
          </a:p>
          <a:p>
            <a:pPr marL="457200" indent="-457200">
              <a:buFont typeface="Arial" panose="020B0604020202020204" pitchFamily="34" charset="0"/>
              <a:buChar char="•"/>
            </a:pPr>
            <a:r>
              <a:rPr lang="en-US" dirty="0"/>
              <a:t>common on-demand Azure services are : (a) Virtual Machines, and (b) Containers.</a:t>
            </a:r>
            <a:endParaRPr lang="en-IE" dirty="0"/>
          </a:p>
        </p:txBody>
      </p:sp>
      <p:pic>
        <p:nvPicPr>
          <p:cNvPr id="5" name="Picture 4" descr="Server icon.">
            <a:extLst>
              <a:ext uri="{FF2B5EF4-FFF2-40B4-BE49-F238E27FC236}">
                <a16:creationId xmlns:a16="http://schemas.microsoft.com/office/drawing/2014/main" id="{00E6E037-CCAB-452F-869A-1347BB56A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4401" y="2556296"/>
            <a:ext cx="1845382" cy="3417373"/>
          </a:xfrm>
          <a:prstGeom prst="rect">
            <a:avLst/>
          </a:prstGeom>
        </p:spPr>
      </p:pic>
    </p:spTree>
    <p:extLst>
      <p:ext uri="{BB962C8B-B14F-4D97-AF65-F5344CB8AC3E}">
        <p14:creationId xmlns:p14="http://schemas.microsoft.com/office/powerpoint/2010/main" val="97589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compute services </a:t>
            </a:r>
            <a:r>
              <a:rPr lang="en-US" b="1" dirty="0"/>
              <a:t>- </a:t>
            </a:r>
            <a:r>
              <a:rPr lang="en-US" dirty="0"/>
              <a:t>virtual machine services</a:t>
            </a:r>
          </a:p>
        </p:txBody>
      </p:sp>
      <p:sp>
        <p:nvSpPr>
          <p:cNvPr id="6" name="Text Placeholder 5"/>
          <p:cNvSpPr>
            <a:spLocks noGrp="1"/>
          </p:cNvSpPr>
          <p:nvPr>
            <p:ph type="body" sz="quarter" idx="10"/>
          </p:nvPr>
        </p:nvSpPr>
        <p:spPr>
          <a:xfrm>
            <a:off x="586390" y="1434370"/>
            <a:ext cx="11018520" cy="861774"/>
          </a:xfrm>
        </p:spPr>
        <p:txBody>
          <a:bodyPr/>
          <a:lstStyle/>
          <a:p>
            <a:r>
              <a:rPr lang="en-IE" i="1" dirty="0"/>
              <a:t>VMs</a:t>
            </a:r>
            <a:r>
              <a:rPr lang="en-IE" dirty="0"/>
              <a:t> are software emulations of physical computers. Examples of Azure services for virtual machines include:</a:t>
            </a:r>
          </a:p>
        </p:txBody>
      </p:sp>
      <p:sp>
        <p:nvSpPr>
          <p:cNvPr id="4" name="Text Placeholder 5">
            <a:extLst>
              <a:ext uri="{FF2B5EF4-FFF2-40B4-BE49-F238E27FC236}">
                <a16:creationId xmlns:a16="http://schemas.microsoft.com/office/drawing/2014/main" id="{FE418898-511D-4A08-9281-AC788B76060F}"/>
              </a:ext>
            </a:extLst>
          </p:cNvPr>
          <p:cNvSpPr txBox="1">
            <a:spLocks/>
          </p:cNvSpPr>
          <p:nvPr/>
        </p:nvSpPr>
        <p:spPr>
          <a:xfrm>
            <a:off x="2098198" y="2695170"/>
            <a:ext cx="9825578" cy="370563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IE" b="1" dirty="0"/>
              <a:t>Azure VMs:</a:t>
            </a:r>
            <a:r>
              <a:rPr lang="en-IE" dirty="0"/>
              <a:t> Infrastructure as a service (IaaS) to create and use VMs in the cloud</a:t>
            </a:r>
          </a:p>
          <a:p>
            <a:pPr marL="457200" indent="-457200">
              <a:buFont typeface="Arial" panose="020B0604020202020204" pitchFamily="34" charset="0"/>
              <a:buChar char="•"/>
            </a:pPr>
            <a:r>
              <a:rPr lang="en-US" b="1" dirty="0"/>
              <a:t>VM scale sets: </a:t>
            </a:r>
            <a:r>
              <a:rPr lang="en-US" dirty="0"/>
              <a:t>Designed for automatic scaling of identical VMs</a:t>
            </a:r>
          </a:p>
          <a:p>
            <a:pPr marL="457200" indent="-457200">
              <a:buFont typeface="Arial" panose="020B0604020202020204" pitchFamily="34" charset="0"/>
              <a:buChar char="•"/>
            </a:pPr>
            <a:r>
              <a:rPr lang="en-US" b="1" dirty="0"/>
              <a:t>App services: </a:t>
            </a:r>
            <a:r>
              <a:rPr lang="en-US" dirty="0"/>
              <a:t>Platform as a service (PaaS) offering to </a:t>
            </a:r>
            <a:r>
              <a:rPr lang="en-IE" dirty="0"/>
              <a:t>build, deploy, and scale enterprise-grade web, mobile, and API apps </a:t>
            </a:r>
            <a:endParaRPr lang="en-US" dirty="0"/>
          </a:p>
          <a:p>
            <a:pPr marL="457200" indent="-457200">
              <a:buFont typeface="Arial" panose="020B0604020202020204" pitchFamily="34" charset="0"/>
              <a:buChar char="•"/>
            </a:pPr>
            <a:r>
              <a:rPr lang="en-US" b="1" dirty="0"/>
              <a:t>Functions: </a:t>
            </a:r>
            <a:r>
              <a:rPr lang="en-US" dirty="0"/>
              <a:t>Creates infrastructure based on an event</a:t>
            </a:r>
            <a:endParaRPr lang="en-IE" dirty="0"/>
          </a:p>
        </p:txBody>
      </p:sp>
      <p:pic>
        <p:nvPicPr>
          <p:cNvPr id="5" name="Picture 4" descr="Icon representing Azure VMs">
            <a:extLst>
              <a:ext uri="{FF2B5EF4-FFF2-40B4-BE49-F238E27FC236}">
                <a16:creationId xmlns:a16="http://schemas.microsoft.com/office/drawing/2014/main" id="{453E834D-86DF-4262-B2ED-5B5BB94C7740}"/>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52" y="2430482"/>
            <a:ext cx="757112" cy="757112"/>
          </a:xfrm>
          <a:prstGeom prst="rect">
            <a:avLst/>
          </a:prstGeom>
        </p:spPr>
      </p:pic>
      <p:pic>
        <p:nvPicPr>
          <p:cNvPr id="7" name="Picture 6" descr="Icon representing VM scale sets">
            <a:extLst>
              <a:ext uri="{FF2B5EF4-FFF2-40B4-BE49-F238E27FC236}">
                <a16:creationId xmlns:a16="http://schemas.microsoft.com/office/drawing/2014/main" id="{3827857E-4070-44A9-8325-C3CCC9B3856C}"/>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390" y="3321932"/>
            <a:ext cx="1124107" cy="981212"/>
          </a:xfrm>
          <a:prstGeom prst="rect">
            <a:avLst/>
          </a:prstGeom>
        </p:spPr>
      </p:pic>
      <p:pic>
        <p:nvPicPr>
          <p:cNvPr id="8" name="Picture 7" descr="Icon representing App services">
            <a:extLst>
              <a:ext uri="{FF2B5EF4-FFF2-40B4-BE49-F238E27FC236}">
                <a16:creationId xmlns:a16="http://schemas.microsoft.com/office/drawing/2014/main" id="{B28B6CEF-45B0-42BD-8B8F-BFE3FA0BCF6F}"/>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008" y="4549926"/>
            <a:ext cx="853644" cy="812800"/>
          </a:xfrm>
          <a:prstGeom prst="rect">
            <a:avLst/>
          </a:prstGeom>
        </p:spPr>
      </p:pic>
      <p:pic>
        <p:nvPicPr>
          <p:cNvPr id="9" name="Picture 8" descr="Icon representing Functions">
            <a:extLst>
              <a:ext uri="{FF2B5EF4-FFF2-40B4-BE49-F238E27FC236}">
                <a16:creationId xmlns:a16="http://schemas.microsoft.com/office/drawing/2014/main" id="{C30AB9B5-A623-43FC-A035-3E82016A41EA}"/>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560" y="5657378"/>
            <a:ext cx="998489" cy="998489"/>
          </a:xfrm>
          <a:prstGeom prst="rect">
            <a:avLst/>
          </a:prstGeom>
        </p:spPr>
      </p:pic>
    </p:spTree>
    <p:extLst>
      <p:ext uri="{BB962C8B-B14F-4D97-AF65-F5344CB8AC3E}">
        <p14:creationId xmlns:p14="http://schemas.microsoft.com/office/powerpoint/2010/main" val="136066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hlinkClick r:id="rId3"/>
              </a:rPr>
              <a:t>Demo</a:t>
            </a:r>
            <a:r>
              <a:rPr lang="en-US" dirty="0"/>
              <a:t>: Create an Azure virtual machine</a:t>
            </a:r>
          </a:p>
        </p:txBody>
      </p:sp>
    </p:spTree>
    <p:extLst>
      <p:ext uri="{BB962C8B-B14F-4D97-AF65-F5344CB8AC3E}">
        <p14:creationId xmlns:p14="http://schemas.microsoft.com/office/powerpoint/2010/main" val="268189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compute services – container services</a:t>
            </a:r>
          </a:p>
        </p:txBody>
      </p:sp>
      <p:sp>
        <p:nvSpPr>
          <p:cNvPr id="6" name="Text Placeholder 5"/>
          <p:cNvSpPr>
            <a:spLocks noGrp="1"/>
          </p:cNvSpPr>
          <p:nvPr>
            <p:ph type="body" sz="quarter" idx="10"/>
          </p:nvPr>
        </p:nvSpPr>
        <p:spPr>
          <a:xfrm>
            <a:off x="586390" y="1434370"/>
            <a:ext cx="11018520" cy="2154436"/>
          </a:xfrm>
        </p:spPr>
        <p:txBody>
          <a:bodyPr/>
          <a:lstStyle/>
          <a:p>
            <a:r>
              <a:rPr lang="en-IE" i="1" dirty="0"/>
              <a:t>Containers</a:t>
            </a:r>
            <a:r>
              <a:rPr lang="en-IE" dirty="0"/>
              <a:t> are a virtualization environment. However, unlike virtual machines, they do not include an operating system. Containers are meant to be lightweight, and are designed to be created, scaled out, and stopped dynamically. Examples of Azure services for containers include:</a:t>
            </a:r>
          </a:p>
        </p:txBody>
      </p:sp>
      <p:sp>
        <p:nvSpPr>
          <p:cNvPr id="4" name="Text Placeholder 5">
            <a:extLst>
              <a:ext uri="{FF2B5EF4-FFF2-40B4-BE49-F238E27FC236}">
                <a16:creationId xmlns:a16="http://schemas.microsoft.com/office/drawing/2014/main" id="{CC3EB775-F83E-4AAC-8717-BFDED75EB77C}"/>
              </a:ext>
            </a:extLst>
          </p:cNvPr>
          <p:cNvSpPr txBox="1">
            <a:spLocks/>
          </p:cNvSpPr>
          <p:nvPr/>
        </p:nvSpPr>
        <p:spPr>
          <a:xfrm>
            <a:off x="1960338" y="3847386"/>
            <a:ext cx="9644572" cy="23267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IE" b="1" dirty="0"/>
              <a:t>Azure Container Instances</a:t>
            </a:r>
            <a:r>
              <a:rPr lang="en-IE" dirty="0"/>
              <a:t>: A PaaS offering that allows you to upload your containers, which it then will run for you</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US" b="1" dirty="0"/>
              <a:t>Azure Kubernetes Service</a:t>
            </a:r>
            <a:r>
              <a:rPr lang="en-US" dirty="0"/>
              <a:t>: A container orchestrator service for managing large numbers of containers</a:t>
            </a:r>
          </a:p>
        </p:txBody>
      </p:sp>
      <p:pic>
        <p:nvPicPr>
          <p:cNvPr id="5" name="Picture 4" descr="Icon representing Azure Kubernetes Service">
            <a:extLst>
              <a:ext uri="{FF2B5EF4-FFF2-40B4-BE49-F238E27FC236}">
                <a16:creationId xmlns:a16="http://schemas.microsoft.com/office/drawing/2014/main" id="{F129C648-7909-405C-94F8-94833DAF97CE}"/>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81" y="5192964"/>
            <a:ext cx="1319398" cy="981213"/>
          </a:xfrm>
          <a:prstGeom prst="rect">
            <a:avLst/>
          </a:prstGeom>
        </p:spPr>
      </p:pic>
      <p:pic>
        <p:nvPicPr>
          <p:cNvPr id="7" name="Picture 6" descr="Icon representing Azure Container Instances">
            <a:extLst>
              <a:ext uri="{FF2B5EF4-FFF2-40B4-BE49-F238E27FC236}">
                <a16:creationId xmlns:a16="http://schemas.microsoft.com/office/drawing/2014/main" id="{72F1312C-D804-4C7C-8E8F-4840032DE05E}"/>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805" y="3803251"/>
            <a:ext cx="1686533" cy="987433"/>
          </a:xfrm>
          <a:prstGeom prst="rect">
            <a:avLst/>
          </a:prstGeom>
        </p:spPr>
      </p:pic>
    </p:spTree>
    <p:extLst>
      <p:ext uri="{BB962C8B-B14F-4D97-AF65-F5344CB8AC3E}">
        <p14:creationId xmlns:p14="http://schemas.microsoft.com/office/powerpoint/2010/main" val="177719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9144000" cy="997196"/>
          </a:xfrm>
        </p:spPr>
        <p:txBody>
          <a:bodyPr/>
          <a:lstStyle/>
          <a:p>
            <a:r>
              <a:rPr lang="en-US" dirty="0">
                <a:hlinkClick r:id="rId3"/>
              </a:rPr>
              <a:t>Demo</a:t>
            </a:r>
            <a:r>
              <a:rPr lang="en-US" dirty="0"/>
              <a:t>: Deploy Azure Container Instances (ACI) in Azure Portal.</a:t>
            </a:r>
          </a:p>
        </p:txBody>
      </p:sp>
    </p:spTree>
    <p:extLst>
      <p:ext uri="{BB962C8B-B14F-4D97-AF65-F5344CB8AC3E}">
        <p14:creationId xmlns:p14="http://schemas.microsoft.com/office/powerpoint/2010/main" val="303656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Description</a:t>
            </a:r>
          </a:p>
        </p:txBody>
      </p:sp>
      <p:sp>
        <p:nvSpPr>
          <p:cNvPr id="6" name="Text Placeholder 5"/>
          <p:cNvSpPr>
            <a:spLocks noGrp="1"/>
          </p:cNvSpPr>
          <p:nvPr>
            <p:ph type="body" sz="quarter" idx="10"/>
          </p:nvPr>
        </p:nvSpPr>
        <p:spPr>
          <a:xfrm>
            <a:off x="584200" y="1435497"/>
            <a:ext cx="11018520" cy="4584781"/>
          </a:xfrm>
        </p:spPr>
        <p:txBody>
          <a:bodyPr/>
          <a:lstStyle/>
          <a:p>
            <a:pPr marL="0" indent="0">
              <a:buNone/>
            </a:pPr>
            <a:r>
              <a:rPr lang="en-US" sz="2400" i="1" dirty="0"/>
              <a:t>Azure Fundamentals </a:t>
            </a:r>
            <a:r>
              <a:rPr lang="en-US" sz="2400" dirty="0"/>
              <a:t>introduces cloud services, and how these services are provided by Microsoft Azure. Take this course as a first step towards learning about cloud computing and Azure, before taking further courses. </a:t>
            </a:r>
          </a:p>
          <a:p>
            <a:pPr marL="0" indent="0">
              <a:buNone/>
            </a:pPr>
            <a:endParaRPr lang="en-US" sz="1800" dirty="0"/>
          </a:p>
          <a:p>
            <a:pPr marL="0" indent="0">
              <a:buNone/>
            </a:pPr>
            <a:r>
              <a:rPr lang="en-US" sz="2400" dirty="0"/>
              <a:t>This course covers:</a:t>
            </a:r>
          </a:p>
          <a:p>
            <a:pPr>
              <a:lnSpc>
                <a:spcPct val="150000"/>
              </a:lnSpc>
            </a:pPr>
            <a:r>
              <a:rPr lang="en-US" sz="2400" dirty="0"/>
              <a:t>General cloud computing </a:t>
            </a:r>
            <a:r>
              <a:rPr lang="en-US" sz="2400" b="1" dirty="0"/>
              <a:t>concepts, models, and services</a:t>
            </a:r>
            <a:r>
              <a:rPr lang="en-US" sz="2400" dirty="0"/>
              <a:t> such as: </a:t>
            </a:r>
          </a:p>
          <a:p>
            <a:pPr marL="1028700" indent="-342900">
              <a:buFont typeface="Courier New" pitchFamily="49" charset="0"/>
              <a:buChar char="o"/>
            </a:pPr>
            <a:r>
              <a:rPr lang="en-US" sz="2400" i="1" dirty="0"/>
              <a:t>Public</a:t>
            </a:r>
            <a:r>
              <a:rPr lang="en-US" sz="2400" dirty="0"/>
              <a:t>, </a:t>
            </a:r>
            <a:r>
              <a:rPr lang="en-US" sz="2400" i="1" dirty="0"/>
              <a:t>Private</a:t>
            </a:r>
            <a:r>
              <a:rPr lang="en-US" sz="2400" dirty="0"/>
              <a:t>, and </a:t>
            </a:r>
            <a:r>
              <a:rPr lang="en-US" sz="2400" i="1" dirty="0"/>
              <a:t>Hybrid</a:t>
            </a:r>
            <a:r>
              <a:rPr lang="en-US" sz="2400" dirty="0"/>
              <a:t> clouds</a:t>
            </a:r>
          </a:p>
          <a:p>
            <a:pPr marL="1028700" indent="-342900">
              <a:buFont typeface="Courier New" pitchFamily="49" charset="0"/>
              <a:buChar char="o"/>
            </a:pPr>
            <a:r>
              <a:rPr lang="en-US" sz="2400" i="1" dirty="0"/>
              <a:t>Infrastructure</a:t>
            </a:r>
            <a:r>
              <a:rPr lang="en-US" sz="2400" dirty="0"/>
              <a:t>, </a:t>
            </a:r>
            <a:r>
              <a:rPr lang="en-US" sz="2400" i="1" dirty="0"/>
              <a:t>Platform</a:t>
            </a:r>
            <a:r>
              <a:rPr lang="en-US" sz="2400" dirty="0"/>
              <a:t>, and </a:t>
            </a:r>
            <a:r>
              <a:rPr lang="en-US" sz="2400" i="1" dirty="0"/>
              <a:t>Software as a Service</a:t>
            </a:r>
          </a:p>
          <a:p>
            <a:pPr>
              <a:lnSpc>
                <a:spcPct val="150000"/>
              </a:lnSpc>
            </a:pPr>
            <a:r>
              <a:rPr lang="en-US" sz="2400" dirty="0"/>
              <a:t>Core </a:t>
            </a:r>
            <a:r>
              <a:rPr lang="en-US" sz="2400" b="1" dirty="0"/>
              <a:t>Azure products</a:t>
            </a:r>
            <a:r>
              <a:rPr lang="en-US" sz="2400" dirty="0"/>
              <a:t>, </a:t>
            </a:r>
            <a:r>
              <a:rPr lang="en-US" sz="2400" b="1" dirty="0"/>
              <a:t>services</a:t>
            </a:r>
            <a:r>
              <a:rPr lang="en-US" sz="2400" dirty="0"/>
              <a:t> </a:t>
            </a:r>
            <a:r>
              <a:rPr lang="en-US" sz="2400" b="1" dirty="0"/>
              <a:t>and tools</a:t>
            </a:r>
            <a:r>
              <a:rPr lang="en-US" sz="2400" dirty="0"/>
              <a:t> for security, privacy, compliance, and trust</a:t>
            </a:r>
          </a:p>
          <a:p>
            <a:pPr>
              <a:lnSpc>
                <a:spcPct val="150000"/>
              </a:lnSpc>
            </a:pPr>
            <a:r>
              <a:rPr lang="en-US" sz="2400" dirty="0"/>
              <a:t>Azure </a:t>
            </a:r>
            <a:r>
              <a:rPr lang="en-US" sz="2400" b="1" dirty="0"/>
              <a:t>pricing and support</a:t>
            </a:r>
            <a:r>
              <a:rPr lang="en-US" sz="2400" dirty="0"/>
              <a:t> options</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network services</a:t>
            </a:r>
          </a:p>
        </p:txBody>
      </p:sp>
      <p:sp>
        <p:nvSpPr>
          <p:cNvPr id="6" name="Text Placeholder 5"/>
          <p:cNvSpPr>
            <a:spLocks noGrp="1"/>
          </p:cNvSpPr>
          <p:nvPr>
            <p:ph type="body" sz="quarter" idx="10"/>
          </p:nvPr>
        </p:nvSpPr>
        <p:spPr>
          <a:xfrm>
            <a:off x="588263" y="1281969"/>
            <a:ext cx="11018520" cy="861774"/>
          </a:xfrm>
        </p:spPr>
        <p:txBody>
          <a:bodyPr/>
          <a:lstStyle/>
          <a:p>
            <a:r>
              <a:rPr lang="en-IE" dirty="0"/>
              <a:t>Networking on Azure allows you to connect cloud and on-premises infrastructure and services.</a:t>
            </a:r>
          </a:p>
        </p:txBody>
      </p:sp>
      <p:sp>
        <p:nvSpPr>
          <p:cNvPr id="4" name="Text Placeholder 5">
            <a:extLst>
              <a:ext uri="{FF2B5EF4-FFF2-40B4-BE49-F238E27FC236}">
                <a16:creationId xmlns:a16="http://schemas.microsoft.com/office/drawing/2014/main" id="{245420B0-5563-4E73-AFFB-0201336C6B18}"/>
              </a:ext>
            </a:extLst>
          </p:cNvPr>
          <p:cNvSpPr txBox="1">
            <a:spLocks/>
          </p:cNvSpPr>
          <p:nvPr/>
        </p:nvSpPr>
        <p:spPr>
          <a:xfrm>
            <a:off x="1728436" y="2235066"/>
            <a:ext cx="10203530" cy="465358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IE" sz="2700" b="1" dirty="0"/>
              <a:t>Azure Virtual Network</a:t>
            </a:r>
            <a:r>
              <a:rPr lang="en-IE" sz="2700" dirty="0"/>
              <a:t>: An IaaS service to create and use VMs in the cloud</a:t>
            </a:r>
          </a:p>
          <a:p>
            <a:pPr marL="457200" indent="-457200">
              <a:buFont typeface="Arial" panose="020B0604020202020204" pitchFamily="34" charset="0"/>
              <a:buChar char="•"/>
            </a:pPr>
            <a:r>
              <a:rPr lang="en-US" sz="2700" b="1" dirty="0"/>
              <a:t>Azure Load Balancer</a:t>
            </a:r>
            <a:r>
              <a:rPr lang="en-US" sz="2700" dirty="0"/>
              <a:t>: Designed for automatic scaling of identical VMs</a:t>
            </a:r>
          </a:p>
          <a:p>
            <a:pPr marL="457200" indent="-457200">
              <a:buFont typeface="Arial" panose="020B0604020202020204" pitchFamily="34" charset="0"/>
              <a:buChar char="•"/>
            </a:pPr>
            <a:r>
              <a:rPr lang="en-US" sz="2700" b="1" dirty="0"/>
              <a:t>VPN Gateway</a:t>
            </a:r>
            <a:r>
              <a:rPr lang="en-US" sz="2700" dirty="0"/>
              <a:t>: A PaaS offering to </a:t>
            </a:r>
            <a:r>
              <a:rPr lang="en-IE" sz="2700" dirty="0"/>
              <a:t>build, deploy, and scale enterprise-grade web, mobile, and API apps </a:t>
            </a:r>
            <a:endParaRPr lang="en-US" sz="2700" dirty="0"/>
          </a:p>
          <a:p>
            <a:pPr marL="457200" indent="-457200">
              <a:buFont typeface="Arial" panose="020B0604020202020204" pitchFamily="34" charset="0"/>
              <a:buChar char="•"/>
            </a:pPr>
            <a:r>
              <a:rPr lang="en-US" sz="2700" b="1" dirty="0"/>
              <a:t>Azure Application Gateway</a:t>
            </a:r>
            <a:r>
              <a:rPr lang="en-US" sz="2700" dirty="0"/>
              <a:t>: Creates infrastructure based on an event</a:t>
            </a:r>
            <a:endParaRPr lang="en-IE" sz="2700" dirty="0"/>
          </a:p>
          <a:p>
            <a:pPr marL="457200" indent="-457200">
              <a:buFont typeface="Arial" panose="020B0604020202020204" pitchFamily="34" charset="0"/>
              <a:buChar char="•"/>
            </a:pPr>
            <a:r>
              <a:rPr lang="en-US" sz="2700" b="1" dirty="0"/>
              <a:t>Content Delivery Network</a:t>
            </a:r>
            <a:r>
              <a:rPr lang="en-US" sz="2700" dirty="0"/>
              <a:t>: Creates infrastructure based on an event</a:t>
            </a:r>
            <a:endParaRPr lang="en-IE" sz="2700" dirty="0"/>
          </a:p>
        </p:txBody>
      </p:sp>
      <p:pic>
        <p:nvPicPr>
          <p:cNvPr id="5" name="Picture 4" descr="Icon representing VPN Gateway">
            <a:extLst>
              <a:ext uri="{FF2B5EF4-FFF2-40B4-BE49-F238E27FC236}">
                <a16:creationId xmlns:a16="http://schemas.microsoft.com/office/drawing/2014/main" id="{A30E7BF2-8943-45F9-BE64-A958A150F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11" y="3992536"/>
            <a:ext cx="798792" cy="798792"/>
          </a:xfrm>
          <a:prstGeom prst="rect">
            <a:avLst/>
          </a:prstGeom>
        </p:spPr>
      </p:pic>
      <p:pic>
        <p:nvPicPr>
          <p:cNvPr id="7" name="Picture 6" descr="Icon representing Azure Load Balancer">
            <a:extLst>
              <a:ext uri="{FF2B5EF4-FFF2-40B4-BE49-F238E27FC236}">
                <a16:creationId xmlns:a16="http://schemas.microsoft.com/office/drawing/2014/main" id="{9BD81EA1-EAE0-4D49-A18E-63B5017D3C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039" y="3200387"/>
            <a:ext cx="645736" cy="615349"/>
          </a:xfrm>
          <a:prstGeom prst="rect">
            <a:avLst/>
          </a:prstGeom>
        </p:spPr>
      </p:pic>
      <p:pic>
        <p:nvPicPr>
          <p:cNvPr id="8" name="Picture 7" descr="Icon representing Azure Virtual Network">
            <a:extLst>
              <a:ext uri="{FF2B5EF4-FFF2-40B4-BE49-F238E27FC236}">
                <a16:creationId xmlns:a16="http://schemas.microsoft.com/office/drawing/2014/main" id="{E82981D4-C8A0-4BA0-9E81-A003A720B7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686" y="2380784"/>
            <a:ext cx="1128442" cy="590551"/>
          </a:xfrm>
          <a:prstGeom prst="rect">
            <a:avLst/>
          </a:prstGeom>
        </p:spPr>
      </p:pic>
      <p:pic>
        <p:nvPicPr>
          <p:cNvPr id="9" name="Picture 8" descr="Icon representing Azure Application Gateway">
            <a:extLst>
              <a:ext uri="{FF2B5EF4-FFF2-40B4-BE49-F238E27FC236}">
                <a16:creationId xmlns:a16="http://schemas.microsoft.com/office/drawing/2014/main" id="{8E448DB2-4526-4C73-9191-05024970E3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793" y="4914514"/>
            <a:ext cx="848510" cy="819501"/>
          </a:xfrm>
          <a:prstGeom prst="rect">
            <a:avLst/>
          </a:prstGeom>
        </p:spPr>
      </p:pic>
      <p:pic>
        <p:nvPicPr>
          <p:cNvPr id="10" name="Picture 9" descr="Icon representing Content Delivery Network">
            <a:extLst>
              <a:ext uri="{FF2B5EF4-FFF2-40B4-BE49-F238E27FC236}">
                <a16:creationId xmlns:a16="http://schemas.microsoft.com/office/drawing/2014/main" id="{349E985B-700F-48A8-91C6-1B890B8454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7686" y="5803058"/>
            <a:ext cx="1054942" cy="1054942"/>
          </a:xfrm>
          <a:prstGeom prst="rect">
            <a:avLst/>
          </a:prstGeom>
        </p:spPr>
      </p:pic>
    </p:spTree>
    <p:extLst>
      <p:ext uri="{BB962C8B-B14F-4D97-AF65-F5344CB8AC3E}">
        <p14:creationId xmlns:p14="http://schemas.microsoft.com/office/powerpoint/2010/main" val="182964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a:t>Azure storage services – data categories</a:t>
            </a:r>
          </a:p>
        </p:txBody>
      </p:sp>
      <p:graphicFrame>
        <p:nvGraphicFramePr>
          <p:cNvPr id="2" name="Table 1"/>
          <p:cNvGraphicFramePr>
            <a:graphicFrameLocks noGrp="1"/>
          </p:cNvGraphicFramePr>
          <p:nvPr/>
        </p:nvGraphicFramePr>
        <p:xfrm>
          <a:off x="696000" y="1451610"/>
          <a:ext cx="10800000" cy="4754880"/>
        </p:xfrm>
        <a:graphic>
          <a:graphicData uri="http://schemas.openxmlformats.org/drawingml/2006/table">
            <a:tbl>
              <a:tblPr firstRow="1" bandRow="1">
                <a:tableStyleId>{7DF18680-E054-41AD-8BC1-D1AEF772440D}</a:tableStyleId>
              </a:tblPr>
              <a:tblGrid>
                <a:gridCol w="3600000">
                  <a:extLst>
                    <a:ext uri="{9D8B030D-6E8A-4147-A177-3AD203B41FA5}">
                      <a16:colId xmlns:a16="http://schemas.microsoft.com/office/drawing/2014/main" val="20000"/>
                    </a:ext>
                  </a:extLst>
                </a:gridCol>
                <a:gridCol w="3600000">
                  <a:extLst>
                    <a:ext uri="{9D8B030D-6E8A-4147-A177-3AD203B41FA5}">
                      <a16:colId xmlns:a16="http://schemas.microsoft.com/office/drawing/2014/main" val="20001"/>
                    </a:ext>
                  </a:extLst>
                </a:gridCol>
                <a:gridCol w="3600000">
                  <a:extLst>
                    <a:ext uri="{9D8B030D-6E8A-4147-A177-3AD203B41FA5}">
                      <a16:colId xmlns:a16="http://schemas.microsoft.com/office/drawing/2014/main" val="20002"/>
                    </a:ext>
                  </a:extLst>
                </a:gridCol>
              </a:tblGrid>
              <a:tr h="370840">
                <a:tc>
                  <a:txBody>
                    <a:bodyPr/>
                    <a:lstStyle/>
                    <a:p>
                      <a:r>
                        <a:rPr lang="en-US" sz="2400" dirty="0"/>
                        <a:t>Structured data</a:t>
                      </a:r>
                    </a:p>
                  </a:txBody>
                  <a:tcPr/>
                </a:tc>
                <a:tc>
                  <a:txBody>
                    <a:bodyPr/>
                    <a:lstStyle/>
                    <a:p>
                      <a:r>
                        <a:rPr lang="en-US" sz="2400" dirty="0"/>
                        <a:t>Semi-structured data</a:t>
                      </a:r>
                    </a:p>
                  </a:txBody>
                  <a:tcPr/>
                </a:tc>
                <a:tc>
                  <a:txBody>
                    <a:bodyPr/>
                    <a:lstStyle/>
                    <a:p>
                      <a:r>
                        <a:rPr lang="en-US" sz="2400" dirty="0"/>
                        <a:t>Unstructured data</a:t>
                      </a:r>
                    </a:p>
                  </a:txBody>
                  <a:tcPr/>
                </a:tc>
                <a:extLst>
                  <a:ext uri="{0D108BD9-81ED-4DB2-BD59-A6C34878D82A}">
                    <a16:rowId xmlns:a16="http://schemas.microsoft.com/office/drawing/2014/main" val="10000"/>
                  </a:ext>
                </a:extLst>
              </a:tr>
              <a:tr h="370840">
                <a:tc>
                  <a:txBody>
                    <a:bodyPr/>
                    <a:lstStyle/>
                    <a:p>
                      <a:r>
                        <a:rPr lang="en-US" sz="2400" dirty="0"/>
                        <a:t>Adhere to a schema, with same data fields or properties.</a:t>
                      </a:r>
                    </a:p>
                  </a:txBody>
                  <a:tcPr/>
                </a:tc>
                <a:tc>
                  <a:txBody>
                    <a:bodyPr/>
                    <a:lstStyle/>
                    <a:p>
                      <a:r>
                        <a:rPr lang="en-US" sz="2400" baseline="0" dirty="0"/>
                        <a:t>Ad hoc schema. </a:t>
                      </a:r>
                      <a:r>
                        <a:rPr lang="en-US" sz="2400" dirty="0"/>
                        <a:t>Less organized fields and properties than structured data.</a:t>
                      </a:r>
                    </a:p>
                  </a:txBody>
                  <a:tcPr/>
                </a:tc>
                <a:tc>
                  <a:txBody>
                    <a:bodyPr/>
                    <a:lstStyle/>
                    <a:p>
                      <a:r>
                        <a:rPr lang="en-US" sz="2400" dirty="0"/>
                        <a:t>No designated schema or data structure.</a:t>
                      </a:r>
                    </a:p>
                  </a:txBody>
                  <a:tcPr/>
                </a:tc>
                <a:extLst>
                  <a:ext uri="{0D108BD9-81ED-4DB2-BD59-A6C34878D82A}">
                    <a16:rowId xmlns:a16="http://schemas.microsoft.com/office/drawing/2014/main" val="10001"/>
                  </a:ext>
                </a:extLst>
              </a:tr>
              <a:tr h="370840">
                <a:tc>
                  <a:txBody>
                    <a:bodyPr/>
                    <a:lstStyle/>
                    <a:p>
                      <a:r>
                        <a:rPr lang="en-US" sz="2400" dirty="0"/>
                        <a:t>Storable in relational database tables, with rows and columns.</a:t>
                      </a:r>
                    </a:p>
                  </a:txBody>
                  <a:tcPr/>
                </a:tc>
                <a:tc>
                  <a:txBody>
                    <a:bodyPr/>
                    <a:lstStyle/>
                    <a:p>
                      <a:r>
                        <a:rPr lang="en-US" sz="2400" dirty="0"/>
                        <a:t>Non-relational or </a:t>
                      </a:r>
                      <a:r>
                        <a:rPr lang="en-US" sz="2400" dirty="0" err="1"/>
                        <a:t>NoSQL</a:t>
                      </a:r>
                      <a:r>
                        <a:rPr lang="en-US" sz="2400" dirty="0"/>
                        <a:t> data, not storable in tables, rows and columns.</a:t>
                      </a:r>
                    </a:p>
                  </a:txBody>
                  <a:tcPr/>
                </a:tc>
                <a:tc>
                  <a:txBody>
                    <a:bodyPr/>
                    <a:lstStyle/>
                    <a:p>
                      <a:r>
                        <a:rPr lang="en-US" sz="2400" dirty="0"/>
                        <a:t>Non-relational or blob data,</a:t>
                      </a:r>
                      <a:r>
                        <a:rPr lang="en-US" sz="2400" baseline="0" dirty="0"/>
                        <a:t> with n</a:t>
                      </a:r>
                      <a:r>
                        <a:rPr lang="en-US" sz="2400" dirty="0"/>
                        <a:t>o restrictions on kinds of data blobs contain.</a:t>
                      </a:r>
                    </a:p>
                  </a:txBody>
                  <a:tcPr/>
                </a:tc>
                <a:extLst>
                  <a:ext uri="{0D108BD9-81ED-4DB2-BD59-A6C34878D82A}">
                    <a16:rowId xmlns:a16="http://schemas.microsoft.com/office/drawing/2014/main" val="10002"/>
                  </a:ext>
                </a:extLst>
              </a:tr>
              <a:tr h="370840">
                <a:tc>
                  <a:txBody>
                    <a:bodyPr/>
                    <a:lstStyle/>
                    <a:p>
                      <a:r>
                        <a:rPr lang="en-US" sz="2400" dirty="0"/>
                        <a:t>Examples include, sensor or financial data.</a:t>
                      </a:r>
                    </a:p>
                  </a:txBody>
                  <a:tcPr/>
                </a:tc>
                <a:tc>
                  <a:txBody>
                    <a:bodyPr/>
                    <a:lstStyle/>
                    <a:p>
                      <a:r>
                        <a:rPr lang="en-US" sz="2400" dirty="0"/>
                        <a:t>Books, blogs, and HTML documents are examples of semi-structured data.</a:t>
                      </a:r>
                    </a:p>
                  </a:txBody>
                  <a:tcPr/>
                </a:tc>
                <a:tc>
                  <a:txBody>
                    <a:bodyPr/>
                    <a:lstStyle/>
                    <a:p>
                      <a:r>
                        <a:rPr lang="en-US" sz="2400" dirty="0"/>
                        <a:t>For example, a blob can hold a PDF, JPG, JSON object, or video.</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6767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storage services – Azure services</a:t>
            </a:r>
          </a:p>
        </p:txBody>
      </p:sp>
      <p:sp>
        <p:nvSpPr>
          <p:cNvPr id="6" name="Text Placeholder 5"/>
          <p:cNvSpPr>
            <a:spLocks noGrp="1"/>
          </p:cNvSpPr>
          <p:nvPr>
            <p:ph type="body" sz="quarter" idx="10"/>
          </p:nvPr>
        </p:nvSpPr>
        <p:spPr>
          <a:xfrm>
            <a:off x="584199" y="1213695"/>
            <a:ext cx="11018520" cy="861774"/>
          </a:xfrm>
        </p:spPr>
        <p:txBody>
          <a:bodyPr/>
          <a:lstStyle/>
          <a:p>
            <a:r>
              <a:rPr lang="en-IE" i="1" dirty="0"/>
              <a:t>Azure Storage</a:t>
            </a:r>
            <a:r>
              <a:rPr lang="en-IE" dirty="0"/>
              <a:t> is a service that you can use to store files, messages, tables, and other types of information.</a:t>
            </a:r>
          </a:p>
        </p:txBody>
      </p:sp>
      <p:sp>
        <p:nvSpPr>
          <p:cNvPr id="4" name="Text Placeholder 5">
            <a:extLst>
              <a:ext uri="{FF2B5EF4-FFF2-40B4-BE49-F238E27FC236}">
                <a16:creationId xmlns:a16="http://schemas.microsoft.com/office/drawing/2014/main" id="{7CEABA36-B656-4E70-936A-7947E38E414D}"/>
              </a:ext>
            </a:extLst>
          </p:cNvPr>
          <p:cNvSpPr txBox="1">
            <a:spLocks/>
          </p:cNvSpPr>
          <p:nvPr/>
        </p:nvSpPr>
        <p:spPr>
          <a:xfrm>
            <a:off x="2231315" y="2622891"/>
            <a:ext cx="9727602" cy="370563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b="1" dirty="0"/>
              <a:t>Blob storage:</a:t>
            </a:r>
            <a:r>
              <a:rPr lang="en-IE" dirty="0"/>
              <a:t> No restrictions on the kinds of data it can hold. </a:t>
            </a:r>
            <a:r>
              <a:rPr lang="en-US" dirty="0"/>
              <a:t>Blobs are highly scalable</a:t>
            </a:r>
          </a:p>
          <a:p>
            <a:pPr marL="457200" indent="-457200">
              <a:buFont typeface="Arial" panose="020B0604020202020204" pitchFamily="34" charset="0"/>
              <a:buChar char="•"/>
            </a:pPr>
            <a:r>
              <a:rPr lang="en-US" b="1" dirty="0"/>
              <a:t>Disk storage: </a:t>
            </a:r>
            <a:r>
              <a:rPr lang="en-US" dirty="0"/>
              <a:t>P</a:t>
            </a:r>
            <a:r>
              <a:rPr lang="en-IE" dirty="0" err="1"/>
              <a:t>rovides</a:t>
            </a:r>
            <a:r>
              <a:rPr lang="en-IE" dirty="0"/>
              <a:t> disks for virtual machines, applications, and other services</a:t>
            </a:r>
            <a:endParaRPr lang="en-US" dirty="0"/>
          </a:p>
          <a:p>
            <a:pPr marL="457200" indent="-457200">
              <a:buFont typeface="Arial" panose="020B0604020202020204" pitchFamily="34" charset="0"/>
              <a:buChar char="•"/>
            </a:pPr>
            <a:r>
              <a:rPr lang="en-US" b="1" dirty="0"/>
              <a:t>File storage: </a:t>
            </a:r>
            <a:r>
              <a:rPr lang="en-IE" dirty="0"/>
              <a:t>Azure Files offers fully-managed file shares in the cloud </a:t>
            </a:r>
            <a:endParaRPr lang="en-US" dirty="0"/>
          </a:p>
          <a:p>
            <a:pPr marL="457200" indent="-457200">
              <a:buFont typeface="Arial" panose="020B0604020202020204" pitchFamily="34" charset="0"/>
              <a:buChar char="•"/>
            </a:pPr>
            <a:r>
              <a:rPr lang="en-US" b="1" dirty="0"/>
              <a:t>Archive storage:</a:t>
            </a:r>
            <a:r>
              <a:rPr lang="en-US" dirty="0"/>
              <a:t> </a:t>
            </a:r>
            <a:r>
              <a:rPr lang="en-IE" dirty="0"/>
              <a:t>Storage facility for data that is rarely accessed</a:t>
            </a:r>
          </a:p>
        </p:txBody>
      </p:sp>
      <p:pic>
        <p:nvPicPr>
          <p:cNvPr id="5" name="Picture 4" descr="Icon representing Blob storage">
            <a:extLst>
              <a:ext uri="{FF2B5EF4-FFF2-40B4-BE49-F238E27FC236}">
                <a16:creationId xmlns:a16="http://schemas.microsoft.com/office/drawing/2014/main" id="{8F1556E1-AAD6-4570-990E-E2130C1A093F}"/>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80" y="2413966"/>
            <a:ext cx="948837" cy="794972"/>
          </a:xfrm>
          <a:prstGeom prst="rect">
            <a:avLst/>
          </a:prstGeom>
        </p:spPr>
      </p:pic>
      <p:pic>
        <p:nvPicPr>
          <p:cNvPr id="7" name="Picture 6" descr="Icon representing Disk storage">
            <a:extLst>
              <a:ext uri="{FF2B5EF4-FFF2-40B4-BE49-F238E27FC236}">
                <a16:creationId xmlns:a16="http://schemas.microsoft.com/office/drawing/2014/main" id="{4A434D35-6098-457E-8F14-617CE567B2C0}"/>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 y="3400798"/>
            <a:ext cx="964489" cy="819501"/>
          </a:xfrm>
          <a:prstGeom prst="rect">
            <a:avLst/>
          </a:prstGeom>
        </p:spPr>
      </p:pic>
      <p:pic>
        <p:nvPicPr>
          <p:cNvPr id="8" name="Picture 7" descr="Icon representing File storage">
            <a:extLst>
              <a:ext uri="{FF2B5EF4-FFF2-40B4-BE49-F238E27FC236}">
                <a16:creationId xmlns:a16="http://schemas.microsoft.com/office/drawing/2014/main" id="{166E0C98-CF50-447C-B442-C1DDD667708D}"/>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199" y="4475706"/>
            <a:ext cx="964489" cy="832968"/>
          </a:xfrm>
          <a:prstGeom prst="rect">
            <a:avLst/>
          </a:prstGeom>
        </p:spPr>
      </p:pic>
      <p:pic>
        <p:nvPicPr>
          <p:cNvPr id="9" name="Picture 8" descr="Icon representing Archive storage">
            <a:extLst>
              <a:ext uri="{FF2B5EF4-FFF2-40B4-BE49-F238E27FC236}">
                <a16:creationId xmlns:a16="http://schemas.microsoft.com/office/drawing/2014/main" id="{B4F3F872-5332-4AD9-9191-FEF2C148ECD8}"/>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797" y="5425310"/>
            <a:ext cx="1137291" cy="1137291"/>
          </a:xfrm>
          <a:prstGeom prst="rect">
            <a:avLst/>
          </a:prstGeom>
        </p:spPr>
      </p:pic>
    </p:spTree>
    <p:extLst>
      <p:ext uri="{BB962C8B-B14F-4D97-AF65-F5344CB8AC3E}">
        <p14:creationId xmlns:p14="http://schemas.microsoft.com/office/powerpoint/2010/main" val="406188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database services</a:t>
            </a:r>
          </a:p>
        </p:txBody>
      </p:sp>
      <p:sp>
        <p:nvSpPr>
          <p:cNvPr id="6" name="Text Placeholder 5"/>
          <p:cNvSpPr>
            <a:spLocks noGrp="1"/>
          </p:cNvSpPr>
          <p:nvPr>
            <p:ph type="body" sz="quarter" idx="10"/>
          </p:nvPr>
        </p:nvSpPr>
        <p:spPr>
          <a:xfrm>
            <a:off x="586390" y="1259538"/>
            <a:ext cx="11018520" cy="861774"/>
          </a:xfrm>
        </p:spPr>
        <p:txBody>
          <a:bodyPr/>
          <a:lstStyle/>
          <a:p>
            <a:r>
              <a:rPr lang="en-IE" dirty="0"/>
              <a:t>Azure database services are fully-managed PaaS database services that free up valuable time you’d otherwise spend managing your database</a:t>
            </a:r>
          </a:p>
        </p:txBody>
      </p:sp>
      <p:sp>
        <p:nvSpPr>
          <p:cNvPr id="4" name="Text Placeholder 5">
            <a:extLst>
              <a:ext uri="{FF2B5EF4-FFF2-40B4-BE49-F238E27FC236}">
                <a16:creationId xmlns:a16="http://schemas.microsoft.com/office/drawing/2014/main" id="{15FC2C1C-A1FD-4487-A109-340B15FD8519}"/>
              </a:ext>
            </a:extLst>
          </p:cNvPr>
          <p:cNvSpPr txBox="1">
            <a:spLocks/>
          </p:cNvSpPr>
          <p:nvPr/>
        </p:nvSpPr>
        <p:spPr>
          <a:xfrm>
            <a:off x="1847850" y="2505706"/>
            <a:ext cx="10176160" cy="456740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b="1" dirty="0"/>
              <a:t>Azure Cosmos DB</a:t>
            </a:r>
            <a:r>
              <a:rPr lang="en-IE" dirty="0"/>
              <a:t>: A globally-distributed database service that enables you to elastically and independently scale throughput and storage </a:t>
            </a:r>
          </a:p>
          <a:p>
            <a:pPr marL="457200" indent="-457200">
              <a:buFont typeface="Arial" panose="020B0604020202020204" pitchFamily="34" charset="0"/>
              <a:buChar char="•"/>
            </a:pPr>
            <a:r>
              <a:rPr lang="en-US" b="1" dirty="0"/>
              <a:t>Azure SQL Database</a:t>
            </a:r>
            <a:r>
              <a:rPr lang="en-US" dirty="0"/>
              <a:t>: </a:t>
            </a:r>
            <a:r>
              <a:rPr lang="en-IE" dirty="0"/>
              <a:t>A relational database as a service (</a:t>
            </a:r>
            <a:r>
              <a:rPr lang="en-IE" dirty="0" err="1"/>
              <a:t>DaaS</a:t>
            </a:r>
            <a:r>
              <a:rPr lang="en-IE" dirty="0"/>
              <a:t>) based on the latest stable version of the Microsoft SQL Server database engine</a:t>
            </a:r>
            <a:endParaRPr lang="en-US" dirty="0"/>
          </a:p>
          <a:p>
            <a:pPr marL="457200" indent="-457200">
              <a:buFont typeface="Arial" panose="020B0604020202020204" pitchFamily="34" charset="0"/>
              <a:buChar char="•"/>
            </a:pPr>
            <a:r>
              <a:rPr lang="en-US" b="1" dirty="0"/>
              <a:t>Azure Database Migration</a:t>
            </a:r>
            <a:r>
              <a:rPr lang="en-US" dirty="0"/>
              <a:t>: A</a:t>
            </a:r>
            <a:r>
              <a:rPr lang="en-IE" dirty="0"/>
              <a:t> fully-managed service designed to enable seamless migrations from multiple database sources to Azure data platforms with minimal downtime</a:t>
            </a:r>
            <a:endParaRPr lang="en-US" dirty="0"/>
          </a:p>
          <a:p>
            <a:endParaRPr lang="en-IE" dirty="0"/>
          </a:p>
        </p:txBody>
      </p:sp>
      <p:pic>
        <p:nvPicPr>
          <p:cNvPr id="5" name="Picture 4" descr="Icon representing Azure Cosmos DBn">
            <a:extLst>
              <a:ext uri="{FF2B5EF4-FFF2-40B4-BE49-F238E27FC236}">
                <a16:creationId xmlns:a16="http://schemas.microsoft.com/office/drawing/2014/main" id="{20B4EC88-CB60-45AE-9688-095A9CA5326D}"/>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390" y="2494688"/>
            <a:ext cx="990236" cy="956090"/>
          </a:xfrm>
          <a:prstGeom prst="rect">
            <a:avLst/>
          </a:prstGeom>
        </p:spPr>
      </p:pic>
      <p:pic>
        <p:nvPicPr>
          <p:cNvPr id="7" name="Picture 6" descr="Icon representing Azure SQL Database">
            <a:extLst>
              <a:ext uri="{FF2B5EF4-FFF2-40B4-BE49-F238E27FC236}">
                <a16:creationId xmlns:a16="http://schemas.microsoft.com/office/drawing/2014/main" id="{1D4EA118-80BF-437D-9471-5D46BE79FF9B}"/>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74" y="3824154"/>
            <a:ext cx="1107332" cy="1107332"/>
          </a:xfrm>
          <a:prstGeom prst="rect">
            <a:avLst/>
          </a:prstGeom>
        </p:spPr>
      </p:pic>
      <p:pic>
        <p:nvPicPr>
          <p:cNvPr id="8" name="Picture 7" descr="Icon representing Azure Database Migration">
            <a:extLst>
              <a:ext uri="{FF2B5EF4-FFF2-40B4-BE49-F238E27FC236}">
                <a16:creationId xmlns:a16="http://schemas.microsoft.com/office/drawing/2014/main" id="{C38B0ADA-7A92-48D5-A273-02E2F425C3A7}"/>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574" y="5304862"/>
            <a:ext cx="1146524" cy="1043465"/>
          </a:xfrm>
          <a:prstGeom prst="rect">
            <a:avLst/>
          </a:prstGeom>
        </p:spPr>
      </p:pic>
    </p:spTree>
    <p:extLst>
      <p:ext uri="{BB962C8B-B14F-4D97-AF65-F5344CB8AC3E}">
        <p14:creationId xmlns:p14="http://schemas.microsoft.com/office/powerpoint/2010/main" val="158751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Marketplace</a:t>
            </a:r>
          </a:p>
        </p:txBody>
      </p:sp>
      <p:sp>
        <p:nvSpPr>
          <p:cNvPr id="6" name="Text Placeholder 5"/>
          <p:cNvSpPr>
            <a:spLocks noGrp="1"/>
          </p:cNvSpPr>
          <p:nvPr>
            <p:ph type="body" sz="quarter" idx="10"/>
          </p:nvPr>
        </p:nvSpPr>
        <p:spPr>
          <a:xfrm>
            <a:off x="586390" y="1434370"/>
            <a:ext cx="11018520" cy="3791807"/>
          </a:xfrm>
        </p:spPr>
        <p:txBody>
          <a:bodyPr/>
          <a:lstStyle/>
          <a:p>
            <a:r>
              <a:rPr lang="en-US" dirty="0"/>
              <a:t>Connects end users with Microsoft partners, Independent Software Vendors (ISVs), and start-ups that offer solutions and services for Azure.</a:t>
            </a:r>
          </a:p>
          <a:p>
            <a:endParaRPr lang="en-US" dirty="0"/>
          </a:p>
          <a:p>
            <a:r>
              <a:rPr lang="en-US" dirty="0"/>
              <a:t>Azure customers, IT professionals and cloud developers can find, try, purchase, and provision Azure applications and services from certified service providers. </a:t>
            </a:r>
          </a:p>
          <a:p>
            <a:endParaRPr lang="en-US" dirty="0"/>
          </a:p>
          <a:p>
            <a:r>
              <a:rPr lang="en-US" dirty="0"/>
              <a:t>Includes close to 10,000 product listings.</a:t>
            </a:r>
          </a:p>
        </p:txBody>
      </p:sp>
      <p:pic>
        <p:nvPicPr>
          <p:cNvPr id="4" name="Picture 3" descr="graphic of a shopping bag">
            <a:extLst>
              <a:ext uri="{FF2B5EF4-FFF2-40B4-BE49-F238E27FC236}">
                <a16:creationId xmlns:a16="http://schemas.microsoft.com/office/drawing/2014/main" id="{55B2B3E3-6398-4601-BD31-79A935A2AA14}"/>
              </a:ext>
            </a:extLst>
          </p:cNvPr>
          <p:cNvPicPr/>
          <p:nvPr/>
        </p:nvPicPr>
        <p:blipFill>
          <a:blip r:embed="rId3"/>
          <a:stretch/>
        </p:blipFill>
        <p:spPr>
          <a:xfrm>
            <a:off x="8400515" y="4163630"/>
            <a:ext cx="2520000" cy="2520000"/>
          </a:xfrm>
          <a:prstGeom prst="rect">
            <a:avLst/>
          </a:prstGeom>
          <a:ln>
            <a:noFill/>
          </a:ln>
        </p:spPr>
      </p:pic>
    </p:spTree>
    <p:extLst>
      <p:ext uri="{BB962C8B-B14F-4D97-AF65-F5344CB8AC3E}">
        <p14:creationId xmlns:p14="http://schemas.microsoft.com/office/powerpoint/2010/main" val="282589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latin typeface="Segoe UI Semibold (Headings)"/>
              </a:rPr>
              <a:t>Azure solutions</a:t>
            </a:r>
          </a:p>
        </p:txBody>
      </p:sp>
    </p:spTree>
    <p:extLst>
      <p:ext uri="{BB962C8B-B14F-4D97-AF65-F5344CB8AC3E}">
        <p14:creationId xmlns:p14="http://schemas.microsoft.com/office/powerpoint/2010/main" val="425276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Internet of Things</a:t>
            </a:r>
          </a:p>
        </p:txBody>
      </p:sp>
      <p:sp>
        <p:nvSpPr>
          <p:cNvPr id="6" name="Text Placeholder 5"/>
          <p:cNvSpPr>
            <a:spLocks noGrp="1"/>
          </p:cNvSpPr>
          <p:nvPr>
            <p:ph type="body" sz="quarter" idx="10"/>
          </p:nvPr>
        </p:nvSpPr>
        <p:spPr>
          <a:xfrm>
            <a:off x="586390" y="1434370"/>
            <a:ext cx="11018520" cy="1292662"/>
          </a:xfrm>
        </p:spPr>
        <p:txBody>
          <a:bodyPr/>
          <a:lstStyle/>
          <a:p>
            <a:r>
              <a:rPr lang="en-IE" dirty="0"/>
              <a:t>The internet allows any item that's online-capable to access valuable information. This ability for devices to garner and then relay information for data analysis is referred to as the </a:t>
            </a:r>
            <a:r>
              <a:rPr lang="en-IE" i="1" dirty="0"/>
              <a:t>Internet of Things</a:t>
            </a:r>
            <a:r>
              <a:rPr lang="en-IE" dirty="0"/>
              <a:t> (IoT)</a:t>
            </a:r>
          </a:p>
        </p:txBody>
      </p:sp>
      <p:sp>
        <p:nvSpPr>
          <p:cNvPr id="4" name="Text Placeholder 5">
            <a:extLst>
              <a:ext uri="{FF2B5EF4-FFF2-40B4-BE49-F238E27FC236}">
                <a16:creationId xmlns:a16="http://schemas.microsoft.com/office/drawing/2014/main" id="{28C8EF6A-E45F-43C3-9123-277EEE06AC80}"/>
              </a:ext>
            </a:extLst>
          </p:cNvPr>
          <p:cNvSpPr txBox="1">
            <a:spLocks/>
          </p:cNvSpPr>
          <p:nvPr/>
        </p:nvSpPr>
        <p:spPr>
          <a:xfrm>
            <a:off x="2293270" y="3150204"/>
            <a:ext cx="9085930" cy="35332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b="1" dirty="0"/>
              <a:t>Microsoft IoT Central</a:t>
            </a:r>
            <a:r>
              <a:rPr lang="en-US" dirty="0"/>
              <a:t>: </a:t>
            </a:r>
            <a:r>
              <a:rPr lang="en-IE" dirty="0"/>
              <a:t>A fully-managed global IoT software as a service (SaaS) solution that makes it easy to connect, monitor, and manage your IoT assets at scale</a:t>
            </a:r>
          </a:p>
          <a:p>
            <a:pPr marL="457200" indent="-457200">
              <a:buFont typeface="Arial" panose="020B0604020202020204" pitchFamily="34" charset="0"/>
              <a:buChar char="•"/>
            </a:pPr>
            <a:r>
              <a:rPr lang="en-US" b="1" dirty="0"/>
              <a:t>Azure IoT Hub</a:t>
            </a:r>
            <a:r>
              <a:rPr lang="en-US" dirty="0"/>
              <a:t>: </a:t>
            </a:r>
            <a:r>
              <a:rPr lang="en-IE" dirty="0"/>
              <a:t>A managed service hosted in the cloud that acts as a central message hub for bidirectional communication between your IoT application and the devices it manages</a:t>
            </a:r>
            <a:endParaRPr lang="en-US" dirty="0"/>
          </a:p>
        </p:txBody>
      </p:sp>
      <p:pic>
        <p:nvPicPr>
          <p:cNvPr id="5" name="Picture 4" descr="Icon representing Azure IoT Hub">
            <a:extLst>
              <a:ext uri="{FF2B5EF4-FFF2-40B4-BE49-F238E27FC236}">
                <a16:creationId xmlns:a16="http://schemas.microsoft.com/office/drawing/2014/main" id="{7099143F-3001-4870-8DE3-A330BEB36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265" y="5016631"/>
            <a:ext cx="981213" cy="981213"/>
          </a:xfrm>
          <a:prstGeom prst="rect">
            <a:avLst/>
          </a:prstGeom>
        </p:spPr>
      </p:pic>
      <p:pic>
        <p:nvPicPr>
          <p:cNvPr id="7" name="Picture 6" descr="Icon representing Microsoft IoT Central">
            <a:extLst>
              <a:ext uri="{FF2B5EF4-FFF2-40B4-BE49-F238E27FC236}">
                <a16:creationId xmlns:a16="http://schemas.microsoft.com/office/drawing/2014/main" id="{BBAAD6AC-A925-4B35-82B7-D268F83B69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553" y="3084164"/>
            <a:ext cx="1116638" cy="1137316"/>
          </a:xfrm>
          <a:prstGeom prst="rect">
            <a:avLst/>
          </a:prstGeom>
        </p:spPr>
      </p:pic>
    </p:spTree>
    <p:extLst>
      <p:ext uri="{BB962C8B-B14F-4D97-AF65-F5344CB8AC3E}">
        <p14:creationId xmlns:p14="http://schemas.microsoft.com/office/powerpoint/2010/main" val="101244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Big data and analytics</a:t>
            </a:r>
          </a:p>
        </p:txBody>
      </p:sp>
      <p:sp>
        <p:nvSpPr>
          <p:cNvPr id="6" name="Text Placeholder 5"/>
          <p:cNvSpPr>
            <a:spLocks noGrp="1"/>
          </p:cNvSpPr>
          <p:nvPr>
            <p:ph type="body" sz="quarter" idx="10"/>
          </p:nvPr>
        </p:nvSpPr>
        <p:spPr>
          <a:xfrm>
            <a:off x="586740" y="1188987"/>
            <a:ext cx="11018520" cy="1292662"/>
          </a:xfrm>
        </p:spPr>
        <p:txBody>
          <a:bodyPr/>
          <a:lstStyle/>
          <a:p>
            <a:r>
              <a:rPr lang="en-IE" i="1" dirty="0"/>
              <a:t>Big data </a:t>
            </a:r>
            <a:r>
              <a:rPr lang="en-IE" dirty="0"/>
              <a:t>refers to large volumes of data that become increasingly hard to make sense of, or consequently make decisions about. Some big data and analytic services in Azure include:</a:t>
            </a:r>
          </a:p>
        </p:txBody>
      </p:sp>
      <p:sp>
        <p:nvSpPr>
          <p:cNvPr id="4" name="Text Placeholder 5">
            <a:extLst>
              <a:ext uri="{FF2B5EF4-FFF2-40B4-BE49-F238E27FC236}">
                <a16:creationId xmlns:a16="http://schemas.microsoft.com/office/drawing/2014/main" id="{ADE17920-BF77-4D97-B5B6-2D7771BC3C7D}"/>
              </a:ext>
            </a:extLst>
          </p:cNvPr>
          <p:cNvSpPr txBox="1">
            <a:spLocks/>
          </p:cNvSpPr>
          <p:nvPr/>
        </p:nvSpPr>
        <p:spPr>
          <a:xfrm>
            <a:off x="1988009" y="2628736"/>
            <a:ext cx="9742170" cy="416113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600" b="1" dirty="0"/>
              <a:t>Azure SQL Data Warehouse</a:t>
            </a:r>
            <a:r>
              <a:rPr lang="en-US" sz="2600" dirty="0"/>
              <a:t>: </a:t>
            </a:r>
            <a:r>
              <a:rPr lang="en-IE" sz="2600" dirty="0"/>
              <a:t>A cloud-based Enterprise Data Warehouse that leverages massively parallel processing (</a:t>
            </a:r>
            <a:r>
              <a:rPr lang="en-IE" sz="2600" dirty="0" err="1"/>
              <a:t>mpp</a:t>
            </a:r>
            <a:r>
              <a:rPr lang="en-IE" sz="2600" dirty="0"/>
              <a:t>) to run complex queries quickly across petabytes of data</a:t>
            </a:r>
          </a:p>
          <a:p>
            <a:pPr marL="457200" indent="-457200">
              <a:buFont typeface="Arial" panose="020B0604020202020204" pitchFamily="34" charset="0"/>
              <a:buChar char="•"/>
            </a:pPr>
            <a:r>
              <a:rPr lang="en-US" sz="2600" b="1" dirty="0"/>
              <a:t>Azure HDInsight</a:t>
            </a:r>
            <a:r>
              <a:rPr lang="en-US" sz="2600" dirty="0"/>
              <a:t>: </a:t>
            </a:r>
            <a:r>
              <a:rPr lang="en-IE" sz="2600" dirty="0"/>
              <a:t>A fully-managed, open-source analytics service for enterprises. It is a cloud service that makes it easier, faster, and more cost-effective to process massive amounts of data</a:t>
            </a:r>
            <a:endParaRPr lang="en-US" sz="2600" dirty="0"/>
          </a:p>
          <a:p>
            <a:pPr marL="457200" indent="-457200">
              <a:buFont typeface="Arial" panose="020B0604020202020204" pitchFamily="34" charset="0"/>
              <a:buChar char="•"/>
            </a:pPr>
            <a:r>
              <a:rPr lang="en-US" sz="2600" b="1" dirty="0"/>
              <a:t>Azure Data Lake Analytics</a:t>
            </a:r>
            <a:r>
              <a:rPr lang="en-US" sz="2600" dirty="0"/>
              <a:t>: </a:t>
            </a:r>
            <a:r>
              <a:rPr lang="en-IE" sz="2600" dirty="0"/>
              <a:t>An on-demand analytics job service that simplifies big data. Instead of deploying and tuning hardware, you write queries to transform your data and extract valuable insights.</a:t>
            </a:r>
          </a:p>
        </p:txBody>
      </p:sp>
      <p:pic>
        <p:nvPicPr>
          <p:cNvPr id="5" name="Picture 4" descr="Icon representing Azure SQL Data Warehouse">
            <a:extLst>
              <a:ext uri="{FF2B5EF4-FFF2-40B4-BE49-F238E27FC236}">
                <a16:creationId xmlns:a16="http://schemas.microsoft.com/office/drawing/2014/main" id="{1280D19C-0699-445A-BB62-C5B6ED08F139}"/>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 y="2608115"/>
            <a:ext cx="1255470" cy="1109202"/>
          </a:xfrm>
          <a:prstGeom prst="rect">
            <a:avLst/>
          </a:prstGeom>
        </p:spPr>
      </p:pic>
      <p:pic>
        <p:nvPicPr>
          <p:cNvPr id="7" name="Picture 6" descr="Icon representing Azure HDInsight">
            <a:extLst>
              <a:ext uri="{FF2B5EF4-FFF2-40B4-BE49-F238E27FC236}">
                <a16:creationId xmlns:a16="http://schemas.microsoft.com/office/drawing/2014/main" id="{6D25E338-C967-4ECF-BFD2-D154B21EF441}"/>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991" y="3915940"/>
            <a:ext cx="878967" cy="920823"/>
          </a:xfrm>
          <a:prstGeom prst="rect">
            <a:avLst/>
          </a:prstGeom>
        </p:spPr>
      </p:pic>
      <p:pic>
        <p:nvPicPr>
          <p:cNvPr id="8" name="Picture 7" descr="Icon representing Azure Data Lake Analytics">
            <a:extLst>
              <a:ext uri="{FF2B5EF4-FFF2-40B4-BE49-F238E27FC236}">
                <a16:creationId xmlns:a16="http://schemas.microsoft.com/office/drawing/2014/main" id="{800A2775-86C2-4C96-A7A3-94BA19F59C56}"/>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187" y="5137726"/>
            <a:ext cx="1062573" cy="1062573"/>
          </a:xfrm>
          <a:prstGeom prst="rect">
            <a:avLst/>
          </a:prstGeom>
        </p:spPr>
      </p:pic>
    </p:spTree>
    <p:extLst>
      <p:ext uri="{BB962C8B-B14F-4D97-AF65-F5344CB8AC3E}">
        <p14:creationId xmlns:p14="http://schemas.microsoft.com/office/powerpoint/2010/main" val="170178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Artificial Intelligence</a:t>
            </a:r>
          </a:p>
        </p:txBody>
      </p:sp>
      <p:sp>
        <p:nvSpPr>
          <p:cNvPr id="6" name="Text Placeholder 5"/>
          <p:cNvSpPr>
            <a:spLocks noGrp="1"/>
          </p:cNvSpPr>
          <p:nvPr>
            <p:ph type="body" sz="quarter" idx="10"/>
          </p:nvPr>
        </p:nvSpPr>
        <p:spPr>
          <a:xfrm>
            <a:off x="586740" y="1242554"/>
            <a:ext cx="11018520" cy="2154436"/>
          </a:xfrm>
        </p:spPr>
        <p:txBody>
          <a:bodyPr/>
          <a:lstStyle/>
          <a:p>
            <a:r>
              <a:rPr lang="en-IE" dirty="0"/>
              <a:t>Artificial Intelligence (AI), in the context of cloud computing, is based around a broad</a:t>
            </a:r>
            <a:r>
              <a:rPr lang="en-US" dirty="0"/>
              <a:t> range of applications, including Machine Learning, which use existing data to forecast future behaviors, outcomes, and trends. U</a:t>
            </a:r>
            <a:r>
              <a:rPr lang="en-IE" dirty="0"/>
              <a:t>sing machine learning, computers learn without being explicitly programmed. Some AI services in Azure include:</a:t>
            </a:r>
          </a:p>
        </p:txBody>
      </p:sp>
      <p:sp>
        <p:nvSpPr>
          <p:cNvPr id="4" name="Text Placeholder 5">
            <a:extLst>
              <a:ext uri="{FF2B5EF4-FFF2-40B4-BE49-F238E27FC236}">
                <a16:creationId xmlns:a16="http://schemas.microsoft.com/office/drawing/2014/main" id="{4582CA54-215F-426B-9F3E-2B1EE9FF0D5B}"/>
              </a:ext>
            </a:extLst>
          </p:cNvPr>
          <p:cNvSpPr txBox="1">
            <a:spLocks/>
          </p:cNvSpPr>
          <p:nvPr/>
        </p:nvSpPr>
        <p:spPr>
          <a:xfrm>
            <a:off x="1500790" y="4019693"/>
            <a:ext cx="9967310" cy="29977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600" b="1" dirty="0"/>
              <a:t>Azure Machine Learning service</a:t>
            </a:r>
            <a:r>
              <a:rPr lang="en-US" sz="2600" dirty="0"/>
              <a:t>: </a:t>
            </a:r>
            <a:r>
              <a:rPr lang="en-US" sz="2600" dirty="0" err="1"/>
              <a:t>Pr</a:t>
            </a:r>
            <a:r>
              <a:rPr lang="en-IE" sz="2600" dirty="0" err="1"/>
              <a:t>ovides</a:t>
            </a:r>
            <a:r>
              <a:rPr lang="en-IE" sz="2600" dirty="0"/>
              <a:t> a cloud-based environment used to develop, train, test, deploy, manage, and track machine learning models</a:t>
            </a:r>
          </a:p>
          <a:p>
            <a:pPr marL="457200" indent="-457200">
              <a:buFont typeface="Arial" panose="020B0604020202020204" pitchFamily="34" charset="0"/>
              <a:buChar char="•"/>
            </a:pPr>
            <a:r>
              <a:rPr lang="en-US" sz="2600" b="1" dirty="0"/>
              <a:t>Azure Machine Learning Studio</a:t>
            </a:r>
            <a:r>
              <a:rPr lang="en-US" sz="2600" dirty="0"/>
              <a:t>: A</a:t>
            </a:r>
            <a:r>
              <a:rPr lang="en-IE" sz="2600" dirty="0"/>
              <a:t> collaborative, drag-and-drop visual workspace where you can build, test, and deploy machine learning solutions without needing to write code</a:t>
            </a:r>
            <a:endParaRPr lang="en-US" sz="2600" dirty="0"/>
          </a:p>
          <a:p>
            <a:endParaRPr lang="en-US" dirty="0"/>
          </a:p>
        </p:txBody>
      </p:sp>
      <p:pic>
        <p:nvPicPr>
          <p:cNvPr id="5" name="Picture 4" descr="Icon representing Azure Machine Learning Studio">
            <a:extLst>
              <a:ext uri="{FF2B5EF4-FFF2-40B4-BE49-F238E27FC236}">
                <a16:creationId xmlns:a16="http://schemas.microsoft.com/office/drawing/2014/main" id="{97CFAC64-2CAB-4585-A9C0-FE2C8AF544DF}"/>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002" y="5339441"/>
            <a:ext cx="988162" cy="1061359"/>
          </a:xfrm>
          <a:prstGeom prst="rect">
            <a:avLst/>
          </a:prstGeom>
        </p:spPr>
      </p:pic>
      <p:pic>
        <p:nvPicPr>
          <p:cNvPr id="7" name="Picture 6" descr="Icon representing Azure Machine Learning service">
            <a:extLst>
              <a:ext uri="{FF2B5EF4-FFF2-40B4-BE49-F238E27FC236}">
                <a16:creationId xmlns:a16="http://schemas.microsoft.com/office/drawing/2014/main" id="{BA413AFC-BE62-48F5-9D34-7DB1D389BECD}"/>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002" y="4019693"/>
            <a:ext cx="988162" cy="1056526"/>
          </a:xfrm>
          <a:prstGeom prst="rect">
            <a:avLst/>
          </a:prstGeom>
        </p:spPr>
      </p:pic>
    </p:spTree>
    <p:extLst>
      <p:ext uri="{BB962C8B-B14F-4D97-AF65-F5344CB8AC3E}">
        <p14:creationId xmlns:p14="http://schemas.microsoft.com/office/powerpoint/2010/main" val="10197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DevOps</a:t>
            </a:r>
          </a:p>
        </p:txBody>
      </p:sp>
      <p:sp>
        <p:nvSpPr>
          <p:cNvPr id="6" name="Text Placeholder 5"/>
          <p:cNvSpPr>
            <a:spLocks noGrp="1"/>
          </p:cNvSpPr>
          <p:nvPr>
            <p:ph type="body" sz="quarter" idx="10"/>
          </p:nvPr>
        </p:nvSpPr>
        <p:spPr>
          <a:xfrm>
            <a:off x="586390" y="1434370"/>
            <a:ext cx="11018520" cy="1378839"/>
          </a:xfrm>
        </p:spPr>
        <p:txBody>
          <a:bodyPr/>
          <a:lstStyle/>
          <a:p>
            <a:r>
              <a:rPr lang="en-IE" dirty="0"/>
              <a:t>DevOps allows you to </a:t>
            </a:r>
            <a:r>
              <a:rPr lang="en-US" dirty="0"/>
              <a:t>create build and release pipelines that provide continuous integration, delivery, and deployment for applications.</a:t>
            </a:r>
          </a:p>
          <a:p>
            <a:endParaRPr lang="en-IE" dirty="0"/>
          </a:p>
        </p:txBody>
      </p:sp>
      <p:sp>
        <p:nvSpPr>
          <p:cNvPr id="4" name="Text Placeholder 5">
            <a:extLst>
              <a:ext uri="{FF2B5EF4-FFF2-40B4-BE49-F238E27FC236}">
                <a16:creationId xmlns:a16="http://schemas.microsoft.com/office/drawing/2014/main" id="{477FE11E-1579-47A3-A92E-FBE3D7F2E85C}"/>
              </a:ext>
            </a:extLst>
          </p:cNvPr>
          <p:cNvSpPr txBox="1">
            <a:spLocks/>
          </p:cNvSpPr>
          <p:nvPr/>
        </p:nvSpPr>
        <p:spPr>
          <a:xfrm>
            <a:off x="2662580" y="2969841"/>
            <a:ext cx="9266180" cy="31023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b="1" dirty="0"/>
              <a:t>Azure DevOps services:</a:t>
            </a:r>
            <a:r>
              <a:rPr lang="en-US" dirty="0"/>
              <a:t> </a:t>
            </a:r>
            <a:r>
              <a:rPr lang="en-IE" dirty="0"/>
              <a:t>Provides development collaboration tools including pipelines, Git repositories, Kanban boards, and extensive automated and cloud-based load testing.</a:t>
            </a:r>
          </a:p>
          <a:p>
            <a:pPr marL="457200" indent="-457200">
              <a:buFont typeface="Arial" panose="020B0604020202020204" pitchFamily="34" charset="0"/>
              <a:buChar char="•"/>
            </a:pPr>
            <a:r>
              <a:rPr lang="en-US" b="1" dirty="0"/>
              <a:t>Azure DevTest Labs</a:t>
            </a:r>
            <a:r>
              <a:rPr lang="en-US" dirty="0"/>
              <a:t>: Allows you to </a:t>
            </a:r>
            <a:r>
              <a:rPr lang="en-IE" dirty="0"/>
              <a:t>quickly create environments in Azure while minimizing waste and controlling cost</a:t>
            </a:r>
            <a:endParaRPr lang="en-US" dirty="0"/>
          </a:p>
        </p:txBody>
      </p:sp>
      <p:pic>
        <p:nvPicPr>
          <p:cNvPr id="3" name="Picture 2" descr="Icon representing Azure DevTest Labs">
            <a:extLst>
              <a:ext uri="{FF2B5EF4-FFF2-40B4-BE49-F238E27FC236}">
                <a16:creationId xmlns:a16="http://schemas.microsoft.com/office/drawing/2014/main" id="{8CF121F8-2A32-4EA6-BA16-4560995A0DE4}"/>
              </a:ext>
            </a:extLst>
          </p:cNvPr>
          <p:cNvPicPr>
            <a:picLocks noChangeAspect="1"/>
          </p:cNvPicPr>
          <p:nvPr/>
        </p:nvPicPr>
        <p:blipFill>
          <a:blip r:embed="rId3"/>
          <a:stretch>
            <a:fillRect/>
          </a:stretch>
        </p:blipFill>
        <p:spPr>
          <a:xfrm>
            <a:off x="263240" y="4238780"/>
            <a:ext cx="2076190" cy="1552381"/>
          </a:xfrm>
          <a:prstGeom prst="rect">
            <a:avLst/>
          </a:prstGeom>
        </p:spPr>
      </p:pic>
      <p:pic>
        <p:nvPicPr>
          <p:cNvPr id="7" name="Picture 6" descr="Icon representing Azure DevOps services">
            <a:extLst>
              <a:ext uri="{FF2B5EF4-FFF2-40B4-BE49-F238E27FC236}">
                <a16:creationId xmlns:a16="http://schemas.microsoft.com/office/drawing/2014/main" id="{07102762-A206-489C-9AEB-5CBE80399EAF}"/>
              </a:ext>
            </a:extLst>
          </p:cNvPr>
          <p:cNvPicPr>
            <a:picLocks noChangeAspect="1"/>
          </p:cNvPicPr>
          <p:nvPr/>
        </p:nvPicPr>
        <p:blipFill>
          <a:blip r:embed="rId4"/>
          <a:stretch>
            <a:fillRect/>
          </a:stretch>
        </p:blipFill>
        <p:spPr>
          <a:xfrm>
            <a:off x="586390" y="2832418"/>
            <a:ext cx="1466850" cy="1406362"/>
          </a:xfrm>
          <a:prstGeom prst="rect">
            <a:avLst/>
          </a:prstGeom>
        </p:spPr>
      </p:pic>
    </p:spTree>
    <p:extLst>
      <p:ext uri="{BB962C8B-B14F-4D97-AF65-F5344CB8AC3E}">
        <p14:creationId xmlns:p14="http://schemas.microsoft.com/office/powerpoint/2010/main" val="209370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Audience</a:t>
            </a:r>
          </a:p>
        </p:txBody>
      </p:sp>
      <p:sp>
        <p:nvSpPr>
          <p:cNvPr id="6" name="Text Placeholder 5"/>
          <p:cNvSpPr>
            <a:spLocks noGrp="1"/>
          </p:cNvSpPr>
          <p:nvPr>
            <p:ph type="body" sz="quarter" idx="10"/>
          </p:nvPr>
        </p:nvSpPr>
        <p:spPr>
          <a:xfrm>
            <a:off x="584200" y="1435497"/>
            <a:ext cx="11018520" cy="1994392"/>
          </a:xfrm>
        </p:spPr>
        <p:txBody>
          <a:bodyPr/>
          <a:lstStyle/>
          <a:p>
            <a:pPr marL="0" indent="0">
              <a:buNone/>
            </a:pPr>
            <a:r>
              <a:rPr lang="en-US" sz="2400" dirty="0"/>
              <a:t>Azure Fundamentals is suitable for candidates from technical and non-technical backgrounds, whose current or future work relates to cloud computing. </a:t>
            </a:r>
          </a:p>
          <a:p>
            <a:pPr marL="0" indent="0">
              <a:buNone/>
            </a:pPr>
            <a:endParaRPr lang="en-US" sz="2400" dirty="0"/>
          </a:p>
          <a:p>
            <a:pPr marL="0" indent="0">
              <a:buNone/>
            </a:pPr>
            <a:r>
              <a:rPr lang="en-US" sz="2400" dirty="0"/>
              <a:t>For example, those who are involved in selling or purchasing cloud-based products, solutions and services, or those taking their first look at cloud computing and Azure</a:t>
            </a:r>
          </a:p>
        </p:txBody>
      </p:sp>
      <p:grpSp>
        <p:nvGrpSpPr>
          <p:cNvPr id="4" name="Group 3" descr="graphic of five individuals representing  individuals performing various types of work.">
            <a:extLst>
              <a:ext uri="{FF2B5EF4-FFF2-40B4-BE49-F238E27FC236}">
                <a16:creationId xmlns:a16="http://schemas.microsoft.com/office/drawing/2014/main" id="{88CA53E7-C919-4649-A226-B657F1B51699}"/>
              </a:ext>
            </a:extLst>
          </p:cNvPr>
          <p:cNvGrpSpPr/>
          <p:nvPr/>
        </p:nvGrpSpPr>
        <p:grpSpPr>
          <a:xfrm>
            <a:off x="2926767" y="3787975"/>
            <a:ext cx="5944858" cy="2611319"/>
            <a:chOff x="5916672" y="3780000"/>
            <a:chExt cx="5504400" cy="2664000"/>
          </a:xfrm>
        </p:grpSpPr>
        <p:grpSp>
          <p:nvGrpSpPr>
            <p:cNvPr id="5" name="Group 4">
              <a:extLst>
                <a:ext uri="{FF2B5EF4-FFF2-40B4-BE49-F238E27FC236}">
                  <a16:creationId xmlns:a16="http://schemas.microsoft.com/office/drawing/2014/main" id="{6C75F5C2-24E4-4F5F-94BA-C8A8EEA90563}"/>
                </a:ext>
              </a:extLst>
            </p:cNvPr>
            <p:cNvGrpSpPr/>
            <p:nvPr/>
          </p:nvGrpSpPr>
          <p:grpSpPr>
            <a:xfrm>
              <a:off x="5916672" y="3924000"/>
              <a:ext cx="845640" cy="2205360"/>
              <a:chOff x="6408000" y="3924000"/>
              <a:chExt cx="845640" cy="2205360"/>
            </a:xfrm>
          </p:grpSpPr>
          <p:grpSp>
            <p:nvGrpSpPr>
              <p:cNvPr id="127" name="Group 126">
                <a:extLst>
                  <a:ext uri="{FF2B5EF4-FFF2-40B4-BE49-F238E27FC236}">
                    <a16:creationId xmlns:a16="http://schemas.microsoft.com/office/drawing/2014/main" id="{C91E9229-8D9E-4552-AE8D-B8F4F4A8DF9C}"/>
                  </a:ext>
                </a:extLst>
              </p:cNvPr>
              <p:cNvGrpSpPr/>
              <p:nvPr/>
            </p:nvGrpSpPr>
            <p:grpSpPr>
              <a:xfrm>
                <a:off x="6587640" y="3924000"/>
                <a:ext cx="478440" cy="541800"/>
                <a:chOff x="6587640" y="3924000"/>
                <a:chExt cx="478440" cy="541800"/>
              </a:xfrm>
            </p:grpSpPr>
            <p:sp>
              <p:nvSpPr>
                <p:cNvPr id="155" name="CustomShape 5">
                  <a:extLst>
                    <a:ext uri="{FF2B5EF4-FFF2-40B4-BE49-F238E27FC236}">
                      <a16:creationId xmlns:a16="http://schemas.microsoft.com/office/drawing/2014/main" id="{E84E5A8F-B5FB-4D04-8482-841F60E3248C}"/>
                    </a:ext>
                  </a:extLst>
                </p:cNvPr>
                <p:cNvSpPr/>
                <p:nvPr/>
              </p:nvSpPr>
              <p:spPr>
                <a:xfrm>
                  <a:off x="6775920" y="4268520"/>
                  <a:ext cx="120960" cy="197280"/>
                </a:xfrm>
                <a:custGeom>
                  <a:avLst/>
                  <a:gdLst/>
                  <a:ahLst/>
                  <a:cxnLst/>
                  <a:rect l="l" t="t" r="r" b="b"/>
                  <a:pathLst>
                    <a:path w="82" h="137">
                      <a:moveTo>
                        <a:pt x="41" y="137"/>
                      </a:moveTo>
                      <a:lnTo>
                        <a:pt x="0" y="96"/>
                      </a:lnTo>
                      <a:lnTo>
                        <a:pt x="0" y="0"/>
                      </a:lnTo>
                      <a:lnTo>
                        <a:pt x="82" y="0"/>
                      </a:lnTo>
                      <a:lnTo>
                        <a:pt x="82" y="96"/>
                      </a:lnTo>
                      <a:lnTo>
                        <a:pt x="41" y="137"/>
                      </a:lnTo>
                      <a:close/>
                    </a:path>
                  </a:pathLst>
                </a:custGeom>
                <a:solidFill>
                  <a:srgbClr val="A88763"/>
                </a:solidFill>
                <a:ln>
                  <a:noFill/>
                </a:ln>
              </p:spPr>
              <p:style>
                <a:lnRef idx="0">
                  <a:scrgbClr r="0" g="0" b="0"/>
                </a:lnRef>
                <a:fillRef idx="0">
                  <a:scrgbClr r="0" g="0" b="0"/>
                </a:fillRef>
                <a:effectRef idx="0">
                  <a:scrgbClr r="0" g="0" b="0"/>
                </a:effectRef>
                <a:fontRef idx="minor"/>
              </p:style>
            </p:sp>
            <p:sp>
              <p:nvSpPr>
                <p:cNvPr id="156" name="CustomShape 6">
                  <a:extLst>
                    <a:ext uri="{FF2B5EF4-FFF2-40B4-BE49-F238E27FC236}">
                      <a16:creationId xmlns:a16="http://schemas.microsoft.com/office/drawing/2014/main" id="{41C60C21-61C3-4FFF-9BDF-C2C2DCF7E471}"/>
                    </a:ext>
                  </a:extLst>
                </p:cNvPr>
                <p:cNvSpPr/>
                <p:nvPr/>
              </p:nvSpPr>
              <p:spPr>
                <a:xfrm>
                  <a:off x="6775920" y="4268520"/>
                  <a:ext cx="120960" cy="105120"/>
                </a:xfrm>
                <a:custGeom>
                  <a:avLst/>
                  <a:gdLst/>
                  <a:ahLst/>
                  <a:cxnLst/>
                  <a:rect l="l" t="t"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p:spPr>
              <p:style>
                <a:lnRef idx="0">
                  <a:scrgbClr r="0" g="0" b="0"/>
                </a:lnRef>
                <a:fillRef idx="0">
                  <a:scrgbClr r="0" g="0" b="0"/>
                </a:fillRef>
                <a:effectRef idx="0">
                  <a:scrgbClr r="0" g="0" b="0"/>
                </a:effectRef>
                <a:fontRef idx="minor"/>
              </p:style>
            </p:sp>
            <p:sp>
              <p:nvSpPr>
                <p:cNvPr id="157" name="CustomShape 7">
                  <a:extLst>
                    <a:ext uri="{FF2B5EF4-FFF2-40B4-BE49-F238E27FC236}">
                      <a16:creationId xmlns:a16="http://schemas.microsoft.com/office/drawing/2014/main" id="{5B505729-3922-44D8-A950-8C93DA2AEB7F}"/>
                    </a:ext>
                  </a:extLst>
                </p:cNvPr>
                <p:cNvSpPr/>
                <p:nvPr/>
              </p:nvSpPr>
              <p:spPr>
                <a:xfrm>
                  <a:off x="6587640" y="3924000"/>
                  <a:ext cx="478440" cy="396720"/>
                </a:xfrm>
                <a:custGeom>
                  <a:avLst/>
                  <a:gdLst/>
                  <a:ahLst/>
                  <a:cxnLst/>
                  <a:rect l="l" t="t"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p:spPr>
              <p:style>
                <a:lnRef idx="0">
                  <a:scrgbClr r="0" g="0" b="0"/>
                </a:lnRef>
                <a:fillRef idx="0">
                  <a:scrgbClr r="0" g="0" b="0"/>
                </a:fillRef>
                <a:effectRef idx="0">
                  <a:scrgbClr r="0" g="0" b="0"/>
                </a:effectRef>
                <a:fontRef idx="minor"/>
              </p:style>
            </p:sp>
            <p:sp>
              <p:nvSpPr>
                <p:cNvPr id="158" name="CustomShape 8">
                  <a:extLst>
                    <a:ext uri="{FF2B5EF4-FFF2-40B4-BE49-F238E27FC236}">
                      <a16:creationId xmlns:a16="http://schemas.microsoft.com/office/drawing/2014/main" id="{6EA3854B-4900-4A9C-9D81-4043F1D06EF2}"/>
                    </a:ext>
                  </a:extLst>
                </p:cNvPr>
                <p:cNvSpPr/>
                <p:nvPr/>
              </p:nvSpPr>
              <p:spPr>
                <a:xfrm>
                  <a:off x="6687000" y="4084920"/>
                  <a:ext cx="280080" cy="267120"/>
                </a:xfrm>
                <a:custGeom>
                  <a:avLst/>
                  <a:gdLst/>
                  <a:ahLst/>
                  <a:cxnLst/>
                  <a:rect l="l" t="t"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style>
                <a:lnRef idx="0">
                  <a:scrgbClr r="0" g="0" b="0"/>
                </a:lnRef>
                <a:fillRef idx="0">
                  <a:scrgbClr r="0" g="0" b="0"/>
                </a:fillRef>
                <a:effectRef idx="0">
                  <a:scrgbClr r="0" g="0" b="0"/>
                </a:effectRef>
                <a:fontRef idx="minor"/>
              </p:style>
            </p:sp>
            <p:sp>
              <p:nvSpPr>
                <p:cNvPr id="159" name="CustomShape 9">
                  <a:extLst>
                    <a:ext uri="{FF2B5EF4-FFF2-40B4-BE49-F238E27FC236}">
                      <a16:creationId xmlns:a16="http://schemas.microsoft.com/office/drawing/2014/main" id="{41317B1F-34BE-4CB4-953A-F9EF795EBEC3}"/>
                    </a:ext>
                  </a:extLst>
                </p:cNvPr>
                <p:cNvSpPr/>
                <p:nvPr/>
              </p:nvSpPr>
              <p:spPr>
                <a:xfrm rot="1249200">
                  <a:off x="6830640" y="4071960"/>
                  <a:ext cx="196200" cy="69840"/>
                </a:xfrm>
                <a:custGeom>
                  <a:avLst/>
                  <a:gdLst/>
                  <a:ahLst/>
                  <a:cxnLst/>
                  <a:rect l="l" t="t"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p:spPr>
              <p:style>
                <a:lnRef idx="0">
                  <a:scrgbClr r="0" g="0" b="0"/>
                </a:lnRef>
                <a:fillRef idx="0">
                  <a:scrgbClr r="0" g="0" b="0"/>
                </a:fillRef>
                <a:effectRef idx="0">
                  <a:scrgbClr r="0" g="0" b="0"/>
                </a:effectRef>
                <a:fontRef idx="minor"/>
              </p:style>
            </p:sp>
            <p:sp>
              <p:nvSpPr>
                <p:cNvPr id="160" name="CustomShape 10">
                  <a:extLst>
                    <a:ext uri="{FF2B5EF4-FFF2-40B4-BE49-F238E27FC236}">
                      <a16:creationId xmlns:a16="http://schemas.microsoft.com/office/drawing/2014/main" id="{D4E852D1-B05D-434D-98E3-0CD818E83D25}"/>
                    </a:ext>
                  </a:extLst>
                </p:cNvPr>
                <p:cNvSpPr/>
                <p:nvPr/>
              </p:nvSpPr>
              <p:spPr>
                <a:xfrm>
                  <a:off x="6683760" y="4043880"/>
                  <a:ext cx="231120" cy="110880"/>
                </a:xfrm>
                <a:custGeom>
                  <a:avLst/>
                  <a:gdLst/>
                  <a:ahLst/>
                  <a:cxnLst/>
                  <a:rect l="l" t="t"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p:spPr>
              <p:style>
                <a:lnRef idx="0">
                  <a:scrgbClr r="0" g="0" b="0"/>
                </a:lnRef>
                <a:fillRef idx="0">
                  <a:scrgbClr r="0" g="0" b="0"/>
                </a:fillRef>
                <a:effectRef idx="0">
                  <a:scrgbClr r="0" g="0" b="0"/>
                </a:effectRef>
                <a:fontRef idx="minor"/>
              </p:style>
            </p:sp>
          </p:grpSp>
          <p:grpSp>
            <p:nvGrpSpPr>
              <p:cNvPr id="128" name="Group 11">
                <a:extLst>
                  <a:ext uri="{FF2B5EF4-FFF2-40B4-BE49-F238E27FC236}">
                    <a16:creationId xmlns:a16="http://schemas.microsoft.com/office/drawing/2014/main" id="{87FAAA88-5E91-44D7-9870-C002331E1F03}"/>
                  </a:ext>
                </a:extLst>
              </p:cNvPr>
              <p:cNvGrpSpPr/>
              <p:nvPr/>
            </p:nvGrpSpPr>
            <p:grpSpPr>
              <a:xfrm>
                <a:off x="6408000" y="3944880"/>
                <a:ext cx="845640" cy="2184480"/>
                <a:chOff x="6408000" y="3944880"/>
                <a:chExt cx="845640" cy="2184480"/>
              </a:xfrm>
            </p:grpSpPr>
            <p:grpSp>
              <p:nvGrpSpPr>
                <p:cNvPr id="130" name="Group 12">
                  <a:extLst>
                    <a:ext uri="{FF2B5EF4-FFF2-40B4-BE49-F238E27FC236}">
                      <a16:creationId xmlns:a16="http://schemas.microsoft.com/office/drawing/2014/main" id="{139F2D54-C1CB-4274-B096-0A927318C03D}"/>
                    </a:ext>
                  </a:extLst>
                </p:cNvPr>
                <p:cNvGrpSpPr/>
                <p:nvPr/>
              </p:nvGrpSpPr>
              <p:grpSpPr>
                <a:xfrm>
                  <a:off x="6408000" y="3944880"/>
                  <a:ext cx="845640" cy="2184480"/>
                  <a:chOff x="6408000" y="3944880"/>
                  <a:chExt cx="845640" cy="2184480"/>
                </a:xfrm>
              </p:grpSpPr>
              <p:sp>
                <p:nvSpPr>
                  <p:cNvPr id="138" name="CustomShape 13">
                    <a:extLst>
                      <a:ext uri="{FF2B5EF4-FFF2-40B4-BE49-F238E27FC236}">
                        <a16:creationId xmlns:a16="http://schemas.microsoft.com/office/drawing/2014/main" id="{75541C7B-D89A-4E9D-B52B-1CB00F684DB3}"/>
                      </a:ext>
                    </a:extLst>
                  </p:cNvPr>
                  <p:cNvSpPr/>
                  <p:nvPr/>
                </p:nvSpPr>
                <p:spPr>
                  <a:xfrm>
                    <a:off x="6408000" y="3944880"/>
                    <a:ext cx="845640" cy="2184480"/>
                  </a:xfrm>
                  <a:prstGeom prst="rect">
                    <a:avLst/>
                  </a:prstGeom>
                  <a:noFill/>
                  <a:ln>
                    <a:noFill/>
                  </a:ln>
                </p:spPr>
                <p:style>
                  <a:lnRef idx="0">
                    <a:scrgbClr r="0" g="0" b="0"/>
                  </a:lnRef>
                  <a:fillRef idx="0">
                    <a:scrgbClr r="0" g="0" b="0"/>
                  </a:fillRef>
                  <a:effectRef idx="0">
                    <a:scrgbClr r="0" g="0" b="0"/>
                  </a:effectRef>
                  <a:fontRef idx="minor"/>
                </p:style>
              </p:sp>
              <p:sp>
                <p:nvSpPr>
                  <p:cNvPr id="139" name="CustomShape 14">
                    <a:extLst>
                      <a:ext uri="{FF2B5EF4-FFF2-40B4-BE49-F238E27FC236}">
                        <a16:creationId xmlns:a16="http://schemas.microsoft.com/office/drawing/2014/main" id="{E14D572F-B039-454E-96E0-29D14662B07D}"/>
                      </a:ext>
                    </a:extLst>
                  </p:cNvPr>
                  <p:cNvSpPr/>
                  <p:nvPr/>
                </p:nvSpPr>
                <p:spPr>
                  <a:xfrm>
                    <a:off x="6708600" y="4387680"/>
                    <a:ext cx="252720" cy="79560"/>
                  </a:xfrm>
                  <a:prstGeom prst="rect">
                    <a:avLst/>
                  </a:prstGeom>
                  <a:solidFill>
                    <a:srgbClr val="A88763"/>
                  </a:solidFill>
                  <a:ln>
                    <a:noFill/>
                  </a:ln>
                </p:spPr>
                <p:style>
                  <a:lnRef idx="0">
                    <a:scrgbClr r="0" g="0" b="0"/>
                  </a:lnRef>
                  <a:fillRef idx="0">
                    <a:scrgbClr r="0" g="0" b="0"/>
                  </a:fillRef>
                  <a:effectRef idx="0">
                    <a:scrgbClr r="0" g="0" b="0"/>
                  </a:effectRef>
                  <a:fontRef idx="minor"/>
                </p:style>
              </p:sp>
              <p:sp>
                <p:nvSpPr>
                  <p:cNvPr id="140" name="CustomShape 15">
                    <a:extLst>
                      <a:ext uri="{FF2B5EF4-FFF2-40B4-BE49-F238E27FC236}">
                        <a16:creationId xmlns:a16="http://schemas.microsoft.com/office/drawing/2014/main" id="{7C1937DF-20EF-4B18-88C2-2E48F5C1EF66}"/>
                      </a:ext>
                    </a:extLst>
                  </p:cNvPr>
                  <p:cNvSpPr/>
                  <p:nvPr/>
                </p:nvSpPr>
                <p:spPr>
                  <a:xfrm>
                    <a:off x="6637320" y="4429800"/>
                    <a:ext cx="387000" cy="295920"/>
                  </a:xfrm>
                  <a:prstGeom prst="rect">
                    <a:avLst/>
                  </a:prstGeom>
                  <a:solidFill>
                    <a:srgbClr val="A88763"/>
                  </a:solidFill>
                  <a:ln>
                    <a:noFill/>
                  </a:ln>
                </p:spPr>
                <p:style>
                  <a:lnRef idx="0">
                    <a:scrgbClr r="0" g="0" b="0"/>
                  </a:lnRef>
                  <a:fillRef idx="0">
                    <a:scrgbClr r="0" g="0" b="0"/>
                  </a:fillRef>
                  <a:effectRef idx="0">
                    <a:scrgbClr r="0" g="0" b="0"/>
                  </a:effectRef>
                  <a:fontRef idx="minor"/>
                </p:style>
              </p:sp>
              <p:sp>
                <p:nvSpPr>
                  <p:cNvPr id="141" name="CustomShape 16">
                    <a:extLst>
                      <a:ext uri="{FF2B5EF4-FFF2-40B4-BE49-F238E27FC236}">
                        <a16:creationId xmlns:a16="http://schemas.microsoft.com/office/drawing/2014/main" id="{32BD7F30-F591-400B-8EF0-27E17679FE39}"/>
                      </a:ext>
                    </a:extLst>
                  </p:cNvPr>
                  <p:cNvSpPr/>
                  <p:nvPr/>
                </p:nvSpPr>
                <p:spPr>
                  <a:xfrm>
                    <a:off x="6556680" y="5149080"/>
                    <a:ext cx="228960" cy="854640"/>
                  </a:xfrm>
                  <a:custGeom>
                    <a:avLst/>
                    <a:gdLst/>
                    <a:ahLst/>
                    <a:cxnLst/>
                    <a:rect l="l" t="t" r="r" b="b"/>
                    <a:pathLst>
                      <a:path w="145" h="566">
                        <a:moveTo>
                          <a:pt x="145" y="566"/>
                        </a:moveTo>
                        <a:lnTo>
                          <a:pt x="0" y="566"/>
                        </a:lnTo>
                        <a:lnTo>
                          <a:pt x="77" y="0"/>
                        </a:lnTo>
                        <a:lnTo>
                          <a:pt x="145" y="0"/>
                        </a:lnTo>
                        <a:lnTo>
                          <a:pt x="145" y="566"/>
                        </a:lnTo>
                        <a:close/>
                      </a:path>
                    </a:pathLst>
                  </a:custGeom>
                  <a:solidFill>
                    <a:schemeClr val="bg1">
                      <a:lumMod val="50000"/>
                    </a:schemeClr>
                  </a:solidFill>
                  <a:ln>
                    <a:noFill/>
                  </a:ln>
                </p:spPr>
                <p:style>
                  <a:lnRef idx="0">
                    <a:scrgbClr r="0" g="0" b="0"/>
                  </a:lnRef>
                  <a:fillRef idx="0">
                    <a:scrgbClr r="0" g="0" b="0"/>
                  </a:fillRef>
                  <a:effectRef idx="0">
                    <a:scrgbClr r="0" g="0" b="0"/>
                  </a:effectRef>
                  <a:fontRef idx="minor"/>
                </p:style>
              </p:sp>
              <p:sp>
                <p:nvSpPr>
                  <p:cNvPr id="142" name="CustomShape 17">
                    <a:extLst>
                      <a:ext uri="{FF2B5EF4-FFF2-40B4-BE49-F238E27FC236}">
                        <a16:creationId xmlns:a16="http://schemas.microsoft.com/office/drawing/2014/main" id="{8D3A3752-C9D5-46B1-A6E6-4C523497036B}"/>
                      </a:ext>
                    </a:extLst>
                  </p:cNvPr>
                  <p:cNvSpPr/>
                  <p:nvPr/>
                </p:nvSpPr>
                <p:spPr>
                  <a:xfrm>
                    <a:off x="6811200" y="5149080"/>
                    <a:ext cx="228960" cy="854640"/>
                  </a:xfrm>
                  <a:custGeom>
                    <a:avLst/>
                    <a:gdLst/>
                    <a:ahLst/>
                    <a:cxnLst/>
                    <a:rect l="l" t="t" r="r" b="b"/>
                    <a:pathLst>
                      <a:path w="145" h="566">
                        <a:moveTo>
                          <a:pt x="145" y="566"/>
                        </a:moveTo>
                        <a:lnTo>
                          <a:pt x="0" y="566"/>
                        </a:lnTo>
                        <a:lnTo>
                          <a:pt x="77" y="0"/>
                        </a:lnTo>
                        <a:lnTo>
                          <a:pt x="145" y="0"/>
                        </a:lnTo>
                        <a:lnTo>
                          <a:pt x="145" y="566"/>
                        </a:lnTo>
                        <a:close/>
                      </a:path>
                    </a:pathLst>
                  </a:custGeom>
                  <a:solidFill>
                    <a:schemeClr val="bg1">
                      <a:lumMod val="50000"/>
                    </a:schemeClr>
                  </a:solidFill>
                  <a:ln>
                    <a:noFill/>
                  </a:ln>
                </p:spPr>
                <p:style>
                  <a:lnRef idx="0">
                    <a:scrgbClr r="0" g="0" b="0"/>
                  </a:lnRef>
                  <a:fillRef idx="0">
                    <a:scrgbClr r="0" g="0" b="0"/>
                  </a:fillRef>
                  <a:effectRef idx="0">
                    <a:scrgbClr r="0" g="0" b="0"/>
                  </a:effectRef>
                  <a:fontRef idx="minor"/>
                </p:style>
              </p:sp>
              <p:sp>
                <p:nvSpPr>
                  <p:cNvPr id="143" name="CustomShape 18">
                    <a:extLst>
                      <a:ext uri="{FF2B5EF4-FFF2-40B4-BE49-F238E27FC236}">
                        <a16:creationId xmlns:a16="http://schemas.microsoft.com/office/drawing/2014/main" id="{BDF48B22-1FCA-4D57-A01D-2FF44C2A7B5B}"/>
                      </a:ext>
                    </a:extLst>
                  </p:cNvPr>
                  <p:cNvSpPr/>
                  <p:nvPr/>
                </p:nvSpPr>
                <p:spPr>
                  <a:xfrm>
                    <a:off x="6479280" y="6004440"/>
                    <a:ext cx="252720" cy="124920"/>
                  </a:xfrm>
                  <a:custGeom>
                    <a:avLst/>
                    <a:gdLst/>
                    <a:ahLst/>
                    <a:cxnLst/>
                    <a:rect l="l" t="t"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p:spPr>
                <p:style>
                  <a:lnRef idx="0">
                    <a:scrgbClr r="0" g="0" b="0"/>
                  </a:lnRef>
                  <a:fillRef idx="0">
                    <a:scrgbClr r="0" g="0" b="0"/>
                  </a:fillRef>
                  <a:effectRef idx="0">
                    <a:scrgbClr r="0" g="0" b="0"/>
                  </a:effectRef>
                  <a:fontRef idx="minor"/>
                </p:style>
              </p:sp>
              <p:sp>
                <p:nvSpPr>
                  <p:cNvPr id="144" name="CustomShape 19">
                    <a:extLst>
                      <a:ext uri="{FF2B5EF4-FFF2-40B4-BE49-F238E27FC236}">
                        <a16:creationId xmlns:a16="http://schemas.microsoft.com/office/drawing/2014/main" id="{A4FBB255-BC9B-4F2A-B708-65179E716F68}"/>
                      </a:ext>
                    </a:extLst>
                  </p:cNvPr>
                  <p:cNvSpPr/>
                  <p:nvPr/>
                </p:nvSpPr>
                <p:spPr>
                  <a:xfrm>
                    <a:off x="7064280" y="4700520"/>
                    <a:ext cx="113400" cy="643320"/>
                  </a:xfrm>
                  <a:prstGeom prst="rect">
                    <a:avLst/>
                  </a:prstGeom>
                  <a:solidFill>
                    <a:srgbClr val="A88763"/>
                  </a:solidFill>
                  <a:ln>
                    <a:noFill/>
                  </a:ln>
                </p:spPr>
                <p:style>
                  <a:lnRef idx="0">
                    <a:scrgbClr r="0" g="0" b="0"/>
                  </a:lnRef>
                  <a:fillRef idx="0">
                    <a:scrgbClr r="0" g="0" b="0"/>
                  </a:fillRef>
                  <a:effectRef idx="0">
                    <a:scrgbClr r="0" g="0" b="0"/>
                  </a:effectRef>
                  <a:fontRef idx="minor"/>
                </p:style>
              </p:sp>
              <p:sp>
                <p:nvSpPr>
                  <p:cNvPr id="145" name="CustomShape 20">
                    <a:extLst>
                      <a:ext uri="{FF2B5EF4-FFF2-40B4-BE49-F238E27FC236}">
                        <a16:creationId xmlns:a16="http://schemas.microsoft.com/office/drawing/2014/main" id="{EA97C29C-3102-413C-ABB5-8D4F96F26134}"/>
                      </a:ext>
                    </a:extLst>
                  </p:cNvPr>
                  <p:cNvSpPr/>
                  <p:nvPr/>
                </p:nvSpPr>
                <p:spPr>
                  <a:xfrm>
                    <a:off x="7064280" y="5233680"/>
                    <a:ext cx="113400" cy="217080"/>
                  </a:xfrm>
                  <a:custGeom>
                    <a:avLst/>
                    <a:gdLst/>
                    <a:ahLst/>
                    <a:cxnLst/>
                    <a:rect l="l" t="t"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p:spPr>
                <p:style>
                  <a:lnRef idx="0">
                    <a:scrgbClr r="0" g="0" b="0"/>
                  </a:lnRef>
                  <a:fillRef idx="0">
                    <a:scrgbClr r="0" g="0" b="0"/>
                  </a:fillRef>
                  <a:effectRef idx="0">
                    <a:scrgbClr r="0" g="0" b="0"/>
                  </a:effectRef>
                  <a:fontRef idx="minor"/>
                </p:style>
              </p:sp>
              <p:sp>
                <p:nvSpPr>
                  <p:cNvPr id="146" name="CustomShape 21">
                    <a:extLst>
                      <a:ext uri="{FF2B5EF4-FFF2-40B4-BE49-F238E27FC236}">
                        <a16:creationId xmlns:a16="http://schemas.microsoft.com/office/drawing/2014/main" id="{4F20C2BC-1BE5-43DB-AC88-0A54840DEFD6}"/>
                      </a:ext>
                    </a:extLst>
                  </p:cNvPr>
                  <p:cNvSpPr/>
                  <p:nvPr/>
                </p:nvSpPr>
                <p:spPr>
                  <a:xfrm>
                    <a:off x="6487200" y="4700520"/>
                    <a:ext cx="113400" cy="643320"/>
                  </a:xfrm>
                  <a:prstGeom prst="rect">
                    <a:avLst/>
                  </a:prstGeom>
                  <a:solidFill>
                    <a:srgbClr val="A88763"/>
                  </a:solidFill>
                  <a:ln>
                    <a:noFill/>
                  </a:ln>
                </p:spPr>
                <p:style>
                  <a:lnRef idx="0">
                    <a:scrgbClr r="0" g="0" b="0"/>
                  </a:lnRef>
                  <a:fillRef idx="0">
                    <a:scrgbClr r="0" g="0" b="0"/>
                  </a:fillRef>
                  <a:effectRef idx="0">
                    <a:scrgbClr r="0" g="0" b="0"/>
                  </a:effectRef>
                  <a:fontRef idx="minor"/>
                </p:style>
              </p:sp>
              <p:sp>
                <p:nvSpPr>
                  <p:cNvPr id="147" name="CustomShape 22">
                    <a:extLst>
                      <a:ext uri="{FF2B5EF4-FFF2-40B4-BE49-F238E27FC236}">
                        <a16:creationId xmlns:a16="http://schemas.microsoft.com/office/drawing/2014/main" id="{81CF24EA-201E-4178-A6EC-FEDC12D01A17}"/>
                      </a:ext>
                    </a:extLst>
                  </p:cNvPr>
                  <p:cNvSpPr/>
                  <p:nvPr/>
                </p:nvSpPr>
                <p:spPr>
                  <a:xfrm>
                    <a:off x="6483960" y="5233680"/>
                    <a:ext cx="116640" cy="217080"/>
                  </a:xfrm>
                  <a:custGeom>
                    <a:avLst/>
                    <a:gdLst/>
                    <a:ahLst/>
                    <a:cxnLst/>
                    <a:rect l="l" t="t"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p:spPr>
                <p:style>
                  <a:lnRef idx="0">
                    <a:scrgbClr r="0" g="0" b="0"/>
                  </a:lnRef>
                  <a:fillRef idx="0">
                    <a:scrgbClr r="0" g="0" b="0"/>
                  </a:fillRef>
                  <a:effectRef idx="0">
                    <a:scrgbClr r="0" g="0" b="0"/>
                  </a:effectRef>
                  <a:fontRef idx="minor"/>
                </p:style>
              </p:sp>
              <p:sp>
                <p:nvSpPr>
                  <p:cNvPr id="148" name="CustomShape 23">
                    <a:extLst>
                      <a:ext uri="{FF2B5EF4-FFF2-40B4-BE49-F238E27FC236}">
                        <a16:creationId xmlns:a16="http://schemas.microsoft.com/office/drawing/2014/main" id="{3C64AF5C-D64F-4A1F-B96F-45BE6BBA1A85}"/>
                      </a:ext>
                    </a:extLst>
                  </p:cNvPr>
                  <p:cNvSpPr/>
                  <p:nvPr/>
                </p:nvSpPr>
                <p:spPr>
                  <a:xfrm>
                    <a:off x="6466680" y="4429800"/>
                    <a:ext cx="731520" cy="864000"/>
                  </a:xfrm>
                  <a:custGeom>
                    <a:avLst/>
                    <a:gdLst/>
                    <a:ahLst/>
                    <a:cxnLst/>
                    <a:rect l="l" t="t"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p:spPr>
                <p:style>
                  <a:lnRef idx="0">
                    <a:scrgbClr r="0" g="0" b="0"/>
                  </a:lnRef>
                  <a:fillRef idx="0">
                    <a:scrgbClr r="0" g="0" b="0"/>
                  </a:fillRef>
                  <a:effectRef idx="0">
                    <a:scrgbClr r="0" g="0" b="0"/>
                  </a:effectRef>
                  <a:fontRef idx="minor"/>
                </p:style>
              </p:sp>
              <p:sp>
                <p:nvSpPr>
                  <p:cNvPr id="149" name="CustomShape 24">
                    <a:extLst>
                      <a:ext uri="{FF2B5EF4-FFF2-40B4-BE49-F238E27FC236}">
                        <a16:creationId xmlns:a16="http://schemas.microsoft.com/office/drawing/2014/main" id="{EEFEB629-9276-45C8-AE40-3C4249DEA94B}"/>
                      </a:ext>
                    </a:extLst>
                  </p:cNvPr>
                  <p:cNvSpPr/>
                  <p:nvPr/>
                </p:nvSpPr>
                <p:spPr>
                  <a:xfrm>
                    <a:off x="6499800" y="6004440"/>
                    <a:ext cx="228960" cy="63000"/>
                  </a:xfrm>
                  <a:custGeom>
                    <a:avLst/>
                    <a:gdLst/>
                    <a:ahLst/>
                    <a:cxnLst/>
                    <a:rect l="l" t="t"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p:spPr>
                <p:style>
                  <a:lnRef idx="0">
                    <a:scrgbClr r="0" g="0" b="0"/>
                  </a:lnRef>
                  <a:fillRef idx="0">
                    <a:scrgbClr r="0" g="0" b="0"/>
                  </a:fillRef>
                  <a:effectRef idx="0">
                    <a:scrgbClr r="0" g="0" b="0"/>
                  </a:effectRef>
                  <a:fontRef idx="minor"/>
                </p:style>
              </p:sp>
              <p:sp>
                <p:nvSpPr>
                  <p:cNvPr id="150" name="CustomShape 25">
                    <a:extLst>
                      <a:ext uri="{FF2B5EF4-FFF2-40B4-BE49-F238E27FC236}">
                        <a16:creationId xmlns:a16="http://schemas.microsoft.com/office/drawing/2014/main" id="{3FBDAF01-EA9E-41C5-A837-E74159DC5E5C}"/>
                      </a:ext>
                    </a:extLst>
                  </p:cNvPr>
                  <p:cNvSpPr/>
                  <p:nvPr/>
                </p:nvSpPr>
                <p:spPr>
                  <a:xfrm>
                    <a:off x="6792120" y="6004440"/>
                    <a:ext cx="252720" cy="124920"/>
                  </a:xfrm>
                  <a:custGeom>
                    <a:avLst/>
                    <a:gdLst/>
                    <a:ahLst/>
                    <a:cxnLst/>
                    <a:rect l="l" t="t"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p:spPr>
                <p:style>
                  <a:lnRef idx="0">
                    <a:scrgbClr r="0" g="0" b="0"/>
                  </a:lnRef>
                  <a:fillRef idx="0">
                    <a:scrgbClr r="0" g="0" b="0"/>
                  </a:fillRef>
                  <a:effectRef idx="0">
                    <a:scrgbClr r="0" g="0" b="0"/>
                  </a:effectRef>
                  <a:fontRef idx="minor"/>
                </p:style>
              </p:sp>
              <p:sp>
                <p:nvSpPr>
                  <p:cNvPr id="151" name="CustomShape 26">
                    <a:extLst>
                      <a:ext uri="{FF2B5EF4-FFF2-40B4-BE49-F238E27FC236}">
                        <a16:creationId xmlns:a16="http://schemas.microsoft.com/office/drawing/2014/main" id="{D4988CA0-69BC-4267-A103-8517FA4C8148}"/>
                      </a:ext>
                    </a:extLst>
                  </p:cNvPr>
                  <p:cNvSpPr/>
                  <p:nvPr/>
                </p:nvSpPr>
                <p:spPr>
                  <a:xfrm>
                    <a:off x="6815880" y="6004440"/>
                    <a:ext cx="228960" cy="63000"/>
                  </a:xfrm>
                  <a:custGeom>
                    <a:avLst/>
                    <a:gdLst/>
                    <a:ahLst/>
                    <a:cxnLst/>
                    <a:rect l="l" t="t"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p:spPr>
                <p:style>
                  <a:lnRef idx="0">
                    <a:scrgbClr r="0" g="0" b="0"/>
                  </a:lnRef>
                  <a:fillRef idx="0">
                    <a:scrgbClr r="0" g="0" b="0"/>
                  </a:fillRef>
                  <a:effectRef idx="0">
                    <a:scrgbClr r="0" g="0" b="0"/>
                  </a:effectRef>
                  <a:fontRef idx="minor"/>
                </p:style>
              </p:sp>
              <p:sp>
                <p:nvSpPr>
                  <p:cNvPr id="152" name="CustomShape 27">
                    <a:extLst>
                      <a:ext uri="{FF2B5EF4-FFF2-40B4-BE49-F238E27FC236}">
                        <a16:creationId xmlns:a16="http://schemas.microsoft.com/office/drawing/2014/main" id="{6D51DFBB-660C-4733-9601-134D83C53912}"/>
                      </a:ext>
                    </a:extLst>
                  </p:cNvPr>
                  <p:cNvSpPr/>
                  <p:nvPr/>
                </p:nvSpPr>
                <p:spPr>
                  <a:xfrm>
                    <a:off x="6589800" y="4375440"/>
                    <a:ext cx="244800" cy="303480"/>
                  </a:xfrm>
                  <a:custGeom>
                    <a:avLst/>
                    <a:gdLst/>
                    <a:ahLst/>
                    <a:cxnLst/>
                    <a:rect l="l" t="t"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p:spPr>
                <p:style>
                  <a:lnRef idx="0">
                    <a:scrgbClr r="0" g="0" b="0"/>
                  </a:lnRef>
                  <a:fillRef idx="0">
                    <a:scrgbClr r="0" g="0" b="0"/>
                  </a:fillRef>
                  <a:effectRef idx="0">
                    <a:scrgbClr r="0" g="0" b="0"/>
                  </a:effectRef>
                  <a:fontRef idx="minor"/>
                </p:style>
              </p:sp>
              <p:sp>
                <p:nvSpPr>
                  <p:cNvPr id="153" name="CustomShape 28">
                    <a:extLst>
                      <a:ext uri="{FF2B5EF4-FFF2-40B4-BE49-F238E27FC236}">
                        <a16:creationId xmlns:a16="http://schemas.microsoft.com/office/drawing/2014/main" id="{392E8139-C6F2-4475-BFB4-2BBD45D7A960}"/>
                      </a:ext>
                    </a:extLst>
                  </p:cNvPr>
                  <p:cNvSpPr/>
                  <p:nvPr/>
                </p:nvSpPr>
                <p:spPr>
                  <a:xfrm>
                    <a:off x="6983640" y="4226040"/>
                    <a:ext cx="28080" cy="28440"/>
                  </a:xfrm>
                  <a:prstGeom prst="ellipse">
                    <a:avLst/>
                  </a:prstGeom>
                  <a:solidFill>
                    <a:srgbClr val="FFCC00"/>
                  </a:solidFill>
                  <a:ln>
                    <a:noFill/>
                  </a:ln>
                </p:spPr>
                <p:style>
                  <a:lnRef idx="0">
                    <a:scrgbClr r="0" g="0" b="0"/>
                  </a:lnRef>
                  <a:fillRef idx="0">
                    <a:scrgbClr r="0" g="0" b="0"/>
                  </a:fillRef>
                  <a:effectRef idx="0">
                    <a:scrgbClr r="0" g="0" b="0"/>
                  </a:effectRef>
                  <a:fontRef idx="minor"/>
                </p:style>
              </p:sp>
              <p:sp>
                <p:nvSpPr>
                  <p:cNvPr id="154" name="CustomShape 29">
                    <a:extLst>
                      <a:ext uri="{FF2B5EF4-FFF2-40B4-BE49-F238E27FC236}">
                        <a16:creationId xmlns:a16="http://schemas.microsoft.com/office/drawing/2014/main" id="{3B0ADB7B-A8A5-4A68-A586-CE9B00204D35}"/>
                      </a:ext>
                    </a:extLst>
                  </p:cNvPr>
                  <p:cNvSpPr/>
                  <p:nvPr/>
                </p:nvSpPr>
                <p:spPr>
                  <a:xfrm>
                    <a:off x="6831720" y="4371120"/>
                    <a:ext cx="230400" cy="324360"/>
                  </a:xfrm>
                  <a:custGeom>
                    <a:avLst/>
                    <a:gdLst/>
                    <a:ahLst/>
                    <a:cxnLst/>
                    <a:rect l="l" t="t"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p:spPr>
                <p:style>
                  <a:lnRef idx="0">
                    <a:scrgbClr r="0" g="0" b="0"/>
                  </a:lnRef>
                  <a:fillRef idx="0">
                    <a:scrgbClr r="0" g="0" b="0"/>
                  </a:fillRef>
                  <a:effectRef idx="0">
                    <a:scrgbClr r="0" g="0" b="0"/>
                  </a:effectRef>
                  <a:fontRef idx="minor"/>
                </p:style>
              </p:sp>
            </p:grpSp>
            <p:sp>
              <p:nvSpPr>
                <p:cNvPr id="131" name="CustomShape 30">
                  <a:extLst>
                    <a:ext uri="{FF2B5EF4-FFF2-40B4-BE49-F238E27FC236}">
                      <a16:creationId xmlns:a16="http://schemas.microsoft.com/office/drawing/2014/main" id="{600D691F-4BEF-4493-86E5-B28F0B552613}"/>
                    </a:ext>
                  </a:extLst>
                </p:cNvPr>
                <p:cNvSpPr/>
                <p:nvPr/>
              </p:nvSpPr>
              <p:spPr>
                <a:xfrm>
                  <a:off x="6466680" y="4828320"/>
                  <a:ext cx="133920" cy="427320"/>
                </a:xfrm>
                <a:prstGeom prst="rect">
                  <a:avLst/>
                </a:prstGeom>
                <a:solidFill>
                  <a:srgbClr val="CC3300"/>
                </a:solidFill>
                <a:ln>
                  <a:noFill/>
                </a:ln>
              </p:spPr>
              <p:style>
                <a:lnRef idx="1">
                  <a:schemeClr val="accent2"/>
                </a:lnRef>
                <a:fillRef idx="3">
                  <a:schemeClr val="accent2"/>
                </a:fillRef>
                <a:effectRef idx="2">
                  <a:schemeClr val="accent2"/>
                </a:effectRef>
                <a:fontRef idx="minor"/>
              </p:style>
            </p:sp>
            <p:sp>
              <p:nvSpPr>
                <p:cNvPr id="132" name="CustomShape 31">
                  <a:extLst>
                    <a:ext uri="{FF2B5EF4-FFF2-40B4-BE49-F238E27FC236}">
                      <a16:creationId xmlns:a16="http://schemas.microsoft.com/office/drawing/2014/main" id="{51CCCDD9-3F90-4A1B-96D3-DD0FD0B81A3D}"/>
                    </a:ext>
                  </a:extLst>
                </p:cNvPr>
                <p:cNvSpPr/>
                <p:nvPr/>
              </p:nvSpPr>
              <p:spPr>
                <a:xfrm>
                  <a:off x="7065000" y="4851000"/>
                  <a:ext cx="133920" cy="409680"/>
                </a:xfrm>
                <a:prstGeom prst="rect">
                  <a:avLst/>
                </a:prstGeom>
                <a:solidFill>
                  <a:srgbClr val="009999"/>
                </a:solidFill>
                <a:ln>
                  <a:noFill/>
                </a:ln>
              </p:spPr>
              <p:style>
                <a:lnRef idx="1">
                  <a:schemeClr val="accent2"/>
                </a:lnRef>
                <a:fillRef idx="3">
                  <a:schemeClr val="accent2"/>
                </a:fillRef>
                <a:effectRef idx="2">
                  <a:schemeClr val="accent2"/>
                </a:effectRef>
                <a:fontRef idx="minor"/>
              </p:style>
            </p:sp>
            <p:sp>
              <p:nvSpPr>
                <p:cNvPr id="133" name="CustomShape 32">
                  <a:extLst>
                    <a:ext uri="{FF2B5EF4-FFF2-40B4-BE49-F238E27FC236}">
                      <a16:creationId xmlns:a16="http://schemas.microsoft.com/office/drawing/2014/main" id="{72624171-7BB6-4EDD-889C-1F5EB679483D}"/>
                    </a:ext>
                  </a:extLst>
                </p:cNvPr>
                <p:cNvSpPr/>
                <p:nvPr/>
              </p:nvSpPr>
              <p:spPr>
                <a:xfrm>
                  <a:off x="6804360" y="4753440"/>
                  <a:ext cx="45000" cy="43200"/>
                </a:xfrm>
                <a:prstGeom prst="ellipse">
                  <a:avLst/>
                </a:prstGeom>
                <a:solidFill>
                  <a:srgbClr val="FFC000"/>
                </a:solidFill>
                <a:ln>
                  <a:noFill/>
                </a:ln>
              </p:spPr>
              <p:style>
                <a:lnRef idx="1">
                  <a:schemeClr val="accent2"/>
                </a:lnRef>
                <a:fillRef idx="3">
                  <a:schemeClr val="accent2"/>
                </a:fillRef>
                <a:effectRef idx="2">
                  <a:schemeClr val="accent2"/>
                </a:effectRef>
                <a:fontRef idx="minor"/>
              </p:style>
            </p:sp>
            <p:sp>
              <p:nvSpPr>
                <p:cNvPr id="134" name="CustomShape 33">
                  <a:extLst>
                    <a:ext uri="{FF2B5EF4-FFF2-40B4-BE49-F238E27FC236}">
                      <a16:creationId xmlns:a16="http://schemas.microsoft.com/office/drawing/2014/main" id="{6125FBC6-8BB8-4BA6-9D8E-F3BFDA07A5EE}"/>
                    </a:ext>
                  </a:extLst>
                </p:cNvPr>
                <p:cNvSpPr/>
                <p:nvPr/>
              </p:nvSpPr>
              <p:spPr>
                <a:xfrm>
                  <a:off x="6808320" y="4866120"/>
                  <a:ext cx="45000" cy="43200"/>
                </a:xfrm>
                <a:prstGeom prst="ellipse">
                  <a:avLst/>
                </a:prstGeom>
                <a:solidFill>
                  <a:srgbClr val="FFC000"/>
                </a:solidFill>
                <a:ln>
                  <a:noFill/>
                </a:ln>
              </p:spPr>
              <p:style>
                <a:lnRef idx="1">
                  <a:schemeClr val="accent2"/>
                </a:lnRef>
                <a:fillRef idx="3">
                  <a:schemeClr val="accent2"/>
                </a:fillRef>
                <a:effectRef idx="2">
                  <a:schemeClr val="accent2"/>
                </a:effectRef>
                <a:fontRef idx="minor"/>
              </p:style>
            </p:sp>
            <p:sp>
              <p:nvSpPr>
                <p:cNvPr id="135" name="CustomShape 34">
                  <a:extLst>
                    <a:ext uri="{FF2B5EF4-FFF2-40B4-BE49-F238E27FC236}">
                      <a16:creationId xmlns:a16="http://schemas.microsoft.com/office/drawing/2014/main" id="{8CAB4F3E-E406-4357-97EA-B2DE97404BEB}"/>
                    </a:ext>
                  </a:extLst>
                </p:cNvPr>
                <p:cNvSpPr/>
                <p:nvPr/>
              </p:nvSpPr>
              <p:spPr>
                <a:xfrm>
                  <a:off x="6812280" y="4970880"/>
                  <a:ext cx="45000" cy="43200"/>
                </a:xfrm>
                <a:prstGeom prst="ellipse">
                  <a:avLst/>
                </a:prstGeom>
                <a:solidFill>
                  <a:srgbClr val="FFC000"/>
                </a:solidFill>
                <a:ln>
                  <a:noFill/>
                </a:ln>
              </p:spPr>
              <p:style>
                <a:lnRef idx="1">
                  <a:schemeClr val="accent2"/>
                </a:lnRef>
                <a:fillRef idx="3">
                  <a:schemeClr val="accent2"/>
                </a:fillRef>
                <a:effectRef idx="2">
                  <a:schemeClr val="accent2"/>
                </a:effectRef>
                <a:fontRef idx="minor"/>
              </p:style>
            </p:sp>
            <p:sp>
              <p:nvSpPr>
                <p:cNvPr id="136" name="CustomShape 35">
                  <a:extLst>
                    <a:ext uri="{FF2B5EF4-FFF2-40B4-BE49-F238E27FC236}">
                      <a16:creationId xmlns:a16="http://schemas.microsoft.com/office/drawing/2014/main" id="{A767796E-42E8-4C2F-A1B4-FA02337458CD}"/>
                    </a:ext>
                  </a:extLst>
                </p:cNvPr>
                <p:cNvSpPr/>
                <p:nvPr/>
              </p:nvSpPr>
              <p:spPr>
                <a:xfrm>
                  <a:off x="7062480" y="4844880"/>
                  <a:ext cx="136440" cy="418320"/>
                </a:xfrm>
                <a:prstGeom prst="rect">
                  <a:avLst/>
                </a:prstGeom>
                <a:solidFill>
                  <a:srgbClr val="CC3300"/>
                </a:solidFill>
                <a:ln>
                  <a:noFill/>
                </a:ln>
              </p:spPr>
              <p:style>
                <a:lnRef idx="1">
                  <a:schemeClr val="accent2"/>
                </a:lnRef>
                <a:fillRef idx="3">
                  <a:schemeClr val="accent2"/>
                </a:fillRef>
                <a:effectRef idx="2">
                  <a:schemeClr val="accent2"/>
                </a:effectRef>
                <a:fontRef idx="minor"/>
              </p:style>
            </p:sp>
            <p:sp>
              <p:nvSpPr>
                <p:cNvPr id="137" name="CustomShape 36">
                  <a:extLst>
                    <a:ext uri="{FF2B5EF4-FFF2-40B4-BE49-F238E27FC236}">
                      <a16:creationId xmlns:a16="http://schemas.microsoft.com/office/drawing/2014/main" id="{393B40D5-1E18-4C53-A70C-ECE59ADC4873}"/>
                    </a:ext>
                  </a:extLst>
                </p:cNvPr>
                <p:cNvSpPr/>
                <p:nvPr/>
              </p:nvSpPr>
              <p:spPr>
                <a:xfrm rot="10800000">
                  <a:off x="6732360" y="4436280"/>
                  <a:ext cx="194400" cy="258840"/>
                </a:xfrm>
                <a:prstGeom prst="triangle">
                  <a:avLst>
                    <a:gd name="adj" fmla="val 50000"/>
                  </a:avLst>
                </a:prstGeom>
                <a:solidFill>
                  <a:schemeClr val="bg1"/>
                </a:solidFill>
                <a:ln>
                  <a:noFill/>
                </a:ln>
              </p:spPr>
              <p:style>
                <a:lnRef idx="1">
                  <a:schemeClr val="accent2"/>
                </a:lnRef>
                <a:fillRef idx="3">
                  <a:schemeClr val="accent2"/>
                </a:fillRef>
                <a:effectRef idx="2">
                  <a:schemeClr val="accent2"/>
                </a:effectRef>
                <a:fontRef idx="minor"/>
              </p:style>
            </p:sp>
          </p:grpSp>
          <p:sp>
            <p:nvSpPr>
              <p:cNvPr id="129" name="CustomShape 37">
                <a:extLst>
                  <a:ext uri="{FF2B5EF4-FFF2-40B4-BE49-F238E27FC236}">
                    <a16:creationId xmlns:a16="http://schemas.microsoft.com/office/drawing/2014/main" id="{CE6768DC-B5E4-4C1D-94C5-BD62617CE022}"/>
                  </a:ext>
                </a:extLst>
              </p:cNvPr>
              <p:cNvSpPr/>
              <p:nvPr/>
            </p:nvSpPr>
            <p:spPr>
              <a:xfrm>
                <a:off x="6643440" y="4222440"/>
                <a:ext cx="28080" cy="28440"/>
              </a:xfrm>
              <a:prstGeom prst="ellipse">
                <a:avLst/>
              </a:prstGeom>
              <a:solidFill>
                <a:srgbClr val="FFCC00"/>
              </a:solidFill>
              <a:ln>
                <a:noFill/>
              </a:ln>
            </p:spPr>
            <p:style>
              <a:lnRef idx="0">
                <a:scrgbClr r="0" g="0" b="0"/>
              </a:lnRef>
              <a:fillRef idx="0">
                <a:scrgbClr r="0" g="0" b="0"/>
              </a:fillRef>
              <a:effectRef idx="0">
                <a:scrgbClr r="0" g="0" b="0"/>
              </a:effectRef>
              <a:fontRef idx="minor"/>
            </p:style>
          </p:sp>
        </p:grpSp>
        <p:grpSp>
          <p:nvGrpSpPr>
            <p:cNvPr id="7" name="Group 38">
              <a:extLst>
                <a:ext uri="{FF2B5EF4-FFF2-40B4-BE49-F238E27FC236}">
                  <a16:creationId xmlns:a16="http://schemas.microsoft.com/office/drawing/2014/main" id="{7F6F5649-4490-48FC-BB51-8E0D35287217}"/>
                </a:ext>
              </a:extLst>
            </p:cNvPr>
            <p:cNvGrpSpPr/>
            <p:nvPr/>
          </p:nvGrpSpPr>
          <p:grpSpPr>
            <a:xfrm>
              <a:off x="8956152" y="4628520"/>
              <a:ext cx="1064520" cy="1815480"/>
              <a:chOff x="9447480" y="4628520"/>
              <a:chExt cx="1064520" cy="1815480"/>
            </a:xfrm>
          </p:grpSpPr>
          <p:sp>
            <p:nvSpPr>
              <p:cNvPr id="95" name="CustomShape 39" descr="graphic of five different individuals representing people performing various types of work">
                <a:extLst>
                  <a:ext uri="{FF2B5EF4-FFF2-40B4-BE49-F238E27FC236}">
                    <a16:creationId xmlns:a16="http://schemas.microsoft.com/office/drawing/2014/main" id="{6744FBA1-E1F1-4502-84F2-E1586DCB7873}"/>
                  </a:ext>
                </a:extLst>
              </p:cNvPr>
              <p:cNvSpPr/>
              <p:nvPr/>
            </p:nvSpPr>
            <p:spPr>
              <a:xfrm>
                <a:off x="9447480" y="4628520"/>
                <a:ext cx="1061640" cy="1815480"/>
              </a:xfrm>
              <a:prstGeom prst="rect">
                <a:avLst/>
              </a:prstGeom>
              <a:noFill/>
              <a:ln>
                <a:noFill/>
              </a:ln>
            </p:spPr>
            <p:style>
              <a:lnRef idx="0">
                <a:scrgbClr r="0" g="0" b="0"/>
              </a:lnRef>
              <a:fillRef idx="0">
                <a:scrgbClr r="0" g="0" b="0"/>
              </a:fillRef>
              <a:effectRef idx="0">
                <a:scrgbClr r="0" g="0" b="0"/>
              </a:effectRef>
              <a:fontRef idx="minor"/>
            </p:style>
          </p:sp>
          <p:sp>
            <p:nvSpPr>
              <p:cNvPr id="96" name="CustomShape 40">
                <a:extLst>
                  <a:ext uri="{FF2B5EF4-FFF2-40B4-BE49-F238E27FC236}">
                    <a16:creationId xmlns:a16="http://schemas.microsoft.com/office/drawing/2014/main" id="{ECD2C509-D8E2-4CC8-97F8-502DD6C69354}"/>
                  </a:ext>
                </a:extLst>
              </p:cNvPr>
              <p:cNvSpPr/>
              <p:nvPr/>
            </p:nvSpPr>
            <p:spPr>
              <a:xfrm>
                <a:off x="10212840" y="5012280"/>
                <a:ext cx="131040" cy="113760"/>
              </a:xfrm>
              <a:prstGeom prst="rect">
                <a:avLst/>
              </a:prstGeom>
              <a:solidFill>
                <a:srgbClr val="E0BB8D"/>
              </a:solidFill>
              <a:ln>
                <a:noFill/>
              </a:ln>
            </p:spPr>
            <p:style>
              <a:lnRef idx="0">
                <a:scrgbClr r="0" g="0" b="0"/>
              </a:lnRef>
              <a:fillRef idx="0">
                <a:scrgbClr r="0" g="0" b="0"/>
              </a:fillRef>
              <a:effectRef idx="0">
                <a:scrgbClr r="0" g="0" b="0"/>
              </a:effectRef>
              <a:fontRef idx="minor"/>
            </p:style>
          </p:sp>
          <p:sp>
            <p:nvSpPr>
              <p:cNvPr id="97" name="CustomShape 41">
                <a:extLst>
                  <a:ext uri="{FF2B5EF4-FFF2-40B4-BE49-F238E27FC236}">
                    <a16:creationId xmlns:a16="http://schemas.microsoft.com/office/drawing/2014/main" id="{B13FA35D-43C7-4621-8731-DDCB5DF4C5AD}"/>
                  </a:ext>
                </a:extLst>
              </p:cNvPr>
              <p:cNvSpPr/>
              <p:nvPr/>
            </p:nvSpPr>
            <p:spPr>
              <a:xfrm>
                <a:off x="10212840" y="5041800"/>
                <a:ext cx="131040" cy="70200"/>
              </a:xfrm>
              <a:custGeom>
                <a:avLst/>
                <a:gdLst/>
                <a:ahLst/>
                <a:cxnLst/>
                <a:rect l="l" t="t" r="r" b="b"/>
                <a:pathLst>
                  <a:path w="89" h="45">
                    <a:moveTo>
                      <a:pt x="0" y="16"/>
                    </a:moveTo>
                    <a:lnTo>
                      <a:pt x="89" y="0"/>
                    </a:lnTo>
                    <a:lnTo>
                      <a:pt x="0" y="45"/>
                    </a:lnTo>
                    <a:lnTo>
                      <a:pt x="0" y="16"/>
                    </a:lnTo>
                    <a:close/>
                  </a:path>
                </a:pathLst>
              </a:custGeom>
              <a:solidFill>
                <a:srgbClr val="C3986F"/>
              </a:solidFill>
              <a:ln>
                <a:noFill/>
              </a:ln>
            </p:spPr>
            <p:style>
              <a:lnRef idx="0">
                <a:scrgbClr r="0" g="0" b="0"/>
              </a:lnRef>
              <a:fillRef idx="0">
                <a:scrgbClr r="0" g="0" b="0"/>
              </a:fillRef>
              <a:effectRef idx="0">
                <a:scrgbClr r="0" g="0" b="0"/>
              </a:effectRef>
              <a:fontRef idx="minor"/>
            </p:style>
          </p:sp>
          <p:sp>
            <p:nvSpPr>
              <p:cNvPr id="98" name="CustomShape 42">
                <a:extLst>
                  <a:ext uri="{FF2B5EF4-FFF2-40B4-BE49-F238E27FC236}">
                    <a16:creationId xmlns:a16="http://schemas.microsoft.com/office/drawing/2014/main" id="{5FE68E70-B4EC-4490-B9C7-86C81AA5F6C4}"/>
                  </a:ext>
                </a:extLst>
              </p:cNvPr>
              <p:cNvSpPr/>
              <p:nvPr/>
            </p:nvSpPr>
            <p:spPr>
              <a:xfrm>
                <a:off x="9979920" y="4675680"/>
                <a:ext cx="431640" cy="422280"/>
              </a:xfrm>
              <a:custGeom>
                <a:avLst/>
                <a:gdLst/>
                <a:ahLst/>
                <a:cxnLst/>
                <a:rect l="l" t="t" r="r" b="b"/>
                <a:pathLst>
                  <a:path w="165" h="152">
                    <a:moveTo>
                      <a:pt x="159" y="61"/>
                    </a:moveTo>
                    <a:cubicBezTo>
                      <a:pt x="152" y="25"/>
                      <a:pt x="118" y="0"/>
                      <a:pt x="81" y="7"/>
                    </a:cubicBezTo>
                    <a:cubicBezTo>
                      <a:pt x="20" y="17"/>
                      <a:pt x="20" y="17"/>
                      <a:pt x="20" y="17"/>
                    </a:cubicBezTo>
                    <a:cubicBezTo>
                      <a:pt x="20" y="17"/>
                      <a:pt x="13" y="74"/>
                      <a:pt x="12" y="76"/>
                    </a:cubicBezTo>
                    <a:cubicBezTo>
                      <a:pt x="11" y="84"/>
                      <a:pt x="7" y="90"/>
                      <a:pt x="0" y="93"/>
                    </a:cubicBezTo>
                    <a:cubicBezTo>
                      <a:pt x="3" y="107"/>
                      <a:pt x="3" y="107"/>
                      <a:pt x="3" y="107"/>
                    </a:cubicBezTo>
                    <a:cubicBezTo>
                      <a:pt x="18" y="104"/>
                      <a:pt x="18" y="104"/>
                      <a:pt x="18" y="104"/>
                    </a:cubicBezTo>
                    <a:cubicBezTo>
                      <a:pt x="27" y="152"/>
                      <a:pt x="27" y="152"/>
                      <a:pt x="27" y="152"/>
                    </a:cubicBezTo>
                    <a:cubicBezTo>
                      <a:pt x="104" y="138"/>
                      <a:pt x="104" y="138"/>
                      <a:pt x="104" y="138"/>
                    </a:cubicBezTo>
                    <a:cubicBezTo>
                      <a:pt x="104" y="138"/>
                      <a:pt x="104" y="138"/>
                      <a:pt x="104" y="138"/>
                    </a:cubicBezTo>
                    <a:cubicBezTo>
                      <a:pt x="105" y="138"/>
                      <a:pt x="105" y="138"/>
                      <a:pt x="105" y="138"/>
                    </a:cubicBezTo>
                    <a:cubicBezTo>
                      <a:pt x="105" y="138"/>
                      <a:pt x="105" y="138"/>
                      <a:pt x="105" y="138"/>
                    </a:cubicBezTo>
                    <a:cubicBezTo>
                      <a:pt x="105" y="138"/>
                      <a:pt x="105" y="138"/>
                      <a:pt x="105" y="138"/>
                    </a:cubicBezTo>
                    <a:cubicBezTo>
                      <a:pt x="141" y="131"/>
                      <a:pt x="165" y="97"/>
                      <a:pt x="159" y="61"/>
                    </a:cubicBezTo>
                    <a:close/>
                  </a:path>
                </a:pathLst>
              </a:custGeom>
              <a:solidFill>
                <a:srgbClr val="E0BB8D"/>
              </a:solidFill>
              <a:ln>
                <a:noFill/>
              </a:ln>
            </p:spPr>
            <p:style>
              <a:lnRef idx="0">
                <a:scrgbClr r="0" g="0" b="0"/>
              </a:lnRef>
              <a:fillRef idx="0">
                <a:scrgbClr r="0" g="0" b="0"/>
              </a:fillRef>
              <a:effectRef idx="0">
                <a:scrgbClr r="0" g="0" b="0"/>
              </a:effectRef>
              <a:fontRef idx="minor"/>
            </p:style>
          </p:sp>
          <p:sp>
            <p:nvSpPr>
              <p:cNvPr id="99" name="CustomShape 43">
                <a:extLst>
                  <a:ext uri="{FF2B5EF4-FFF2-40B4-BE49-F238E27FC236}">
                    <a16:creationId xmlns:a16="http://schemas.microsoft.com/office/drawing/2014/main" id="{3C255FA1-5516-47BF-8952-2CCFD65C659F}"/>
                  </a:ext>
                </a:extLst>
              </p:cNvPr>
              <p:cNvSpPr/>
              <p:nvPr/>
            </p:nvSpPr>
            <p:spPr>
              <a:xfrm>
                <a:off x="10232280" y="4851000"/>
                <a:ext cx="63000" cy="110880"/>
              </a:xfrm>
              <a:custGeom>
                <a:avLst/>
                <a:gdLst/>
                <a:ahLst/>
                <a:cxnLst/>
                <a:rect l="l" t="t" r="r" b="b"/>
                <a:pathLst>
                  <a:path w="24" h="40">
                    <a:moveTo>
                      <a:pt x="0" y="2"/>
                    </a:moveTo>
                    <a:cubicBezTo>
                      <a:pt x="7" y="40"/>
                      <a:pt x="7" y="40"/>
                      <a:pt x="7" y="40"/>
                    </a:cubicBezTo>
                    <a:cubicBezTo>
                      <a:pt x="17" y="38"/>
                      <a:pt x="24" y="28"/>
                      <a:pt x="22" y="18"/>
                    </a:cubicBezTo>
                    <a:cubicBezTo>
                      <a:pt x="21" y="7"/>
                      <a:pt x="10" y="0"/>
                      <a:pt x="0" y="2"/>
                    </a:cubicBezTo>
                    <a:close/>
                  </a:path>
                </a:pathLst>
              </a:custGeom>
              <a:solidFill>
                <a:srgbClr val="C3986F"/>
              </a:solidFill>
              <a:ln>
                <a:noFill/>
              </a:ln>
            </p:spPr>
            <p:style>
              <a:lnRef idx="0">
                <a:scrgbClr r="0" g="0" b="0"/>
              </a:lnRef>
              <a:fillRef idx="0">
                <a:scrgbClr r="0" g="0" b="0"/>
              </a:fillRef>
              <a:effectRef idx="0">
                <a:scrgbClr r="0" g="0" b="0"/>
              </a:effectRef>
              <a:fontRef idx="minor"/>
            </p:style>
          </p:sp>
          <p:sp>
            <p:nvSpPr>
              <p:cNvPr id="100" name="CustomShape 44">
                <a:extLst>
                  <a:ext uri="{FF2B5EF4-FFF2-40B4-BE49-F238E27FC236}">
                    <a16:creationId xmlns:a16="http://schemas.microsoft.com/office/drawing/2014/main" id="{541B5463-0CDD-4F85-8C2B-2ADDC90D068A}"/>
                  </a:ext>
                </a:extLst>
              </p:cNvPr>
              <p:cNvSpPr/>
              <p:nvPr/>
            </p:nvSpPr>
            <p:spPr>
              <a:xfrm>
                <a:off x="9595080" y="5666400"/>
                <a:ext cx="748800" cy="189000"/>
              </a:xfrm>
              <a:custGeom>
                <a:avLst/>
                <a:gdLst/>
                <a:ahLst/>
                <a:cxnLst/>
                <a:rect l="l" t="t" r="r" b="b"/>
                <a:pathLst>
                  <a:path w="286" h="68">
                    <a:moveTo>
                      <a:pt x="34" y="0"/>
                    </a:moveTo>
                    <a:cubicBezTo>
                      <a:pt x="15" y="0"/>
                      <a:pt x="0" y="15"/>
                      <a:pt x="0" y="34"/>
                    </a:cubicBezTo>
                    <a:cubicBezTo>
                      <a:pt x="0" y="53"/>
                      <a:pt x="15" y="68"/>
                      <a:pt x="34" y="68"/>
                    </a:cubicBezTo>
                    <a:cubicBezTo>
                      <a:pt x="252" y="68"/>
                      <a:pt x="252" y="68"/>
                      <a:pt x="252" y="68"/>
                    </a:cubicBezTo>
                    <a:cubicBezTo>
                      <a:pt x="271" y="68"/>
                      <a:pt x="286" y="53"/>
                      <a:pt x="286" y="34"/>
                    </a:cubicBezTo>
                    <a:cubicBezTo>
                      <a:pt x="286" y="0"/>
                      <a:pt x="286" y="0"/>
                      <a:pt x="286" y="0"/>
                    </a:cubicBezTo>
                    <a:lnTo>
                      <a:pt x="34" y="0"/>
                    </a:lnTo>
                    <a:close/>
                  </a:path>
                </a:pathLst>
              </a:custGeom>
              <a:solidFill>
                <a:srgbClr val="00188F"/>
              </a:solidFill>
              <a:ln>
                <a:noFill/>
              </a:ln>
            </p:spPr>
            <p:style>
              <a:lnRef idx="0">
                <a:scrgbClr r="0" g="0" b="0"/>
              </a:lnRef>
              <a:fillRef idx="0">
                <a:scrgbClr r="0" g="0" b="0"/>
              </a:fillRef>
              <a:effectRef idx="0">
                <a:scrgbClr r="0" g="0" b="0"/>
              </a:effectRef>
              <a:fontRef idx="minor"/>
            </p:style>
          </p:sp>
          <p:sp>
            <p:nvSpPr>
              <p:cNvPr id="101" name="CustomShape 45">
                <a:extLst>
                  <a:ext uri="{FF2B5EF4-FFF2-40B4-BE49-F238E27FC236}">
                    <a16:creationId xmlns:a16="http://schemas.microsoft.com/office/drawing/2014/main" id="{FC08531F-4622-49DC-92AC-D9612433E0D8}"/>
                  </a:ext>
                </a:extLst>
              </p:cNvPr>
              <p:cNvSpPr/>
              <p:nvPr/>
            </p:nvSpPr>
            <p:spPr>
              <a:xfrm>
                <a:off x="10118520" y="5112360"/>
                <a:ext cx="225360" cy="553680"/>
              </a:xfrm>
              <a:custGeom>
                <a:avLst/>
                <a:gdLst/>
                <a:ahLst/>
                <a:cxnLst/>
                <a:rect l="l" t="t" r="r" b="b"/>
                <a:pathLst>
                  <a:path w="86" h="200">
                    <a:moveTo>
                      <a:pt x="61" y="0"/>
                    </a:moveTo>
                    <a:cubicBezTo>
                      <a:pt x="8" y="0"/>
                      <a:pt x="0" y="61"/>
                      <a:pt x="0" y="100"/>
                    </a:cubicBezTo>
                    <a:cubicBezTo>
                      <a:pt x="0" y="200"/>
                      <a:pt x="0" y="200"/>
                      <a:pt x="0" y="200"/>
                    </a:cubicBezTo>
                    <a:cubicBezTo>
                      <a:pt x="86" y="200"/>
                      <a:pt x="86" y="200"/>
                      <a:pt x="86" y="200"/>
                    </a:cubicBezTo>
                    <a:cubicBezTo>
                      <a:pt x="86" y="0"/>
                      <a:pt x="86" y="0"/>
                      <a:pt x="86" y="0"/>
                    </a:cubicBezTo>
                    <a:cubicBezTo>
                      <a:pt x="86" y="0"/>
                      <a:pt x="63" y="0"/>
                      <a:pt x="61" y="0"/>
                    </a:cubicBezTo>
                    <a:close/>
                  </a:path>
                </a:pathLst>
              </a:custGeom>
              <a:solidFill>
                <a:srgbClr val="333333"/>
              </a:solidFill>
              <a:ln>
                <a:noFill/>
              </a:ln>
            </p:spPr>
            <p:style>
              <a:lnRef idx="0">
                <a:scrgbClr r="0" g="0" b="0"/>
              </a:lnRef>
              <a:fillRef idx="0">
                <a:scrgbClr r="0" g="0" b="0"/>
              </a:fillRef>
              <a:effectRef idx="0">
                <a:scrgbClr r="0" g="0" b="0"/>
              </a:effectRef>
              <a:fontRef idx="minor"/>
            </p:style>
          </p:sp>
          <p:sp>
            <p:nvSpPr>
              <p:cNvPr id="102" name="CustomShape 46">
                <a:extLst>
                  <a:ext uri="{FF2B5EF4-FFF2-40B4-BE49-F238E27FC236}">
                    <a16:creationId xmlns:a16="http://schemas.microsoft.com/office/drawing/2014/main" id="{E26BC1EE-5141-43AD-AD37-3540C1549ABE}"/>
                  </a:ext>
                </a:extLst>
              </p:cNvPr>
              <p:cNvSpPr/>
              <p:nvPr/>
            </p:nvSpPr>
            <p:spPr>
              <a:xfrm>
                <a:off x="9447480" y="6308280"/>
                <a:ext cx="278280" cy="131040"/>
              </a:xfrm>
              <a:custGeom>
                <a:avLst/>
                <a:gdLst/>
                <a:ahLst/>
                <a:cxnLst/>
                <a:rect l="l" t="t" r="r" b="b"/>
                <a:pathLst>
                  <a:path w="106" h="47">
                    <a:moveTo>
                      <a:pt x="52" y="0"/>
                    </a:moveTo>
                    <a:cubicBezTo>
                      <a:pt x="25" y="0"/>
                      <a:pt x="3" y="20"/>
                      <a:pt x="0" y="47"/>
                    </a:cubicBezTo>
                    <a:cubicBezTo>
                      <a:pt x="52" y="47"/>
                      <a:pt x="52" y="47"/>
                      <a:pt x="52" y="47"/>
                    </a:cubicBezTo>
                    <a:cubicBezTo>
                      <a:pt x="106" y="47"/>
                      <a:pt x="106" y="47"/>
                      <a:pt x="106" y="47"/>
                    </a:cubicBezTo>
                    <a:cubicBezTo>
                      <a:pt x="106" y="0"/>
                      <a:pt x="106" y="0"/>
                      <a:pt x="106" y="0"/>
                    </a:cubicBezTo>
                    <a:lnTo>
                      <a:pt x="52" y="0"/>
                    </a:lnTo>
                    <a:close/>
                  </a:path>
                </a:pathLst>
              </a:custGeom>
              <a:solidFill>
                <a:srgbClr val="563F25"/>
              </a:solidFill>
              <a:ln>
                <a:noFill/>
              </a:ln>
            </p:spPr>
            <p:style>
              <a:lnRef idx="0">
                <a:scrgbClr r="0" g="0" b="0"/>
              </a:lnRef>
              <a:fillRef idx="0">
                <a:scrgbClr r="0" g="0" b="0"/>
              </a:fillRef>
              <a:effectRef idx="0">
                <a:scrgbClr r="0" g="0" b="0"/>
              </a:effectRef>
              <a:fontRef idx="minor"/>
            </p:style>
          </p:sp>
          <p:sp>
            <p:nvSpPr>
              <p:cNvPr id="103" name="CustomShape 47">
                <a:extLst>
                  <a:ext uri="{FF2B5EF4-FFF2-40B4-BE49-F238E27FC236}">
                    <a16:creationId xmlns:a16="http://schemas.microsoft.com/office/drawing/2014/main" id="{3C8CE6F2-0A1B-4556-B2E8-E96ABEF327F5}"/>
                  </a:ext>
                </a:extLst>
              </p:cNvPr>
              <p:cNvSpPr/>
              <p:nvPr/>
            </p:nvSpPr>
            <p:spPr>
              <a:xfrm>
                <a:off x="9595080" y="5758920"/>
                <a:ext cx="188280" cy="549000"/>
              </a:xfrm>
              <a:prstGeom prst="rect">
                <a:avLst/>
              </a:prstGeom>
              <a:solidFill>
                <a:srgbClr val="00188F"/>
              </a:solidFill>
              <a:ln>
                <a:noFill/>
              </a:ln>
            </p:spPr>
            <p:style>
              <a:lnRef idx="0">
                <a:scrgbClr r="0" g="0" b="0"/>
              </a:lnRef>
              <a:fillRef idx="0">
                <a:scrgbClr r="0" g="0" b="0"/>
              </a:fillRef>
              <a:effectRef idx="0">
                <a:scrgbClr r="0" g="0" b="0"/>
              </a:effectRef>
              <a:fontRef idx="minor"/>
            </p:style>
          </p:sp>
          <p:sp>
            <p:nvSpPr>
              <p:cNvPr id="104" name="CustomShape 48">
                <a:extLst>
                  <a:ext uri="{FF2B5EF4-FFF2-40B4-BE49-F238E27FC236}">
                    <a16:creationId xmlns:a16="http://schemas.microsoft.com/office/drawing/2014/main" id="{771ABCE2-0D44-402A-AC11-EC6FE9E4E3E2}"/>
                  </a:ext>
                </a:extLst>
              </p:cNvPr>
              <p:cNvSpPr/>
              <p:nvPr/>
            </p:nvSpPr>
            <p:spPr>
              <a:xfrm>
                <a:off x="10017000" y="6085800"/>
                <a:ext cx="101520" cy="203040"/>
              </a:xfrm>
              <a:custGeom>
                <a:avLst/>
                <a:gdLst/>
                <a:ahLst/>
                <a:cxnLst/>
                <a:rect l="l" t="t" r="r" b="b"/>
                <a:pathLst>
                  <a:path w="69" h="130">
                    <a:moveTo>
                      <a:pt x="0" y="130"/>
                    </a:moveTo>
                    <a:lnTo>
                      <a:pt x="69" y="130"/>
                    </a:lnTo>
                    <a:lnTo>
                      <a:pt x="60" y="0"/>
                    </a:lnTo>
                    <a:lnTo>
                      <a:pt x="7" y="0"/>
                    </a:lnTo>
                    <a:lnTo>
                      <a:pt x="0" y="130"/>
                    </a:lnTo>
                    <a:close/>
                  </a:path>
                </a:pathLst>
              </a:custGeom>
              <a:solidFill>
                <a:srgbClr val="000000"/>
              </a:solidFill>
              <a:ln>
                <a:noFill/>
              </a:ln>
            </p:spPr>
            <p:style>
              <a:lnRef idx="0">
                <a:scrgbClr r="0" g="0" b="0"/>
              </a:lnRef>
              <a:fillRef idx="0">
                <a:scrgbClr r="0" g="0" b="0"/>
              </a:fillRef>
              <a:effectRef idx="0">
                <a:scrgbClr r="0" g="0" b="0"/>
              </a:effectRef>
              <a:fontRef idx="minor"/>
            </p:style>
          </p:sp>
          <p:sp>
            <p:nvSpPr>
              <p:cNvPr id="105" name="CustomShape 49">
                <a:extLst>
                  <a:ext uri="{FF2B5EF4-FFF2-40B4-BE49-F238E27FC236}">
                    <a16:creationId xmlns:a16="http://schemas.microsoft.com/office/drawing/2014/main" id="{B661B643-4E93-4695-BB19-E3EFCB3A8045}"/>
                  </a:ext>
                </a:extLst>
              </p:cNvPr>
              <p:cNvSpPr/>
              <p:nvPr/>
            </p:nvSpPr>
            <p:spPr>
              <a:xfrm>
                <a:off x="10040400" y="5916960"/>
                <a:ext cx="51120" cy="204840"/>
              </a:xfrm>
              <a:custGeom>
                <a:avLst/>
                <a:gdLst/>
                <a:ahLst/>
                <a:cxnLst/>
                <a:rect l="l" t="t" r="r" b="b"/>
                <a:pathLst>
                  <a:path w="35" h="131">
                    <a:moveTo>
                      <a:pt x="0" y="131"/>
                    </a:moveTo>
                    <a:lnTo>
                      <a:pt x="35" y="131"/>
                    </a:lnTo>
                    <a:lnTo>
                      <a:pt x="34" y="0"/>
                    </a:lnTo>
                    <a:lnTo>
                      <a:pt x="3" y="0"/>
                    </a:lnTo>
                    <a:lnTo>
                      <a:pt x="0" y="131"/>
                    </a:lnTo>
                    <a:close/>
                  </a:path>
                </a:pathLst>
              </a:custGeom>
              <a:solidFill>
                <a:srgbClr val="000000"/>
              </a:solidFill>
              <a:ln>
                <a:noFill/>
              </a:ln>
            </p:spPr>
            <p:style>
              <a:lnRef idx="0">
                <a:scrgbClr r="0" g="0" b="0"/>
              </a:lnRef>
              <a:fillRef idx="0">
                <a:scrgbClr r="0" g="0" b="0"/>
              </a:fillRef>
              <a:effectRef idx="0">
                <a:scrgbClr r="0" g="0" b="0"/>
              </a:effectRef>
              <a:fontRef idx="minor"/>
            </p:style>
          </p:sp>
          <p:sp>
            <p:nvSpPr>
              <p:cNvPr id="106" name="CustomShape 50">
                <a:extLst>
                  <a:ext uri="{FF2B5EF4-FFF2-40B4-BE49-F238E27FC236}">
                    <a16:creationId xmlns:a16="http://schemas.microsoft.com/office/drawing/2014/main" id="{BCD6218A-07E9-4684-8668-1A8AB3C5A716}"/>
                  </a:ext>
                </a:extLst>
              </p:cNvPr>
              <p:cNvSpPr/>
              <p:nvPr/>
            </p:nvSpPr>
            <p:spPr>
              <a:xfrm>
                <a:off x="10276560" y="6322320"/>
                <a:ext cx="114840" cy="121680"/>
              </a:xfrm>
              <a:prstGeom prst="ellipse">
                <a:avLst/>
              </a:prstGeom>
              <a:solidFill>
                <a:srgbClr val="000000"/>
              </a:solidFill>
              <a:ln>
                <a:noFill/>
              </a:ln>
            </p:spPr>
            <p:style>
              <a:lnRef idx="0">
                <a:scrgbClr r="0" g="0" b="0"/>
              </a:lnRef>
              <a:fillRef idx="0">
                <a:scrgbClr r="0" g="0" b="0"/>
              </a:fillRef>
              <a:effectRef idx="0">
                <a:scrgbClr r="0" g="0" b="0"/>
              </a:effectRef>
              <a:fontRef idx="minor"/>
            </p:style>
          </p:sp>
          <p:sp>
            <p:nvSpPr>
              <p:cNvPr id="107" name="CustomShape 51">
                <a:extLst>
                  <a:ext uri="{FF2B5EF4-FFF2-40B4-BE49-F238E27FC236}">
                    <a16:creationId xmlns:a16="http://schemas.microsoft.com/office/drawing/2014/main" id="{DB9FBEA5-BC16-470B-992F-A17802200528}"/>
                  </a:ext>
                </a:extLst>
              </p:cNvPr>
              <p:cNvSpPr/>
              <p:nvPr/>
            </p:nvSpPr>
            <p:spPr>
              <a:xfrm>
                <a:off x="9749880" y="6319080"/>
                <a:ext cx="114840" cy="120240"/>
              </a:xfrm>
              <a:prstGeom prst="ellipse">
                <a:avLst/>
              </a:prstGeom>
              <a:solidFill>
                <a:srgbClr val="000000"/>
              </a:solidFill>
              <a:ln>
                <a:noFill/>
              </a:ln>
            </p:spPr>
            <p:style>
              <a:lnRef idx="0">
                <a:scrgbClr r="0" g="0" b="0"/>
              </a:lnRef>
              <a:fillRef idx="0">
                <a:scrgbClr r="0" g="0" b="0"/>
              </a:fillRef>
              <a:effectRef idx="0">
                <a:scrgbClr r="0" g="0" b="0"/>
              </a:effectRef>
              <a:fontRef idx="minor"/>
            </p:style>
          </p:sp>
          <p:sp>
            <p:nvSpPr>
              <p:cNvPr id="108" name="CustomShape 52">
                <a:extLst>
                  <a:ext uri="{FF2B5EF4-FFF2-40B4-BE49-F238E27FC236}">
                    <a16:creationId xmlns:a16="http://schemas.microsoft.com/office/drawing/2014/main" id="{15E7BE7C-DB00-4853-8D30-AE30984023BA}"/>
                  </a:ext>
                </a:extLst>
              </p:cNvPr>
              <p:cNvSpPr/>
              <p:nvPr/>
            </p:nvSpPr>
            <p:spPr>
              <a:xfrm>
                <a:off x="9807480" y="6225120"/>
                <a:ext cx="526320" cy="85680"/>
              </a:xfrm>
              <a:custGeom>
                <a:avLst/>
                <a:gdLst/>
                <a:ahLst/>
                <a:cxnLst/>
                <a:rect l="l" t="t" r="r" b="b"/>
                <a:pathLst>
                  <a:path w="201" h="31">
                    <a:moveTo>
                      <a:pt x="0" y="31"/>
                    </a:moveTo>
                    <a:cubicBezTo>
                      <a:pt x="5" y="21"/>
                      <a:pt x="14" y="17"/>
                      <a:pt x="26" y="14"/>
                    </a:cubicBezTo>
                    <a:cubicBezTo>
                      <a:pt x="101" y="0"/>
                      <a:pt x="101" y="0"/>
                      <a:pt x="101" y="0"/>
                    </a:cubicBezTo>
                    <a:cubicBezTo>
                      <a:pt x="175" y="14"/>
                      <a:pt x="175" y="14"/>
                      <a:pt x="175" y="14"/>
                    </a:cubicBezTo>
                    <a:cubicBezTo>
                      <a:pt x="187" y="17"/>
                      <a:pt x="197" y="21"/>
                      <a:pt x="201" y="31"/>
                    </a:cubicBezTo>
                    <a:lnTo>
                      <a:pt x="0" y="31"/>
                    </a:lnTo>
                    <a:close/>
                  </a:path>
                </a:pathLst>
              </a:custGeom>
              <a:solidFill>
                <a:srgbClr val="000000"/>
              </a:solidFill>
              <a:ln>
                <a:noFill/>
              </a:ln>
            </p:spPr>
            <p:style>
              <a:lnRef idx="0">
                <a:scrgbClr r="0" g="0" b="0"/>
              </a:lnRef>
              <a:fillRef idx="0">
                <a:scrgbClr r="0" g="0" b="0"/>
              </a:fillRef>
              <a:effectRef idx="0">
                <a:scrgbClr r="0" g="0" b="0"/>
              </a:effectRef>
              <a:fontRef idx="minor"/>
            </p:style>
          </p:sp>
          <p:sp>
            <p:nvSpPr>
              <p:cNvPr id="109" name="CustomShape 53">
                <a:extLst>
                  <a:ext uri="{FF2B5EF4-FFF2-40B4-BE49-F238E27FC236}">
                    <a16:creationId xmlns:a16="http://schemas.microsoft.com/office/drawing/2014/main" id="{1125329B-FC02-4485-A29A-019C3967F971}"/>
                  </a:ext>
                </a:extLst>
              </p:cNvPr>
              <p:cNvSpPr/>
              <p:nvPr/>
            </p:nvSpPr>
            <p:spPr>
              <a:xfrm>
                <a:off x="10276560" y="6311160"/>
                <a:ext cx="57240" cy="71640"/>
              </a:xfrm>
              <a:prstGeom prst="rect">
                <a:avLst/>
              </a:prstGeom>
              <a:solidFill>
                <a:srgbClr val="000000"/>
              </a:solidFill>
              <a:ln>
                <a:noFill/>
              </a:ln>
            </p:spPr>
            <p:style>
              <a:lnRef idx="0">
                <a:scrgbClr r="0" g="0" b="0"/>
              </a:lnRef>
              <a:fillRef idx="0">
                <a:scrgbClr r="0" g="0" b="0"/>
              </a:fillRef>
              <a:effectRef idx="0">
                <a:scrgbClr r="0" g="0" b="0"/>
              </a:effectRef>
              <a:fontRef idx="minor"/>
            </p:style>
          </p:sp>
          <p:sp>
            <p:nvSpPr>
              <p:cNvPr id="110" name="CustomShape 54">
                <a:extLst>
                  <a:ext uri="{FF2B5EF4-FFF2-40B4-BE49-F238E27FC236}">
                    <a16:creationId xmlns:a16="http://schemas.microsoft.com/office/drawing/2014/main" id="{CF03002B-0C67-48C3-8BB7-C75564D9B883}"/>
                  </a:ext>
                </a:extLst>
              </p:cNvPr>
              <p:cNvSpPr/>
              <p:nvPr/>
            </p:nvSpPr>
            <p:spPr>
              <a:xfrm>
                <a:off x="9807480" y="6311160"/>
                <a:ext cx="57240" cy="65520"/>
              </a:xfrm>
              <a:prstGeom prst="rect">
                <a:avLst/>
              </a:prstGeom>
              <a:solidFill>
                <a:srgbClr val="000000"/>
              </a:solidFill>
              <a:ln>
                <a:noFill/>
              </a:ln>
            </p:spPr>
            <p:style>
              <a:lnRef idx="0">
                <a:scrgbClr r="0" g="0" b="0"/>
              </a:lnRef>
              <a:fillRef idx="0">
                <a:scrgbClr r="0" g="0" b="0"/>
              </a:fillRef>
              <a:effectRef idx="0">
                <a:scrgbClr r="0" g="0" b="0"/>
              </a:effectRef>
              <a:fontRef idx="minor"/>
            </p:style>
          </p:sp>
          <p:sp>
            <p:nvSpPr>
              <p:cNvPr id="111" name="CustomShape 55">
                <a:extLst>
                  <a:ext uri="{FF2B5EF4-FFF2-40B4-BE49-F238E27FC236}">
                    <a16:creationId xmlns:a16="http://schemas.microsoft.com/office/drawing/2014/main" id="{ACE1277F-3239-4FF1-9C9C-36DFCDFBCF63}"/>
                  </a:ext>
                </a:extLst>
              </p:cNvPr>
              <p:cNvSpPr/>
              <p:nvPr/>
            </p:nvSpPr>
            <p:spPr>
              <a:xfrm>
                <a:off x="10081800" y="6322320"/>
                <a:ext cx="29160" cy="121680"/>
              </a:xfrm>
              <a:custGeom>
                <a:avLst/>
                <a:gdLst/>
                <a:ahLst/>
                <a:cxnLst/>
                <a:rect l="l" t="t" r="r" b="b"/>
                <a:pathLst>
                  <a:path w="11" h="44">
                    <a:moveTo>
                      <a:pt x="0" y="41"/>
                    </a:moveTo>
                    <a:cubicBezTo>
                      <a:pt x="0" y="43"/>
                      <a:pt x="1" y="44"/>
                      <a:pt x="2" y="44"/>
                    </a:cubicBezTo>
                    <a:cubicBezTo>
                      <a:pt x="8" y="44"/>
                      <a:pt x="8" y="44"/>
                      <a:pt x="8" y="44"/>
                    </a:cubicBezTo>
                    <a:cubicBezTo>
                      <a:pt x="9" y="44"/>
                      <a:pt x="11" y="43"/>
                      <a:pt x="11" y="41"/>
                    </a:cubicBezTo>
                    <a:cubicBezTo>
                      <a:pt x="11" y="2"/>
                      <a:pt x="11" y="2"/>
                      <a:pt x="11" y="2"/>
                    </a:cubicBezTo>
                    <a:cubicBezTo>
                      <a:pt x="11" y="1"/>
                      <a:pt x="9" y="0"/>
                      <a:pt x="8" y="0"/>
                    </a:cubicBezTo>
                    <a:cubicBezTo>
                      <a:pt x="2" y="0"/>
                      <a:pt x="2" y="0"/>
                      <a:pt x="2" y="0"/>
                    </a:cubicBezTo>
                    <a:cubicBezTo>
                      <a:pt x="1" y="0"/>
                      <a:pt x="0" y="1"/>
                      <a:pt x="0" y="2"/>
                    </a:cubicBezTo>
                    <a:lnTo>
                      <a:pt x="0" y="41"/>
                    </a:lnTo>
                    <a:close/>
                  </a:path>
                </a:pathLst>
              </a:custGeom>
              <a:solidFill>
                <a:srgbClr val="000000"/>
              </a:solidFill>
              <a:ln>
                <a:noFill/>
              </a:ln>
            </p:spPr>
            <p:style>
              <a:lnRef idx="0">
                <a:scrgbClr r="0" g="0" b="0"/>
              </a:lnRef>
              <a:fillRef idx="0">
                <a:scrgbClr r="0" g="0" b="0"/>
              </a:fillRef>
              <a:effectRef idx="0">
                <a:scrgbClr r="0" g="0" b="0"/>
              </a:effectRef>
              <a:fontRef idx="minor"/>
            </p:style>
          </p:sp>
          <p:sp>
            <p:nvSpPr>
              <p:cNvPr id="112" name="CustomShape 56">
                <a:extLst>
                  <a:ext uri="{FF2B5EF4-FFF2-40B4-BE49-F238E27FC236}">
                    <a16:creationId xmlns:a16="http://schemas.microsoft.com/office/drawing/2014/main" id="{8996A25D-34D5-468E-BD37-E9697AFD5313}"/>
                  </a:ext>
                </a:extLst>
              </p:cNvPr>
              <p:cNvSpPr/>
              <p:nvPr/>
            </p:nvSpPr>
            <p:spPr>
              <a:xfrm>
                <a:off x="10024200" y="6322320"/>
                <a:ext cx="26280" cy="121680"/>
              </a:xfrm>
              <a:custGeom>
                <a:avLst/>
                <a:gdLst/>
                <a:ahLst/>
                <a:cxnLst/>
                <a:rect l="l" t="t" r="r" b="b"/>
                <a:pathLst>
                  <a:path w="10" h="44">
                    <a:moveTo>
                      <a:pt x="0" y="41"/>
                    </a:moveTo>
                    <a:cubicBezTo>
                      <a:pt x="0" y="43"/>
                      <a:pt x="1" y="44"/>
                      <a:pt x="2" y="44"/>
                    </a:cubicBezTo>
                    <a:cubicBezTo>
                      <a:pt x="8" y="44"/>
                      <a:pt x="8" y="44"/>
                      <a:pt x="8" y="44"/>
                    </a:cubicBezTo>
                    <a:cubicBezTo>
                      <a:pt x="9" y="44"/>
                      <a:pt x="10" y="43"/>
                      <a:pt x="10" y="41"/>
                    </a:cubicBezTo>
                    <a:cubicBezTo>
                      <a:pt x="10" y="2"/>
                      <a:pt x="10" y="2"/>
                      <a:pt x="10" y="2"/>
                    </a:cubicBezTo>
                    <a:cubicBezTo>
                      <a:pt x="10" y="1"/>
                      <a:pt x="9" y="0"/>
                      <a:pt x="8" y="0"/>
                    </a:cubicBezTo>
                    <a:cubicBezTo>
                      <a:pt x="2" y="0"/>
                      <a:pt x="2" y="0"/>
                      <a:pt x="2" y="0"/>
                    </a:cubicBezTo>
                    <a:cubicBezTo>
                      <a:pt x="1" y="0"/>
                      <a:pt x="0" y="1"/>
                      <a:pt x="0" y="2"/>
                    </a:cubicBezTo>
                    <a:lnTo>
                      <a:pt x="0" y="41"/>
                    </a:lnTo>
                    <a:close/>
                  </a:path>
                </a:pathLst>
              </a:custGeom>
              <a:solidFill>
                <a:srgbClr val="000000"/>
              </a:solidFill>
              <a:ln>
                <a:noFill/>
              </a:ln>
            </p:spPr>
            <p:style>
              <a:lnRef idx="0">
                <a:scrgbClr r="0" g="0" b="0"/>
              </a:lnRef>
              <a:fillRef idx="0">
                <a:scrgbClr r="0" g="0" b="0"/>
              </a:fillRef>
              <a:effectRef idx="0">
                <a:scrgbClr r="0" g="0" b="0"/>
              </a:effectRef>
              <a:fontRef idx="minor"/>
            </p:style>
          </p:sp>
          <p:sp>
            <p:nvSpPr>
              <p:cNvPr id="113" name="CustomShape 57">
                <a:extLst>
                  <a:ext uri="{FF2B5EF4-FFF2-40B4-BE49-F238E27FC236}">
                    <a16:creationId xmlns:a16="http://schemas.microsoft.com/office/drawing/2014/main" id="{02691A33-16D9-4837-A4F1-366D1150566C}"/>
                  </a:ext>
                </a:extLst>
              </p:cNvPr>
              <p:cNvSpPr/>
              <p:nvPr/>
            </p:nvSpPr>
            <p:spPr>
              <a:xfrm>
                <a:off x="10037520" y="6236280"/>
                <a:ext cx="57240" cy="168840"/>
              </a:xfrm>
              <a:prstGeom prst="rect">
                <a:avLst/>
              </a:prstGeom>
              <a:solidFill>
                <a:srgbClr val="000000"/>
              </a:solidFill>
              <a:ln>
                <a:noFill/>
              </a:ln>
            </p:spPr>
            <p:style>
              <a:lnRef idx="0">
                <a:scrgbClr r="0" g="0" b="0"/>
              </a:lnRef>
              <a:fillRef idx="0">
                <a:scrgbClr r="0" g="0" b="0"/>
              </a:fillRef>
              <a:effectRef idx="0">
                <a:scrgbClr r="0" g="0" b="0"/>
              </a:effectRef>
              <a:fontRef idx="minor"/>
            </p:style>
          </p:sp>
          <p:sp>
            <p:nvSpPr>
              <p:cNvPr id="114" name="CustomShape 58">
                <a:extLst>
                  <a:ext uri="{FF2B5EF4-FFF2-40B4-BE49-F238E27FC236}">
                    <a16:creationId xmlns:a16="http://schemas.microsoft.com/office/drawing/2014/main" id="{5D2F6A2D-B9C2-43D4-AD3E-A206759A3D95}"/>
                  </a:ext>
                </a:extLst>
              </p:cNvPr>
              <p:cNvSpPr/>
              <p:nvPr/>
            </p:nvSpPr>
            <p:spPr>
              <a:xfrm>
                <a:off x="9898920" y="5877720"/>
                <a:ext cx="334440" cy="46440"/>
              </a:xfrm>
              <a:custGeom>
                <a:avLst/>
                <a:gdLst/>
                <a:ahLst/>
                <a:cxnLst/>
                <a:rect l="l" t="t" r="r" b="b"/>
                <a:pathLst>
                  <a:path w="128" h="17">
                    <a:moveTo>
                      <a:pt x="0" y="9"/>
                    </a:moveTo>
                    <a:cubicBezTo>
                      <a:pt x="0" y="13"/>
                      <a:pt x="4" y="17"/>
                      <a:pt x="8" y="17"/>
                    </a:cubicBezTo>
                    <a:cubicBezTo>
                      <a:pt x="120" y="17"/>
                      <a:pt x="120" y="17"/>
                      <a:pt x="120" y="17"/>
                    </a:cubicBezTo>
                    <a:cubicBezTo>
                      <a:pt x="125" y="17"/>
                      <a:pt x="128" y="13"/>
                      <a:pt x="128" y="9"/>
                    </a:cubicBezTo>
                    <a:cubicBezTo>
                      <a:pt x="128" y="9"/>
                      <a:pt x="128" y="9"/>
                      <a:pt x="128" y="9"/>
                    </a:cubicBezTo>
                    <a:cubicBezTo>
                      <a:pt x="128" y="4"/>
                      <a:pt x="125" y="0"/>
                      <a:pt x="120" y="0"/>
                    </a:cubicBezTo>
                    <a:cubicBezTo>
                      <a:pt x="8" y="0"/>
                      <a:pt x="8" y="0"/>
                      <a:pt x="8" y="0"/>
                    </a:cubicBezTo>
                    <a:cubicBezTo>
                      <a:pt x="4" y="0"/>
                      <a:pt x="0" y="4"/>
                      <a:pt x="0" y="9"/>
                    </a:cubicBezTo>
                    <a:close/>
                  </a:path>
                </a:pathLst>
              </a:custGeom>
              <a:solidFill>
                <a:srgbClr val="000000"/>
              </a:solidFill>
              <a:ln>
                <a:noFill/>
              </a:ln>
            </p:spPr>
            <p:style>
              <a:lnRef idx="0">
                <a:scrgbClr r="0" g="0" b="0"/>
              </a:lnRef>
              <a:fillRef idx="0">
                <a:scrgbClr r="0" g="0" b="0"/>
              </a:fillRef>
              <a:effectRef idx="0">
                <a:scrgbClr r="0" g="0" b="0"/>
              </a:effectRef>
              <a:fontRef idx="minor"/>
            </p:style>
          </p:sp>
          <p:sp>
            <p:nvSpPr>
              <p:cNvPr id="115" name="CustomShape 59">
                <a:extLst>
                  <a:ext uri="{FF2B5EF4-FFF2-40B4-BE49-F238E27FC236}">
                    <a16:creationId xmlns:a16="http://schemas.microsoft.com/office/drawing/2014/main" id="{C6C211C8-B61D-48A3-875C-722934B8B741}"/>
                  </a:ext>
                </a:extLst>
              </p:cNvPr>
              <p:cNvSpPr/>
              <p:nvPr/>
            </p:nvSpPr>
            <p:spPr>
              <a:xfrm>
                <a:off x="9747000" y="5852520"/>
                <a:ext cx="641160" cy="49680"/>
              </a:xfrm>
              <a:custGeom>
                <a:avLst/>
                <a:gdLst/>
                <a:ahLst/>
                <a:cxnLst/>
                <a:rect l="l" t="t" r="r" b="b"/>
                <a:pathLst>
                  <a:path w="245" h="18">
                    <a:moveTo>
                      <a:pt x="245" y="0"/>
                    </a:moveTo>
                    <a:cubicBezTo>
                      <a:pt x="245" y="0"/>
                      <a:pt x="245" y="0"/>
                      <a:pt x="245" y="0"/>
                    </a:cubicBezTo>
                    <a:cubicBezTo>
                      <a:pt x="245" y="10"/>
                      <a:pt x="237" y="18"/>
                      <a:pt x="227" y="18"/>
                    </a:cubicBezTo>
                    <a:cubicBezTo>
                      <a:pt x="17" y="18"/>
                      <a:pt x="17" y="18"/>
                      <a:pt x="17" y="18"/>
                    </a:cubicBezTo>
                    <a:cubicBezTo>
                      <a:pt x="8" y="18"/>
                      <a:pt x="0" y="10"/>
                      <a:pt x="0" y="0"/>
                    </a:cubicBezTo>
                    <a:cubicBezTo>
                      <a:pt x="0" y="0"/>
                      <a:pt x="0" y="0"/>
                      <a:pt x="0" y="0"/>
                    </a:cubicBezTo>
                    <a:lnTo>
                      <a:pt x="245" y="0"/>
                    </a:lnTo>
                    <a:close/>
                  </a:path>
                </a:pathLst>
              </a:custGeom>
              <a:solidFill>
                <a:srgbClr val="00BCF2"/>
              </a:solidFill>
              <a:ln>
                <a:noFill/>
              </a:ln>
            </p:spPr>
            <p:style>
              <a:lnRef idx="0">
                <a:scrgbClr r="0" g="0" b="0"/>
              </a:lnRef>
              <a:fillRef idx="0">
                <a:scrgbClr r="0" g="0" b="0"/>
              </a:fillRef>
              <a:effectRef idx="0">
                <a:scrgbClr r="0" g="0" b="0"/>
              </a:effectRef>
              <a:fontRef idx="minor"/>
            </p:style>
          </p:sp>
          <p:sp>
            <p:nvSpPr>
              <p:cNvPr id="116" name="CustomShape 60">
                <a:extLst>
                  <a:ext uri="{FF2B5EF4-FFF2-40B4-BE49-F238E27FC236}">
                    <a16:creationId xmlns:a16="http://schemas.microsoft.com/office/drawing/2014/main" id="{475637BE-C004-4346-A9C4-C22641ED3099}"/>
                  </a:ext>
                </a:extLst>
              </p:cNvPr>
              <p:cNvSpPr/>
              <p:nvPr/>
            </p:nvSpPr>
            <p:spPr>
              <a:xfrm>
                <a:off x="10391400" y="5105880"/>
                <a:ext cx="46800" cy="605520"/>
              </a:xfrm>
              <a:custGeom>
                <a:avLst/>
                <a:gdLst/>
                <a:ahLst/>
                <a:cxnLst/>
                <a:rect l="l" t="t" r="r" b="b"/>
                <a:pathLst>
                  <a:path w="18" h="218">
                    <a:moveTo>
                      <a:pt x="0" y="0"/>
                    </a:moveTo>
                    <a:cubicBezTo>
                      <a:pt x="0" y="0"/>
                      <a:pt x="0" y="0"/>
                      <a:pt x="0" y="0"/>
                    </a:cubicBezTo>
                    <a:cubicBezTo>
                      <a:pt x="10" y="0"/>
                      <a:pt x="18" y="8"/>
                      <a:pt x="18" y="18"/>
                    </a:cubicBezTo>
                    <a:cubicBezTo>
                      <a:pt x="18" y="200"/>
                      <a:pt x="18" y="200"/>
                      <a:pt x="18" y="200"/>
                    </a:cubicBezTo>
                    <a:cubicBezTo>
                      <a:pt x="18" y="210"/>
                      <a:pt x="10" y="218"/>
                      <a:pt x="0" y="218"/>
                    </a:cubicBezTo>
                    <a:cubicBezTo>
                      <a:pt x="0" y="218"/>
                      <a:pt x="0" y="218"/>
                      <a:pt x="0" y="218"/>
                    </a:cubicBezTo>
                    <a:lnTo>
                      <a:pt x="0" y="0"/>
                    </a:lnTo>
                    <a:close/>
                  </a:path>
                </a:pathLst>
              </a:custGeom>
              <a:solidFill>
                <a:srgbClr val="00BCF2"/>
              </a:solidFill>
              <a:ln>
                <a:noFill/>
              </a:ln>
            </p:spPr>
            <p:style>
              <a:lnRef idx="0">
                <a:scrgbClr r="0" g="0" b="0"/>
              </a:lnRef>
              <a:fillRef idx="0">
                <a:scrgbClr r="0" g="0" b="0"/>
              </a:fillRef>
              <a:effectRef idx="0">
                <a:scrgbClr r="0" g="0" b="0"/>
              </a:effectRef>
              <a:fontRef idx="minor"/>
            </p:style>
          </p:sp>
          <p:sp>
            <p:nvSpPr>
              <p:cNvPr id="117" name="CustomShape 61">
                <a:extLst>
                  <a:ext uri="{FF2B5EF4-FFF2-40B4-BE49-F238E27FC236}">
                    <a16:creationId xmlns:a16="http://schemas.microsoft.com/office/drawing/2014/main" id="{915BDB86-8415-40E1-BA6B-E6597A4F5D49}"/>
                  </a:ext>
                </a:extLst>
              </p:cNvPr>
              <p:cNvSpPr/>
              <p:nvPr/>
            </p:nvSpPr>
            <p:spPr>
              <a:xfrm>
                <a:off x="10139400" y="5442480"/>
                <a:ext cx="333000" cy="513000"/>
              </a:xfrm>
              <a:custGeom>
                <a:avLst/>
                <a:gdLst/>
                <a:ahLst/>
                <a:cxnLst/>
                <a:rect l="l" t="t" r="r" b="b"/>
                <a:pathLst>
                  <a:path w="127" h="185">
                    <a:moveTo>
                      <a:pt x="0" y="185"/>
                    </a:moveTo>
                    <a:cubicBezTo>
                      <a:pt x="98" y="185"/>
                      <a:pt x="98" y="185"/>
                      <a:pt x="98" y="185"/>
                    </a:cubicBezTo>
                    <a:cubicBezTo>
                      <a:pt x="114" y="185"/>
                      <a:pt x="127" y="172"/>
                      <a:pt x="127" y="156"/>
                    </a:cubicBezTo>
                    <a:cubicBezTo>
                      <a:pt x="127" y="0"/>
                      <a:pt x="127" y="0"/>
                      <a:pt x="127" y="0"/>
                    </a:cubicBezTo>
                    <a:cubicBezTo>
                      <a:pt x="114" y="0"/>
                      <a:pt x="114" y="0"/>
                      <a:pt x="114" y="0"/>
                    </a:cubicBezTo>
                    <a:cubicBezTo>
                      <a:pt x="114" y="156"/>
                      <a:pt x="114" y="156"/>
                      <a:pt x="114" y="156"/>
                    </a:cubicBezTo>
                    <a:cubicBezTo>
                      <a:pt x="114" y="165"/>
                      <a:pt x="107" y="172"/>
                      <a:pt x="98" y="172"/>
                    </a:cubicBezTo>
                    <a:cubicBezTo>
                      <a:pt x="0" y="172"/>
                      <a:pt x="0" y="172"/>
                      <a:pt x="0" y="172"/>
                    </a:cubicBezTo>
                    <a:lnTo>
                      <a:pt x="0" y="185"/>
                    </a:lnTo>
                    <a:close/>
                  </a:path>
                </a:pathLst>
              </a:custGeom>
              <a:solidFill>
                <a:srgbClr val="000000"/>
              </a:solidFill>
              <a:ln>
                <a:noFill/>
              </a:ln>
            </p:spPr>
            <p:style>
              <a:lnRef idx="0">
                <a:scrgbClr r="0" g="0" b="0"/>
              </a:lnRef>
              <a:fillRef idx="0">
                <a:scrgbClr r="0" g="0" b="0"/>
              </a:fillRef>
              <a:effectRef idx="0">
                <a:scrgbClr r="0" g="0" b="0"/>
              </a:effectRef>
              <a:fontRef idx="minor"/>
            </p:style>
          </p:sp>
          <p:sp>
            <p:nvSpPr>
              <p:cNvPr id="118" name="CustomShape 62">
                <a:extLst>
                  <a:ext uri="{FF2B5EF4-FFF2-40B4-BE49-F238E27FC236}">
                    <a16:creationId xmlns:a16="http://schemas.microsoft.com/office/drawing/2014/main" id="{3E5FF281-C7D0-42C1-9EF9-B76F7B5C5E96}"/>
                  </a:ext>
                </a:extLst>
              </p:cNvPr>
              <p:cNvSpPr/>
              <p:nvPr/>
            </p:nvSpPr>
            <p:spPr>
              <a:xfrm>
                <a:off x="10139400" y="5949720"/>
                <a:ext cx="82080" cy="77760"/>
              </a:xfrm>
              <a:custGeom>
                <a:avLst/>
                <a:gdLst/>
                <a:ahLst/>
                <a:cxnLst/>
                <a:rect l="l" t="t" r="r" b="b"/>
                <a:pathLst>
                  <a:path w="31" h="28">
                    <a:moveTo>
                      <a:pt x="31" y="0"/>
                    </a:moveTo>
                    <a:cubicBezTo>
                      <a:pt x="31" y="15"/>
                      <a:pt x="31" y="15"/>
                      <a:pt x="31" y="15"/>
                    </a:cubicBezTo>
                    <a:cubicBezTo>
                      <a:pt x="31" y="22"/>
                      <a:pt x="26" y="28"/>
                      <a:pt x="19" y="28"/>
                    </a:cubicBezTo>
                    <a:cubicBezTo>
                      <a:pt x="12" y="28"/>
                      <a:pt x="12" y="28"/>
                      <a:pt x="12" y="28"/>
                    </a:cubicBezTo>
                    <a:cubicBezTo>
                      <a:pt x="5" y="28"/>
                      <a:pt x="0" y="22"/>
                      <a:pt x="0" y="15"/>
                    </a:cubicBezTo>
                    <a:cubicBezTo>
                      <a:pt x="0" y="0"/>
                      <a:pt x="0" y="0"/>
                      <a:pt x="0" y="0"/>
                    </a:cubicBezTo>
                    <a:lnTo>
                      <a:pt x="31" y="0"/>
                    </a:lnTo>
                    <a:close/>
                  </a:path>
                </a:pathLst>
              </a:custGeom>
              <a:solidFill>
                <a:srgbClr val="000000"/>
              </a:solidFill>
              <a:ln>
                <a:noFill/>
              </a:ln>
            </p:spPr>
            <p:style>
              <a:lnRef idx="0">
                <a:scrgbClr r="0" g="0" b="0"/>
              </a:lnRef>
              <a:fillRef idx="0">
                <a:scrgbClr r="0" g="0" b="0"/>
              </a:fillRef>
              <a:effectRef idx="0">
                <a:scrgbClr r="0" g="0" b="0"/>
              </a:effectRef>
              <a:fontRef idx="minor"/>
            </p:style>
          </p:sp>
          <p:sp>
            <p:nvSpPr>
              <p:cNvPr id="119" name="CustomShape 63">
                <a:extLst>
                  <a:ext uri="{FF2B5EF4-FFF2-40B4-BE49-F238E27FC236}">
                    <a16:creationId xmlns:a16="http://schemas.microsoft.com/office/drawing/2014/main" id="{B9A4A28A-F613-4DC5-BB6C-16424097C0C5}"/>
                  </a:ext>
                </a:extLst>
              </p:cNvPr>
              <p:cNvSpPr/>
              <p:nvPr/>
            </p:nvSpPr>
            <p:spPr>
              <a:xfrm>
                <a:off x="10438560" y="5397120"/>
                <a:ext cx="73440" cy="88920"/>
              </a:xfrm>
              <a:custGeom>
                <a:avLst/>
                <a:gdLst/>
                <a:ahLst/>
                <a:cxnLst/>
                <a:rect l="l" t="t" r="r" b="b"/>
                <a:pathLst>
                  <a:path w="28" h="32">
                    <a:moveTo>
                      <a:pt x="0" y="0"/>
                    </a:moveTo>
                    <a:cubicBezTo>
                      <a:pt x="15" y="0"/>
                      <a:pt x="15" y="0"/>
                      <a:pt x="15" y="0"/>
                    </a:cubicBezTo>
                    <a:cubicBezTo>
                      <a:pt x="22" y="0"/>
                      <a:pt x="28" y="6"/>
                      <a:pt x="28" y="13"/>
                    </a:cubicBezTo>
                    <a:cubicBezTo>
                      <a:pt x="28" y="19"/>
                      <a:pt x="28" y="19"/>
                      <a:pt x="28" y="19"/>
                    </a:cubicBezTo>
                    <a:cubicBezTo>
                      <a:pt x="28" y="26"/>
                      <a:pt x="22" y="32"/>
                      <a:pt x="15" y="32"/>
                    </a:cubicBezTo>
                    <a:cubicBezTo>
                      <a:pt x="0" y="32"/>
                      <a:pt x="0" y="32"/>
                      <a:pt x="0" y="32"/>
                    </a:cubicBezTo>
                    <a:lnTo>
                      <a:pt x="0" y="0"/>
                    </a:lnTo>
                    <a:close/>
                  </a:path>
                </a:pathLst>
              </a:custGeom>
              <a:solidFill>
                <a:srgbClr val="000000"/>
              </a:solidFill>
              <a:ln>
                <a:noFill/>
              </a:ln>
            </p:spPr>
            <p:style>
              <a:lnRef idx="0">
                <a:scrgbClr r="0" g="0" b="0"/>
              </a:lnRef>
              <a:fillRef idx="0">
                <a:scrgbClr r="0" g="0" b="0"/>
              </a:fillRef>
              <a:effectRef idx="0">
                <a:scrgbClr r="0" g="0" b="0"/>
              </a:effectRef>
              <a:fontRef idx="minor"/>
            </p:style>
          </p:sp>
          <p:sp>
            <p:nvSpPr>
              <p:cNvPr id="120" name="CustomShape 64">
                <a:extLst>
                  <a:ext uri="{FF2B5EF4-FFF2-40B4-BE49-F238E27FC236}">
                    <a16:creationId xmlns:a16="http://schemas.microsoft.com/office/drawing/2014/main" id="{B784C649-7E2E-4BB0-BFA1-D2C8628DDB3E}"/>
                  </a:ext>
                </a:extLst>
              </p:cNvPr>
              <p:cNvSpPr/>
              <p:nvPr/>
            </p:nvSpPr>
            <p:spPr>
              <a:xfrm>
                <a:off x="9696600" y="5636520"/>
                <a:ext cx="327240" cy="29520"/>
              </a:xfrm>
              <a:custGeom>
                <a:avLst/>
                <a:gdLst/>
                <a:ahLst/>
                <a:cxnLst/>
                <a:rect l="l" t="t" r="r" b="b"/>
                <a:pathLst>
                  <a:path w="222" h="19">
                    <a:moveTo>
                      <a:pt x="0" y="0"/>
                    </a:moveTo>
                    <a:lnTo>
                      <a:pt x="222" y="11"/>
                    </a:lnTo>
                    <a:lnTo>
                      <a:pt x="222" y="19"/>
                    </a:lnTo>
                    <a:lnTo>
                      <a:pt x="0" y="19"/>
                    </a:lnTo>
                    <a:lnTo>
                      <a:pt x="0" y="0"/>
                    </a:lnTo>
                    <a:close/>
                  </a:path>
                </a:pathLst>
              </a:custGeom>
              <a:solidFill>
                <a:srgbClr val="000000"/>
              </a:solidFill>
              <a:ln>
                <a:noFill/>
              </a:ln>
            </p:spPr>
            <p:style>
              <a:lnRef idx="0">
                <a:scrgbClr r="0" g="0" b="0"/>
              </a:lnRef>
              <a:fillRef idx="0">
                <a:scrgbClr r="0" g="0" b="0"/>
              </a:fillRef>
              <a:effectRef idx="0">
                <a:scrgbClr r="0" g="0" b="0"/>
              </a:effectRef>
              <a:fontRef idx="minor"/>
            </p:style>
          </p:sp>
          <p:sp>
            <p:nvSpPr>
              <p:cNvPr id="121" name="CustomShape 65">
                <a:extLst>
                  <a:ext uri="{FF2B5EF4-FFF2-40B4-BE49-F238E27FC236}">
                    <a16:creationId xmlns:a16="http://schemas.microsoft.com/office/drawing/2014/main" id="{68E0C09F-A8B8-44CD-A2CF-FC4E7B71058F}"/>
                  </a:ext>
                </a:extLst>
              </p:cNvPr>
              <p:cNvSpPr/>
              <p:nvPr/>
            </p:nvSpPr>
            <p:spPr>
              <a:xfrm>
                <a:off x="9588960" y="5306400"/>
                <a:ext cx="113040" cy="340920"/>
              </a:xfrm>
              <a:custGeom>
                <a:avLst/>
                <a:gdLst/>
                <a:ahLst/>
                <a:cxnLst/>
                <a:rect l="l" t="t" r="r" b="b"/>
                <a:pathLst>
                  <a:path w="77" h="218">
                    <a:moveTo>
                      <a:pt x="59" y="218"/>
                    </a:moveTo>
                    <a:lnTo>
                      <a:pt x="0" y="3"/>
                    </a:lnTo>
                    <a:lnTo>
                      <a:pt x="7" y="0"/>
                    </a:lnTo>
                    <a:lnTo>
                      <a:pt x="77" y="213"/>
                    </a:lnTo>
                    <a:lnTo>
                      <a:pt x="59" y="218"/>
                    </a:lnTo>
                    <a:close/>
                  </a:path>
                </a:pathLst>
              </a:custGeom>
              <a:solidFill>
                <a:srgbClr val="000000"/>
              </a:solidFill>
              <a:ln>
                <a:noFill/>
              </a:ln>
            </p:spPr>
            <p:style>
              <a:lnRef idx="0">
                <a:scrgbClr r="0" g="0" b="0"/>
              </a:lnRef>
              <a:fillRef idx="0">
                <a:scrgbClr r="0" g="0" b="0"/>
              </a:fillRef>
              <a:effectRef idx="0">
                <a:scrgbClr r="0" g="0" b="0"/>
              </a:effectRef>
              <a:fontRef idx="minor"/>
            </p:style>
          </p:sp>
          <p:sp>
            <p:nvSpPr>
              <p:cNvPr id="122" name="CustomShape 66">
                <a:extLst>
                  <a:ext uri="{FF2B5EF4-FFF2-40B4-BE49-F238E27FC236}">
                    <a16:creationId xmlns:a16="http://schemas.microsoft.com/office/drawing/2014/main" id="{46A7C834-ADA6-4BDB-ADB1-07EAA5F6655A}"/>
                  </a:ext>
                </a:extLst>
              </p:cNvPr>
              <p:cNvSpPr/>
              <p:nvPr/>
            </p:nvSpPr>
            <p:spPr>
              <a:xfrm>
                <a:off x="9676080" y="5622480"/>
                <a:ext cx="41040" cy="43560"/>
              </a:xfrm>
              <a:prstGeom prst="ellipse">
                <a:avLst/>
              </a:prstGeom>
              <a:solidFill>
                <a:srgbClr val="000000"/>
              </a:solidFill>
              <a:ln>
                <a:noFill/>
              </a:ln>
            </p:spPr>
            <p:style>
              <a:lnRef idx="0">
                <a:scrgbClr r="0" g="0" b="0"/>
              </a:lnRef>
              <a:fillRef idx="0">
                <a:scrgbClr r="0" g="0" b="0"/>
              </a:fillRef>
              <a:effectRef idx="0">
                <a:scrgbClr r="0" g="0" b="0"/>
              </a:effectRef>
              <a:fontRef idx="minor"/>
            </p:style>
          </p:sp>
          <p:sp>
            <p:nvSpPr>
              <p:cNvPr id="123" name="CustomShape 67">
                <a:extLst>
                  <a:ext uri="{FF2B5EF4-FFF2-40B4-BE49-F238E27FC236}">
                    <a16:creationId xmlns:a16="http://schemas.microsoft.com/office/drawing/2014/main" id="{D13D498E-7A8A-444F-AE7B-7D82A7C843E0}"/>
                  </a:ext>
                </a:extLst>
              </p:cNvPr>
              <p:cNvSpPr/>
              <p:nvPr/>
            </p:nvSpPr>
            <p:spPr>
              <a:xfrm>
                <a:off x="10209960" y="5187600"/>
                <a:ext cx="110160" cy="478440"/>
              </a:xfrm>
              <a:custGeom>
                <a:avLst/>
                <a:gdLst/>
                <a:ahLst/>
                <a:cxnLst/>
                <a:rect l="l" t="t" r="r" b="b"/>
                <a:pathLst>
                  <a:path w="42" h="173">
                    <a:moveTo>
                      <a:pt x="42" y="152"/>
                    </a:moveTo>
                    <a:cubicBezTo>
                      <a:pt x="42" y="164"/>
                      <a:pt x="33" y="173"/>
                      <a:pt x="21" y="173"/>
                    </a:cubicBezTo>
                    <a:cubicBezTo>
                      <a:pt x="21" y="173"/>
                      <a:pt x="21" y="173"/>
                      <a:pt x="21" y="173"/>
                    </a:cubicBezTo>
                    <a:cubicBezTo>
                      <a:pt x="9" y="173"/>
                      <a:pt x="0" y="164"/>
                      <a:pt x="0" y="152"/>
                    </a:cubicBezTo>
                    <a:cubicBezTo>
                      <a:pt x="0" y="21"/>
                      <a:pt x="0" y="21"/>
                      <a:pt x="0" y="21"/>
                    </a:cubicBezTo>
                    <a:cubicBezTo>
                      <a:pt x="0" y="10"/>
                      <a:pt x="9" y="0"/>
                      <a:pt x="21" y="0"/>
                    </a:cubicBezTo>
                    <a:cubicBezTo>
                      <a:pt x="21" y="0"/>
                      <a:pt x="21" y="0"/>
                      <a:pt x="21" y="0"/>
                    </a:cubicBezTo>
                    <a:cubicBezTo>
                      <a:pt x="33" y="0"/>
                      <a:pt x="42" y="10"/>
                      <a:pt x="42" y="21"/>
                    </a:cubicBezTo>
                    <a:lnTo>
                      <a:pt x="42" y="152"/>
                    </a:lnTo>
                    <a:close/>
                  </a:path>
                </a:pathLst>
              </a:custGeom>
              <a:solidFill>
                <a:srgbClr val="E0BB8D"/>
              </a:solidFill>
              <a:ln>
                <a:noFill/>
              </a:ln>
            </p:spPr>
            <p:style>
              <a:lnRef idx="0">
                <a:scrgbClr r="0" g="0" b="0"/>
              </a:lnRef>
              <a:fillRef idx="0">
                <a:scrgbClr r="0" g="0" b="0"/>
              </a:fillRef>
              <a:effectRef idx="0">
                <a:scrgbClr r="0" g="0" b="0"/>
              </a:effectRef>
              <a:fontRef idx="minor"/>
            </p:style>
          </p:sp>
          <p:sp>
            <p:nvSpPr>
              <p:cNvPr id="124" name="CustomShape 68">
                <a:extLst>
                  <a:ext uri="{FF2B5EF4-FFF2-40B4-BE49-F238E27FC236}">
                    <a16:creationId xmlns:a16="http://schemas.microsoft.com/office/drawing/2014/main" id="{B8A90570-C369-44EE-ACF7-DBA2D42E5773}"/>
                  </a:ext>
                </a:extLst>
              </p:cNvPr>
              <p:cNvSpPr/>
              <p:nvPr/>
            </p:nvSpPr>
            <p:spPr>
              <a:xfrm>
                <a:off x="9898920" y="5550480"/>
                <a:ext cx="421560" cy="115560"/>
              </a:xfrm>
              <a:custGeom>
                <a:avLst/>
                <a:gdLst/>
                <a:ahLst/>
                <a:cxnLst/>
                <a:rect l="l" t="t" r="r" b="b"/>
                <a:pathLst>
                  <a:path w="161" h="42">
                    <a:moveTo>
                      <a:pt x="140" y="0"/>
                    </a:moveTo>
                    <a:cubicBezTo>
                      <a:pt x="152" y="0"/>
                      <a:pt x="161" y="10"/>
                      <a:pt x="161" y="21"/>
                    </a:cubicBezTo>
                    <a:cubicBezTo>
                      <a:pt x="161" y="21"/>
                      <a:pt x="161" y="21"/>
                      <a:pt x="161" y="21"/>
                    </a:cubicBezTo>
                    <a:cubicBezTo>
                      <a:pt x="161" y="33"/>
                      <a:pt x="152" y="42"/>
                      <a:pt x="140" y="42"/>
                    </a:cubicBezTo>
                    <a:cubicBezTo>
                      <a:pt x="21" y="42"/>
                      <a:pt x="21" y="42"/>
                      <a:pt x="21" y="42"/>
                    </a:cubicBezTo>
                    <a:cubicBezTo>
                      <a:pt x="9" y="42"/>
                      <a:pt x="0" y="33"/>
                      <a:pt x="0" y="21"/>
                    </a:cubicBezTo>
                    <a:cubicBezTo>
                      <a:pt x="0" y="21"/>
                      <a:pt x="0" y="21"/>
                      <a:pt x="0" y="21"/>
                    </a:cubicBezTo>
                    <a:cubicBezTo>
                      <a:pt x="0" y="10"/>
                      <a:pt x="9" y="0"/>
                      <a:pt x="21" y="0"/>
                    </a:cubicBezTo>
                    <a:lnTo>
                      <a:pt x="140" y="0"/>
                    </a:lnTo>
                    <a:close/>
                  </a:path>
                </a:pathLst>
              </a:custGeom>
              <a:solidFill>
                <a:srgbClr val="E0BB8D"/>
              </a:solidFill>
              <a:ln>
                <a:noFill/>
              </a:ln>
            </p:spPr>
            <p:style>
              <a:lnRef idx="0">
                <a:scrgbClr r="0" g="0" b="0"/>
              </a:lnRef>
              <a:fillRef idx="0">
                <a:scrgbClr r="0" g="0" b="0"/>
              </a:fillRef>
              <a:effectRef idx="0">
                <a:scrgbClr r="0" g="0" b="0"/>
              </a:effectRef>
              <a:fontRef idx="minor"/>
            </p:style>
          </p:sp>
          <p:sp>
            <p:nvSpPr>
              <p:cNvPr id="125" name="CustomShape 69">
                <a:extLst>
                  <a:ext uri="{FF2B5EF4-FFF2-40B4-BE49-F238E27FC236}">
                    <a16:creationId xmlns:a16="http://schemas.microsoft.com/office/drawing/2014/main" id="{7EDDB550-12CA-428F-8FB4-AB1A92257F81}"/>
                  </a:ext>
                </a:extLst>
              </p:cNvPr>
              <p:cNvSpPr/>
              <p:nvPr/>
            </p:nvSpPr>
            <p:spPr>
              <a:xfrm>
                <a:off x="9848520" y="5550480"/>
                <a:ext cx="217800" cy="115560"/>
              </a:xfrm>
              <a:custGeom>
                <a:avLst/>
                <a:gdLst/>
                <a:ahLst/>
                <a:cxnLst/>
                <a:rect l="l" t="t" r="r" b="b"/>
                <a:pathLst>
                  <a:path w="83" h="42">
                    <a:moveTo>
                      <a:pt x="83" y="42"/>
                    </a:moveTo>
                    <a:cubicBezTo>
                      <a:pt x="0" y="42"/>
                      <a:pt x="0" y="42"/>
                      <a:pt x="0" y="42"/>
                    </a:cubicBezTo>
                    <a:cubicBezTo>
                      <a:pt x="0" y="19"/>
                      <a:pt x="18" y="0"/>
                      <a:pt x="41" y="0"/>
                    </a:cubicBezTo>
                    <a:cubicBezTo>
                      <a:pt x="64" y="0"/>
                      <a:pt x="83" y="19"/>
                      <a:pt x="83" y="42"/>
                    </a:cubicBezTo>
                    <a:close/>
                  </a:path>
                </a:pathLst>
              </a:custGeom>
              <a:solidFill>
                <a:srgbClr val="E0BB8D"/>
              </a:solidFill>
              <a:ln>
                <a:noFill/>
              </a:ln>
            </p:spPr>
            <p:style>
              <a:lnRef idx="0">
                <a:scrgbClr r="0" g="0" b="0"/>
              </a:lnRef>
              <a:fillRef idx="0">
                <a:scrgbClr r="0" g="0" b="0"/>
              </a:fillRef>
              <a:effectRef idx="0">
                <a:scrgbClr r="0" g="0" b="0"/>
              </a:effectRef>
              <a:fontRef idx="minor"/>
            </p:style>
          </p:sp>
          <p:sp>
            <p:nvSpPr>
              <p:cNvPr id="126" name="CustomShape 70">
                <a:extLst>
                  <a:ext uri="{FF2B5EF4-FFF2-40B4-BE49-F238E27FC236}">
                    <a16:creationId xmlns:a16="http://schemas.microsoft.com/office/drawing/2014/main" id="{91B2DBB5-33CE-4303-AA26-4DF997F7BBD0}"/>
                  </a:ext>
                </a:extLst>
              </p:cNvPr>
              <p:cNvSpPr/>
              <p:nvPr/>
            </p:nvSpPr>
            <p:spPr>
              <a:xfrm>
                <a:off x="10208520" y="5181120"/>
                <a:ext cx="135360" cy="226440"/>
              </a:xfrm>
              <a:prstGeom prst="rect">
                <a:avLst/>
              </a:prstGeom>
              <a:solidFill>
                <a:srgbClr val="333333"/>
              </a:solidFill>
              <a:ln>
                <a:noFill/>
              </a:ln>
            </p:spPr>
            <p:style>
              <a:lnRef idx="0">
                <a:scrgbClr r="0" g="0" b="0"/>
              </a:lnRef>
              <a:fillRef idx="0">
                <a:scrgbClr r="0" g="0" b="0"/>
              </a:fillRef>
              <a:effectRef idx="0">
                <a:scrgbClr r="0" g="0" b="0"/>
              </a:effectRef>
              <a:fontRef idx="minor"/>
            </p:style>
          </p:sp>
        </p:grpSp>
        <p:grpSp>
          <p:nvGrpSpPr>
            <p:cNvPr id="8" name="Group 71">
              <a:extLst>
                <a:ext uri="{FF2B5EF4-FFF2-40B4-BE49-F238E27FC236}">
                  <a16:creationId xmlns:a16="http://schemas.microsoft.com/office/drawing/2014/main" id="{A8C7E417-EE95-492A-B3AD-08031A00F4BB}"/>
                </a:ext>
              </a:extLst>
            </p:cNvPr>
            <p:cNvGrpSpPr/>
            <p:nvPr/>
          </p:nvGrpSpPr>
          <p:grpSpPr>
            <a:xfrm>
              <a:off x="10164672" y="3780000"/>
              <a:ext cx="1256400" cy="2256120"/>
              <a:chOff x="10656000" y="3780000"/>
              <a:chExt cx="1256400" cy="2256120"/>
            </a:xfrm>
          </p:grpSpPr>
          <p:grpSp>
            <p:nvGrpSpPr>
              <p:cNvPr id="71" name="Group 72">
                <a:extLst>
                  <a:ext uri="{FF2B5EF4-FFF2-40B4-BE49-F238E27FC236}">
                    <a16:creationId xmlns:a16="http://schemas.microsoft.com/office/drawing/2014/main" id="{13D1D8B2-D38F-48B6-A9CF-04A5BA7D2E83}"/>
                  </a:ext>
                </a:extLst>
              </p:cNvPr>
              <p:cNvGrpSpPr/>
              <p:nvPr/>
            </p:nvGrpSpPr>
            <p:grpSpPr>
              <a:xfrm>
                <a:off x="10656000" y="3780000"/>
                <a:ext cx="1256400" cy="2256120"/>
                <a:chOff x="10656000" y="3780000"/>
                <a:chExt cx="1256400" cy="2256120"/>
              </a:xfrm>
            </p:grpSpPr>
            <p:grpSp>
              <p:nvGrpSpPr>
                <p:cNvPr id="73" name="Group 73">
                  <a:extLst>
                    <a:ext uri="{FF2B5EF4-FFF2-40B4-BE49-F238E27FC236}">
                      <a16:creationId xmlns:a16="http://schemas.microsoft.com/office/drawing/2014/main" id="{A17326D4-5D18-4226-A102-A86665523F7F}"/>
                    </a:ext>
                  </a:extLst>
                </p:cNvPr>
                <p:cNvGrpSpPr/>
                <p:nvPr/>
              </p:nvGrpSpPr>
              <p:grpSpPr>
                <a:xfrm>
                  <a:off x="10656000" y="3780000"/>
                  <a:ext cx="1256400" cy="2256120"/>
                  <a:chOff x="10656000" y="3780000"/>
                  <a:chExt cx="1256400" cy="2256120"/>
                </a:xfrm>
              </p:grpSpPr>
              <p:sp>
                <p:nvSpPr>
                  <p:cNvPr id="78" name="CustomShape 74">
                    <a:extLst>
                      <a:ext uri="{FF2B5EF4-FFF2-40B4-BE49-F238E27FC236}">
                        <a16:creationId xmlns:a16="http://schemas.microsoft.com/office/drawing/2014/main" id="{C00ACC4F-808D-401F-83CF-A97C6B4DBCC3}"/>
                      </a:ext>
                    </a:extLst>
                  </p:cNvPr>
                  <p:cNvSpPr/>
                  <p:nvPr/>
                </p:nvSpPr>
                <p:spPr>
                  <a:xfrm>
                    <a:off x="10656000" y="3780000"/>
                    <a:ext cx="1256400" cy="2252880"/>
                  </a:xfrm>
                  <a:prstGeom prst="rect">
                    <a:avLst/>
                  </a:prstGeom>
                  <a:noFill/>
                  <a:ln>
                    <a:noFill/>
                  </a:ln>
                </p:spPr>
                <p:style>
                  <a:lnRef idx="0">
                    <a:scrgbClr r="0" g="0" b="0"/>
                  </a:lnRef>
                  <a:fillRef idx="0">
                    <a:scrgbClr r="0" g="0" b="0"/>
                  </a:fillRef>
                  <a:effectRef idx="0">
                    <a:scrgbClr r="0" g="0" b="0"/>
                  </a:effectRef>
                  <a:fontRef idx="minor"/>
                </p:style>
              </p:sp>
              <p:sp>
                <p:nvSpPr>
                  <p:cNvPr id="79" name="CustomShape 75">
                    <a:extLst>
                      <a:ext uri="{FF2B5EF4-FFF2-40B4-BE49-F238E27FC236}">
                        <a16:creationId xmlns:a16="http://schemas.microsoft.com/office/drawing/2014/main" id="{DE31FFBD-B431-410B-9285-5314DC9EDFF4}"/>
                      </a:ext>
                    </a:extLst>
                  </p:cNvPr>
                  <p:cNvSpPr/>
                  <p:nvPr/>
                </p:nvSpPr>
                <p:spPr>
                  <a:xfrm>
                    <a:off x="10825920" y="4002840"/>
                    <a:ext cx="374760" cy="77400"/>
                  </a:xfrm>
                  <a:custGeom>
                    <a:avLst/>
                    <a:gdLst/>
                    <a:ahLst/>
                    <a:cxnLst/>
                    <a:rect l="l" t="t" r="r" b="b"/>
                    <a:pathLst>
                      <a:path w="146" h="30">
                        <a:moveTo>
                          <a:pt x="0" y="23"/>
                        </a:moveTo>
                        <a:cubicBezTo>
                          <a:pt x="0" y="27"/>
                          <a:pt x="3" y="30"/>
                          <a:pt x="7" y="30"/>
                        </a:cubicBezTo>
                        <a:cubicBezTo>
                          <a:pt x="139" y="30"/>
                          <a:pt x="139" y="30"/>
                          <a:pt x="139" y="30"/>
                        </a:cubicBezTo>
                        <a:cubicBezTo>
                          <a:pt x="143" y="30"/>
                          <a:pt x="146" y="27"/>
                          <a:pt x="146" y="23"/>
                        </a:cubicBezTo>
                        <a:cubicBezTo>
                          <a:pt x="146" y="7"/>
                          <a:pt x="146" y="7"/>
                          <a:pt x="146" y="7"/>
                        </a:cubicBezTo>
                        <a:cubicBezTo>
                          <a:pt x="146" y="3"/>
                          <a:pt x="143" y="0"/>
                          <a:pt x="139" y="0"/>
                        </a:cubicBezTo>
                        <a:cubicBezTo>
                          <a:pt x="7" y="0"/>
                          <a:pt x="7" y="0"/>
                          <a:pt x="7" y="0"/>
                        </a:cubicBezTo>
                        <a:cubicBezTo>
                          <a:pt x="3" y="0"/>
                          <a:pt x="0" y="3"/>
                          <a:pt x="0" y="7"/>
                        </a:cubicBezTo>
                        <a:lnTo>
                          <a:pt x="0" y="23"/>
                        </a:lnTo>
                        <a:close/>
                      </a:path>
                    </a:pathLst>
                  </a:custGeom>
                  <a:solidFill>
                    <a:srgbClr val="493726"/>
                  </a:solidFill>
                  <a:ln>
                    <a:noFill/>
                  </a:ln>
                </p:spPr>
                <p:style>
                  <a:lnRef idx="0">
                    <a:scrgbClr r="0" g="0" b="0"/>
                  </a:lnRef>
                  <a:fillRef idx="0">
                    <a:scrgbClr r="0" g="0" b="0"/>
                  </a:fillRef>
                  <a:effectRef idx="0">
                    <a:scrgbClr r="0" g="0" b="0"/>
                  </a:effectRef>
                  <a:fontRef idx="minor"/>
                </p:style>
              </p:sp>
              <p:sp>
                <p:nvSpPr>
                  <p:cNvPr id="80" name="CustomShape 76">
                    <a:extLst>
                      <a:ext uri="{FF2B5EF4-FFF2-40B4-BE49-F238E27FC236}">
                        <a16:creationId xmlns:a16="http://schemas.microsoft.com/office/drawing/2014/main" id="{5505122B-B159-4C53-9B7D-D911D47C16DF}"/>
                      </a:ext>
                    </a:extLst>
                  </p:cNvPr>
                  <p:cNvSpPr/>
                  <p:nvPr/>
                </p:nvSpPr>
                <p:spPr>
                  <a:xfrm>
                    <a:off x="10807200" y="5030280"/>
                    <a:ext cx="412200" cy="891720"/>
                  </a:xfrm>
                  <a:custGeom>
                    <a:avLst/>
                    <a:gdLst/>
                    <a:ahLst/>
                    <a:cxnLst/>
                    <a:rect l="l" t="t" r="r" b="b"/>
                    <a:pathLst>
                      <a:path w="265" h="573">
                        <a:moveTo>
                          <a:pt x="0" y="0"/>
                        </a:moveTo>
                        <a:lnTo>
                          <a:pt x="0" y="0"/>
                        </a:lnTo>
                        <a:lnTo>
                          <a:pt x="68" y="0"/>
                        </a:lnTo>
                        <a:lnTo>
                          <a:pt x="197" y="0"/>
                        </a:lnTo>
                        <a:lnTo>
                          <a:pt x="265" y="0"/>
                        </a:lnTo>
                        <a:lnTo>
                          <a:pt x="265" y="88"/>
                        </a:lnTo>
                        <a:lnTo>
                          <a:pt x="265" y="573"/>
                        </a:lnTo>
                        <a:lnTo>
                          <a:pt x="197" y="573"/>
                        </a:lnTo>
                        <a:lnTo>
                          <a:pt x="197" y="88"/>
                        </a:lnTo>
                        <a:lnTo>
                          <a:pt x="68" y="88"/>
                        </a:lnTo>
                        <a:lnTo>
                          <a:pt x="68" y="573"/>
                        </a:lnTo>
                        <a:lnTo>
                          <a:pt x="0" y="573"/>
                        </a:lnTo>
                        <a:lnTo>
                          <a:pt x="0" y="88"/>
                        </a:lnTo>
                        <a:lnTo>
                          <a:pt x="0" y="88"/>
                        </a:lnTo>
                        <a:lnTo>
                          <a:pt x="0" y="0"/>
                        </a:lnTo>
                        <a:close/>
                      </a:path>
                    </a:pathLst>
                  </a:custGeom>
                  <a:solidFill>
                    <a:srgbClr val="00188F"/>
                  </a:solidFill>
                  <a:ln>
                    <a:noFill/>
                  </a:ln>
                </p:spPr>
                <p:style>
                  <a:lnRef idx="0">
                    <a:scrgbClr r="0" g="0" b="0"/>
                  </a:lnRef>
                  <a:fillRef idx="0">
                    <a:scrgbClr r="0" g="0" b="0"/>
                  </a:fillRef>
                  <a:effectRef idx="0">
                    <a:scrgbClr r="0" g="0" b="0"/>
                  </a:effectRef>
                  <a:fontRef idx="minor"/>
                </p:style>
              </p:sp>
              <p:sp>
                <p:nvSpPr>
                  <p:cNvPr id="81" name="CustomShape 77">
                    <a:extLst>
                      <a:ext uri="{FF2B5EF4-FFF2-40B4-BE49-F238E27FC236}">
                        <a16:creationId xmlns:a16="http://schemas.microsoft.com/office/drawing/2014/main" id="{C72D01D8-72A5-4372-89BC-94C17639BBA2}"/>
                      </a:ext>
                    </a:extLst>
                  </p:cNvPr>
                  <p:cNvSpPr/>
                  <p:nvPr/>
                </p:nvSpPr>
                <p:spPr>
                  <a:xfrm>
                    <a:off x="10807200" y="5907240"/>
                    <a:ext cx="247320" cy="128880"/>
                  </a:xfrm>
                  <a:custGeom>
                    <a:avLst/>
                    <a:gdLst/>
                    <a:ahLst/>
                    <a:cxnLst/>
                    <a:rect l="l" t="t" r="r" b="b"/>
                    <a:pathLst>
                      <a:path w="96" h="50">
                        <a:moveTo>
                          <a:pt x="41" y="0"/>
                        </a:moveTo>
                        <a:cubicBezTo>
                          <a:pt x="70" y="0"/>
                          <a:pt x="93" y="22"/>
                          <a:pt x="96" y="50"/>
                        </a:cubicBezTo>
                        <a:cubicBezTo>
                          <a:pt x="41" y="50"/>
                          <a:pt x="41" y="50"/>
                          <a:pt x="41" y="50"/>
                        </a:cubicBezTo>
                        <a:cubicBezTo>
                          <a:pt x="0" y="50"/>
                          <a:pt x="0" y="50"/>
                          <a:pt x="0" y="50"/>
                        </a:cubicBezTo>
                        <a:cubicBezTo>
                          <a:pt x="0" y="0"/>
                          <a:pt x="0" y="0"/>
                          <a:pt x="0" y="0"/>
                        </a:cubicBezTo>
                        <a:lnTo>
                          <a:pt x="41" y="0"/>
                        </a:lnTo>
                        <a:close/>
                      </a:path>
                    </a:pathLst>
                  </a:custGeom>
                  <a:solidFill>
                    <a:schemeClr val="tx1">
                      <a:lumMod val="50000"/>
                    </a:schemeClr>
                  </a:solidFill>
                  <a:ln>
                    <a:noFill/>
                  </a:ln>
                </p:spPr>
                <p:style>
                  <a:lnRef idx="0">
                    <a:scrgbClr r="0" g="0" b="0"/>
                  </a:lnRef>
                  <a:fillRef idx="0">
                    <a:scrgbClr r="0" g="0" b="0"/>
                  </a:fillRef>
                  <a:effectRef idx="0">
                    <a:scrgbClr r="0" g="0" b="0"/>
                  </a:effectRef>
                  <a:fontRef idx="minor"/>
                </p:style>
              </p:sp>
              <p:sp>
                <p:nvSpPr>
                  <p:cNvPr id="82" name="CustomShape 78">
                    <a:extLst>
                      <a:ext uri="{FF2B5EF4-FFF2-40B4-BE49-F238E27FC236}">
                        <a16:creationId xmlns:a16="http://schemas.microsoft.com/office/drawing/2014/main" id="{CAE3188C-2228-43B1-B874-3641B90ACBBF}"/>
                      </a:ext>
                    </a:extLst>
                  </p:cNvPr>
                  <p:cNvSpPr/>
                  <p:nvPr/>
                </p:nvSpPr>
                <p:spPr>
                  <a:xfrm>
                    <a:off x="11113920" y="5907240"/>
                    <a:ext cx="245520" cy="128880"/>
                  </a:xfrm>
                  <a:custGeom>
                    <a:avLst/>
                    <a:gdLst/>
                    <a:ahLst/>
                    <a:cxnLst/>
                    <a:rect l="l" t="t" r="r" b="b"/>
                    <a:pathLst>
                      <a:path w="96" h="50">
                        <a:moveTo>
                          <a:pt x="41" y="0"/>
                        </a:moveTo>
                        <a:cubicBezTo>
                          <a:pt x="70" y="0"/>
                          <a:pt x="93" y="22"/>
                          <a:pt x="96" y="50"/>
                        </a:cubicBezTo>
                        <a:cubicBezTo>
                          <a:pt x="41" y="50"/>
                          <a:pt x="41" y="50"/>
                          <a:pt x="41" y="50"/>
                        </a:cubicBezTo>
                        <a:cubicBezTo>
                          <a:pt x="0" y="50"/>
                          <a:pt x="0" y="50"/>
                          <a:pt x="0" y="50"/>
                        </a:cubicBezTo>
                        <a:cubicBezTo>
                          <a:pt x="0" y="0"/>
                          <a:pt x="0" y="0"/>
                          <a:pt x="0" y="0"/>
                        </a:cubicBezTo>
                        <a:lnTo>
                          <a:pt x="41" y="0"/>
                        </a:lnTo>
                        <a:close/>
                      </a:path>
                    </a:pathLst>
                  </a:custGeom>
                  <a:solidFill>
                    <a:schemeClr val="tx1">
                      <a:lumMod val="50000"/>
                    </a:schemeClr>
                  </a:solidFill>
                  <a:ln>
                    <a:noFill/>
                  </a:ln>
                </p:spPr>
                <p:style>
                  <a:lnRef idx="0">
                    <a:scrgbClr r="0" g="0" b="0"/>
                  </a:lnRef>
                  <a:fillRef idx="0">
                    <a:scrgbClr r="0" g="0" b="0"/>
                  </a:fillRef>
                  <a:effectRef idx="0">
                    <a:scrgbClr r="0" g="0" b="0"/>
                  </a:effectRef>
                  <a:fontRef idx="minor"/>
                </p:style>
              </p:sp>
              <p:sp>
                <p:nvSpPr>
                  <p:cNvPr id="83" name="CustomShape 79">
                    <a:extLst>
                      <a:ext uri="{FF2B5EF4-FFF2-40B4-BE49-F238E27FC236}">
                        <a16:creationId xmlns:a16="http://schemas.microsoft.com/office/drawing/2014/main" id="{77333282-CC0D-4449-A703-14797A86BCD8}"/>
                      </a:ext>
                    </a:extLst>
                  </p:cNvPr>
                  <p:cNvSpPr/>
                  <p:nvPr/>
                </p:nvSpPr>
                <p:spPr>
                  <a:xfrm>
                    <a:off x="10656000" y="4292280"/>
                    <a:ext cx="714240" cy="737640"/>
                  </a:xfrm>
                  <a:custGeom>
                    <a:avLst/>
                    <a:gdLst/>
                    <a:ahLst/>
                    <a:cxnLst/>
                    <a:rect l="l" t="t" r="r" b="b"/>
                    <a:pathLst>
                      <a:path w="278" h="288">
                        <a:moveTo>
                          <a:pt x="59" y="0"/>
                        </a:moveTo>
                        <a:cubicBezTo>
                          <a:pt x="219" y="0"/>
                          <a:pt x="219" y="0"/>
                          <a:pt x="219" y="0"/>
                        </a:cubicBezTo>
                        <a:cubicBezTo>
                          <a:pt x="252" y="0"/>
                          <a:pt x="278" y="27"/>
                          <a:pt x="278" y="59"/>
                        </a:cubicBezTo>
                        <a:cubicBezTo>
                          <a:pt x="278" y="109"/>
                          <a:pt x="278" y="109"/>
                          <a:pt x="278" y="109"/>
                        </a:cubicBezTo>
                        <a:cubicBezTo>
                          <a:pt x="219" y="109"/>
                          <a:pt x="219" y="109"/>
                          <a:pt x="219" y="109"/>
                        </a:cubicBezTo>
                        <a:cubicBezTo>
                          <a:pt x="219" y="288"/>
                          <a:pt x="219" y="288"/>
                          <a:pt x="219"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6" y="0"/>
                          <a:pt x="59" y="0"/>
                        </a:cubicBezTo>
                        <a:close/>
                      </a:path>
                    </a:pathLst>
                  </a:custGeom>
                  <a:solidFill>
                    <a:srgbClr val="FFCCFF"/>
                  </a:solidFill>
                  <a:ln>
                    <a:noFill/>
                  </a:ln>
                </p:spPr>
                <p:style>
                  <a:lnRef idx="0">
                    <a:scrgbClr r="0" g="0" b="0"/>
                  </a:lnRef>
                  <a:fillRef idx="0">
                    <a:scrgbClr r="0" g="0" b="0"/>
                  </a:fillRef>
                  <a:effectRef idx="0">
                    <a:scrgbClr r="0" g="0" b="0"/>
                  </a:effectRef>
                  <a:fontRef idx="minor"/>
                </p:style>
              </p:sp>
              <p:sp>
                <p:nvSpPr>
                  <p:cNvPr id="84" name="CustomShape 80">
                    <a:extLst>
                      <a:ext uri="{FF2B5EF4-FFF2-40B4-BE49-F238E27FC236}">
                        <a16:creationId xmlns:a16="http://schemas.microsoft.com/office/drawing/2014/main" id="{A212C79D-6F7D-465E-AA0E-E98AE6F95E9F}"/>
                      </a:ext>
                    </a:extLst>
                  </p:cNvPr>
                  <p:cNvSpPr/>
                  <p:nvPr/>
                </p:nvSpPr>
                <p:spPr>
                  <a:xfrm>
                    <a:off x="10663920" y="5055480"/>
                    <a:ext cx="111600" cy="294120"/>
                  </a:xfrm>
                  <a:custGeom>
                    <a:avLst/>
                    <a:gdLst/>
                    <a:ahLst/>
                    <a:cxnLst/>
                    <a:rect l="l" t="t" r="r" b="b"/>
                    <a:pathLst>
                      <a:path w="44" h="87">
                        <a:moveTo>
                          <a:pt x="44" y="0"/>
                        </a:moveTo>
                        <a:cubicBezTo>
                          <a:pt x="44" y="87"/>
                          <a:pt x="44" y="87"/>
                          <a:pt x="44" y="87"/>
                        </a:cubicBezTo>
                        <a:cubicBezTo>
                          <a:pt x="20" y="87"/>
                          <a:pt x="0" y="67"/>
                          <a:pt x="0" y="43"/>
                        </a:cubicBezTo>
                        <a:cubicBezTo>
                          <a:pt x="0" y="19"/>
                          <a:pt x="20" y="0"/>
                          <a:pt x="44" y="0"/>
                        </a:cubicBezTo>
                        <a:close/>
                      </a:path>
                    </a:pathLst>
                  </a:custGeom>
                  <a:solidFill>
                    <a:srgbClr val="6D563D"/>
                  </a:solidFill>
                  <a:ln>
                    <a:noFill/>
                  </a:ln>
                </p:spPr>
                <p:style>
                  <a:lnRef idx="0">
                    <a:scrgbClr r="0" g="0" b="0"/>
                  </a:lnRef>
                  <a:fillRef idx="0">
                    <a:scrgbClr r="0" g="0" b="0"/>
                  </a:fillRef>
                  <a:effectRef idx="0">
                    <a:scrgbClr r="0" g="0" b="0"/>
                  </a:effectRef>
                  <a:fontRef idx="minor"/>
                </p:style>
              </p:sp>
              <p:sp>
                <p:nvSpPr>
                  <p:cNvPr id="85" name="CustomShape 81">
                    <a:extLst>
                      <a:ext uri="{FF2B5EF4-FFF2-40B4-BE49-F238E27FC236}">
                        <a16:creationId xmlns:a16="http://schemas.microsoft.com/office/drawing/2014/main" id="{A077607A-B091-4274-8391-0B50C7681B60}"/>
                      </a:ext>
                    </a:extLst>
                  </p:cNvPr>
                  <p:cNvSpPr/>
                  <p:nvPr/>
                </p:nvSpPr>
                <p:spPr>
                  <a:xfrm>
                    <a:off x="11260080" y="4564800"/>
                    <a:ext cx="253440" cy="378000"/>
                  </a:xfrm>
                  <a:custGeom>
                    <a:avLst/>
                    <a:gdLst/>
                    <a:ahLst/>
                    <a:cxnLst/>
                    <a:rect l="l" t="t" r="r" b="b"/>
                    <a:pathLst>
                      <a:path w="99" h="148">
                        <a:moveTo>
                          <a:pt x="37" y="148"/>
                        </a:moveTo>
                        <a:cubicBezTo>
                          <a:pt x="99" y="148"/>
                          <a:pt x="99" y="148"/>
                          <a:pt x="99" y="148"/>
                        </a:cubicBezTo>
                        <a:cubicBezTo>
                          <a:pt x="99" y="105"/>
                          <a:pt x="99" y="105"/>
                          <a:pt x="99" y="105"/>
                        </a:cubicBezTo>
                        <a:cubicBezTo>
                          <a:pt x="43" y="105"/>
                          <a:pt x="43" y="105"/>
                          <a:pt x="43" y="105"/>
                        </a:cubicBezTo>
                        <a:cubicBezTo>
                          <a:pt x="43" y="0"/>
                          <a:pt x="43" y="0"/>
                          <a:pt x="43" y="0"/>
                        </a:cubicBezTo>
                        <a:cubicBezTo>
                          <a:pt x="0" y="0"/>
                          <a:pt x="0" y="0"/>
                          <a:pt x="0" y="0"/>
                        </a:cubicBezTo>
                        <a:cubicBezTo>
                          <a:pt x="0" y="111"/>
                          <a:pt x="0" y="111"/>
                          <a:pt x="0" y="111"/>
                        </a:cubicBezTo>
                        <a:cubicBezTo>
                          <a:pt x="0" y="131"/>
                          <a:pt x="17" y="148"/>
                          <a:pt x="37" y="148"/>
                        </a:cubicBezTo>
                        <a:close/>
                      </a:path>
                    </a:pathLst>
                  </a:custGeom>
                  <a:solidFill>
                    <a:srgbClr val="FFCCFF"/>
                  </a:solidFill>
                  <a:ln>
                    <a:noFill/>
                  </a:ln>
                </p:spPr>
                <p:style>
                  <a:lnRef idx="0">
                    <a:scrgbClr r="0" g="0" b="0"/>
                  </a:lnRef>
                  <a:fillRef idx="0">
                    <a:scrgbClr r="0" g="0" b="0"/>
                  </a:fillRef>
                  <a:effectRef idx="0">
                    <a:scrgbClr r="0" g="0" b="0"/>
                  </a:effectRef>
                  <a:fontRef idx="minor"/>
                </p:style>
              </p:sp>
              <p:sp>
                <p:nvSpPr>
                  <p:cNvPr id="86" name="CustomShape 82">
                    <a:extLst>
                      <a:ext uri="{FF2B5EF4-FFF2-40B4-BE49-F238E27FC236}">
                        <a16:creationId xmlns:a16="http://schemas.microsoft.com/office/drawing/2014/main" id="{59B43B0B-7F66-4664-A357-E9FE8A915583}"/>
                      </a:ext>
                    </a:extLst>
                  </p:cNvPr>
                  <p:cNvSpPr/>
                  <p:nvPr/>
                </p:nvSpPr>
                <p:spPr>
                  <a:xfrm>
                    <a:off x="10656000" y="4564800"/>
                    <a:ext cx="130320" cy="611640"/>
                  </a:xfrm>
                  <a:prstGeom prst="rect">
                    <a:avLst/>
                  </a:prstGeom>
                  <a:solidFill>
                    <a:srgbClr val="FFCCFF"/>
                  </a:solidFill>
                  <a:ln>
                    <a:noFill/>
                  </a:ln>
                </p:spPr>
                <p:style>
                  <a:lnRef idx="0">
                    <a:scrgbClr r="0" g="0" b="0"/>
                  </a:lnRef>
                  <a:fillRef idx="0">
                    <a:scrgbClr r="0" g="0" b="0"/>
                  </a:fillRef>
                  <a:effectRef idx="0">
                    <a:scrgbClr r="0" g="0" b="0"/>
                  </a:effectRef>
                  <a:fontRef idx="minor"/>
                </p:style>
              </p:sp>
              <p:sp>
                <p:nvSpPr>
                  <p:cNvPr id="87" name="CustomShape 83">
                    <a:extLst>
                      <a:ext uri="{FF2B5EF4-FFF2-40B4-BE49-F238E27FC236}">
                        <a16:creationId xmlns:a16="http://schemas.microsoft.com/office/drawing/2014/main" id="{F45EED9C-3608-4F0C-B925-E6ACF8674D72}"/>
                      </a:ext>
                    </a:extLst>
                  </p:cNvPr>
                  <p:cNvSpPr/>
                  <p:nvPr/>
                </p:nvSpPr>
                <p:spPr>
                  <a:xfrm>
                    <a:off x="11380320" y="4838760"/>
                    <a:ext cx="223920" cy="111600"/>
                  </a:xfrm>
                  <a:custGeom>
                    <a:avLst/>
                    <a:gdLst/>
                    <a:ahLst/>
                    <a:cxnLst/>
                    <a:rect l="l" t="t" r="r" b="b"/>
                    <a:pathLst>
                      <a:path w="87" h="44">
                        <a:moveTo>
                          <a:pt x="0" y="0"/>
                        </a:moveTo>
                        <a:cubicBezTo>
                          <a:pt x="87" y="0"/>
                          <a:pt x="87" y="0"/>
                          <a:pt x="87" y="0"/>
                        </a:cubicBezTo>
                        <a:cubicBezTo>
                          <a:pt x="87" y="24"/>
                          <a:pt x="68" y="44"/>
                          <a:pt x="44" y="44"/>
                        </a:cubicBezTo>
                        <a:cubicBezTo>
                          <a:pt x="19" y="44"/>
                          <a:pt x="0" y="24"/>
                          <a:pt x="0" y="0"/>
                        </a:cubicBezTo>
                        <a:close/>
                      </a:path>
                    </a:pathLst>
                  </a:custGeom>
                  <a:solidFill>
                    <a:srgbClr val="6D563D"/>
                  </a:solidFill>
                  <a:ln>
                    <a:noFill/>
                  </a:ln>
                </p:spPr>
                <p:style>
                  <a:lnRef idx="0">
                    <a:scrgbClr r="0" g="0" b="0"/>
                  </a:lnRef>
                  <a:fillRef idx="0">
                    <a:scrgbClr r="0" g="0" b="0"/>
                  </a:fillRef>
                  <a:effectRef idx="0">
                    <a:scrgbClr r="0" g="0" b="0"/>
                  </a:effectRef>
                  <a:fontRef idx="minor"/>
                </p:style>
              </p:sp>
              <p:sp>
                <p:nvSpPr>
                  <p:cNvPr id="88" name="CustomShape 84">
                    <a:extLst>
                      <a:ext uri="{FF2B5EF4-FFF2-40B4-BE49-F238E27FC236}">
                        <a16:creationId xmlns:a16="http://schemas.microsoft.com/office/drawing/2014/main" id="{B1162CB6-7779-48AD-811B-E1889911076A}"/>
                      </a:ext>
                    </a:extLst>
                  </p:cNvPr>
                  <p:cNvSpPr/>
                  <p:nvPr/>
                </p:nvSpPr>
                <p:spPr>
                  <a:xfrm>
                    <a:off x="11288160" y="4787640"/>
                    <a:ext cx="490320" cy="51120"/>
                  </a:xfrm>
                  <a:prstGeom prst="rect">
                    <a:avLst/>
                  </a:prstGeom>
                  <a:solidFill>
                    <a:srgbClr val="505050"/>
                  </a:solidFill>
                  <a:ln>
                    <a:noFill/>
                  </a:ln>
                </p:spPr>
                <p:style>
                  <a:lnRef idx="0">
                    <a:scrgbClr r="0" g="0" b="0"/>
                  </a:lnRef>
                  <a:fillRef idx="0">
                    <a:scrgbClr r="0" g="0" b="0"/>
                  </a:fillRef>
                  <a:effectRef idx="0">
                    <a:scrgbClr r="0" g="0" b="0"/>
                  </a:effectRef>
                  <a:fontRef idx="minor"/>
                </p:style>
              </p:sp>
              <p:sp>
                <p:nvSpPr>
                  <p:cNvPr id="89" name="CustomShape 85">
                    <a:extLst>
                      <a:ext uri="{FF2B5EF4-FFF2-40B4-BE49-F238E27FC236}">
                        <a16:creationId xmlns:a16="http://schemas.microsoft.com/office/drawing/2014/main" id="{120334F7-761D-4BF9-937B-D5AFC0086FB7}"/>
                      </a:ext>
                    </a:extLst>
                  </p:cNvPr>
                  <p:cNvSpPr/>
                  <p:nvPr/>
                </p:nvSpPr>
                <p:spPr>
                  <a:xfrm>
                    <a:off x="11401920" y="4541400"/>
                    <a:ext cx="510480" cy="245520"/>
                  </a:xfrm>
                  <a:custGeom>
                    <a:avLst/>
                    <a:gdLst/>
                    <a:ahLst/>
                    <a:cxnLst/>
                    <a:rect l="l" t="t" r="r" b="b"/>
                    <a:pathLst>
                      <a:path w="328" h="158">
                        <a:moveTo>
                          <a:pt x="85" y="0"/>
                        </a:moveTo>
                        <a:lnTo>
                          <a:pt x="328" y="0"/>
                        </a:lnTo>
                        <a:lnTo>
                          <a:pt x="242" y="158"/>
                        </a:lnTo>
                        <a:lnTo>
                          <a:pt x="0" y="158"/>
                        </a:lnTo>
                        <a:lnTo>
                          <a:pt x="85" y="0"/>
                        </a:lnTo>
                        <a:close/>
                      </a:path>
                    </a:pathLst>
                  </a:custGeom>
                  <a:solidFill>
                    <a:schemeClr val="bg1">
                      <a:lumMod val="50000"/>
                    </a:schemeClr>
                  </a:solidFill>
                  <a:ln>
                    <a:noFill/>
                  </a:ln>
                </p:spPr>
                <p:style>
                  <a:lnRef idx="0">
                    <a:scrgbClr r="0" g="0" b="0"/>
                  </a:lnRef>
                  <a:fillRef idx="0">
                    <a:scrgbClr r="0" g="0" b="0"/>
                  </a:fillRef>
                  <a:effectRef idx="0">
                    <a:scrgbClr r="0" g="0" b="0"/>
                  </a:effectRef>
                  <a:fontRef idx="minor"/>
                </p:style>
              </p:sp>
              <p:sp>
                <p:nvSpPr>
                  <p:cNvPr id="90" name="CustomShape 86">
                    <a:extLst>
                      <a:ext uri="{FF2B5EF4-FFF2-40B4-BE49-F238E27FC236}">
                        <a16:creationId xmlns:a16="http://schemas.microsoft.com/office/drawing/2014/main" id="{FAAC4AEE-940F-41E3-A828-F3371831771A}"/>
                      </a:ext>
                    </a:extLst>
                  </p:cNvPr>
                  <p:cNvSpPr/>
                  <p:nvPr/>
                </p:nvSpPr>
                <p:spPr>
                  <a:xfrm>
                    <a:off x="11288160" y="4787640"/>
                    <a:ext cx="113400" cy="52560"/>
                  </a:xfrm>
                  <a:prstGeom prst="rect">
                    <a:avLst/>
                  </a:prstGeom>
                  <a:solidFill>
                    <a:srgbClr val="969696"/>
                  </a:solidFill>
                  <a:ln>
                    <a:noFill/>
                  </a:ln>
                </p:spPr>
                <p:style>
                  <a:lnRef idx="0">
                    <a:scrgbClr r="0" g="0" b="0"/>
                  </a:lnRef>
                  <a:fillRef idx="0">
                    <a:scrgbClr r="0" g="0" b="0"/>
                  </a:fillRef>
                  <a:effectRef idx="0">
                    <a:scrgbClr r="0" g="0" b="0"/>
                  </a:effectRef>
                  <a:fontRef idx="minor"/>
                </p:style>
              </p:sp>
              <p:sp>
                <p:nvSpPr>
                  <p:cNvPr id="91" name="CustomShape 87">
                    <a:extLst>
                      <a:ext uri="{FF2B5EF4-FFF2-40B4-BE49-F238E27FC236}">
                        <a16:creationId xmlns:a16="http://schemas.microsoft.com/office/drawing/2014/main" id="{80DBF0E2-BA9C-4199-B0EF-DDF495BC3469}"/>
                      </a:ext>
                    </a:extLst>
                  </p:cNvPr>
                  <p:cNvSpPr/>
                  <p:nvPr/>
                </p:nvSpPr>
                <p:spPr>
                  <a:xfrm>
                    <a:off x="10947240" y="4141440"/>
                    <a:ext cx="130320" cy="214560"/>
                  </a:xfrm>
                  <a:custGeom>
                    <a:avLst/>
                    <a:gdLst/>
                    <a:ahLst/>
                    <a:cxnLst/>
                    <a:rect l="l" t="t" r="r" b="b"/>
                    <a:pathLst>
                      <a:path w="84" h="138">
                        <a:moveTo>
                          <a:pt x="42" y="138"/>
                        </a:moveTo>
                        <a:lnTo>
                          <a:pt x="84" y="97"/>
                        </a:lnTo>
                        <a:lnTo>
                          <a:pt x="84" y="0"/>
                        </a:lnTo>
                        <a:lnTo>
                          <a:pt x="0" y="0"/>
                        </a:lnTo>
                        <a:lnTo>
                          <a:pt x="0" y="97"/>
                        </a:lnTo>
                        <a:lnTo>
                          <a:pt x="42" y="138"/>
                        </a:lnTo>
                        <a:close/>
                      </a:path>
                    </a:pathLst>
                  </a:custGeom>
                  <a:solidFill>
                    <a:srgbClr val="6D563D"/>
                  </a:solidFill>
                  <a:ln>
                    <a:noFill/>
                  </a:ln>
                </p:spPr>
                <p:style>
                  <a:lnRef idx="0">
                    <a:scrgbClr r="0" g="0" b="0"/>
                  </a:lnRef>
                  <a:fillRef idx="0">
                    <a:scrgbClr r="0" g="0" b="0"/>
                  </a:fillRef>
                  <a:effectRef idx="0">
                    <a:scrgbClr r="0" g="0" b="0"/>
                  </a:effectRef>
                  <a:fontRef idx="minor"/>
                </p:style>
              </p:sp>
              <p:sp>
                <p:nvSpPr>
                  <p:cNvPr id="92" name="CustomShape 88">
                    <a:extLst>
                      <a:ext uri="{FF2B5EF4-FFF2-40B4-BE49-F238E27FC236}">
                        <a16:creationId xmlns:a16="http://schemas.microsoft.com/office/drawing/2014/main" id="{749135A5-4D58-4CC3-9260-A4243B676E50}"/>
                      </a:ext>
                    </a:extLst>
                  </p:cNvPr>
                  <p:cNvSpPr/>
                  <p:nvPr/>
                </p:nvSpPr>
                <p:spPr>
                  <a:xfrm>
                    <a:off x="10947240" y="4141440"/>
                    <a:ext cx="130320" cy="114840"/>
                  </a:xfrm>
                  <a:custGeom>
                    <a:avLst/>
                    <a:gdLst/>
                    <a:ahLst/>
                    <a:cxnLst/>
                    <a:rect l="l" t="t" r="r" b="b"/>
                    <a:pathLst>
                      <a:path w="51" h="45">
                        <a:moveTo>
                          <a:pt x="51" y="41"/>
                        </a:moveTo>
                        <a:cubicBezTo>
                          <a:pt x="43" y="44"/>
                          <a:pt x="35" y="45"/>
                          <a:pt x="26" y="45"/>
                        </a:cubicBezTo>
                        <a:cubicBezTo>
                          <a:pt x="17" y="45"/>
                          <a:pt x="9" y="43"/>
                          <a:pt x="0" y="41"/>
                        </a:cubicBezTo>
                        <a:cubicBezTo>
                          <a:pt x="0" y="0"/>
                          <a:pt x="0" y="0"/>
                          <a:pt x="0" y="0"/>
                        </a:cubicBezTo>
                        <a:cubicBezTo>
                          <a:pt x="51" y="0"/>
                          <a:pt x="51" y="0"/>
                          <a:pt x="51" y="0"/>
                        </a:cubicBezTo>
                        <a:lnTo>
                          <a:pt x="51" y="41"/>
                        </a:lnTo>
                        <a:close/>
                      </a:path>
                    </a:pathLst>
                  </a:custGeom>
                  <a:solidFill>
                    <a:srgbClr val="493726"/>
                  </a:solidFill>
                  <a:ln>
                    <a:noFill/>
                  </a:ln>
                </p:spPr>
                <p:style>
                  <a:lnRef idx="0">
                    <a:scrgbClr r="0" g="0" b="0"/>
                  </a:lnRef>
                  <a:fillRef idx="0">
                    <a:scrgbClr r="0" g="0" b="0"/>
                  </a:fillRef>
                  <a:effectRef idx="0">
                    <a:scrgbClr r="0" g="0" b="0"/>
                  </a:effectRef>
                  <a:fontRef idx="minor"/>
                </p:style>
              </p:sp>
              <p:sp>
                <p:nvSpPr>
                  <p:cNvPr id="93" name="CustomShape 89">
                    <a:extLst>
                      <a:ext uri="{FF2B5EF4-FFF2-40B4-BE49-F238E27FC236}">
                        <a16:creationId xmlns:a16="http://schemas.microsoft.com/office/drawing/2014/main" id="{6CB19F6F-B34E-4578-A793-F7C2312C8F21}"/>
                      </a:ext>
                    </a:extLst>
                  </p:cNvPr>
                  <p:cNvSpPr/>
                  <p:nvPr/>
                </p:nvSpPr>
                <p:spPr>
                  <a:xfrm>
                    <a:off x="10858680" y="3783240"/>
                    <a:ext cx="307800" cy="209880"/>
                  </a:xfrm>
                  <a:custGeom>
                    <a:avLst/>
                    <a:gdLst/>
                    <a:ahLst/>
                    <a:cxnLst/>
                    <a:rect l="l" t="t" r="r" b="b"/>
                    <a:pathLst>
                      <a:path w="120" h="82">
                        <a:moveTo>
                          <a:pt x="60" y="0"/>
                        </a:moveTo>
                        <a:cubicBezTo>
                          <a:pt x="93" y="0"/>
                          <a:pt x="120" y="26"/>
                          <a:pt x="120" y="60"/>
                        </a:cubicBezTo>
                        <a:cubicBezTo>
                          <a:pt x="120" y="82"/>
                          <a:pt x="120" y="82"/>
                          <a:pt x="120" y="82"/>
                        </a:cubicBezTo>
                        <a:cubicBezTo>
                          <a:pt x="0" y="82"/>
                          <a:pt x="0" y="82"/>
                          <a:pt x="0" y="82"/>
                        </a:cubicBezTo>
                        <a:cubicBezTo>
                          <a:pt x="0" y="60"/>
                          <a:pt x="0" y="60"/>
                          <a:pt x="0" y="60"/>
                        </a:cubicBezTo>
                        <a:cubicBezTo>
                          <a:pt x="0" y="26"/>
                          <a:pt x="27" y="0"/>
                          <a:pt x="60" y="0"/>
                        </a:cubicBezTo>
                        <a:close/>
                      </a:path>
                    </a:pathLst>
                  </a:custGeom>
                  <a:solidFill>
                    <a:srgbClr val="000000"/>
                  </a:solidFill>
                  <a:ln>
                    <a:noFill/>
                  </a:ln>
                </p:spPr>
                <p:style>
                  <a:lnRef idx="0">
                    <a:scrgbClr r="0" g="0" b="0"/>
                  </a:lnRef>
                  <a:fillRef idx="0">
                    <a:scrgbClr r="0" g="0" b="0"/>
                  </a:fillRef>
                  <a:effectRef idx="0">
                    <a:scrgbClr r="0" g="0" b="0"/>
                  </a:effectRef>
                  <a:fontRef idx="minor"/>
                </p:style>
              </p:sp>
              <p:sp>
                <p:nvSpPr>
                  <p:cNvPr id="94" name="CustomShape 90">
                    <a:extLst>
                      <a:ext uri="{FF2B5EF4-FFF2-40B4-BE49-F238E27FC236}">
                        <a16:creationId xmlns:a16="http://schemas.microsoft.com/office/drawing/2014/main" id="{0365E891-22D0-49B4-A320-E82AB55F559D}"/>
                      </a:ext>
                    </a:extLst>
                  </p:cNvPr>
                  <p:cNvSpPr/>
                  <p:nvPr/>
                </p:nvSpPr>
                <p:spPr>
                  <a:xfrm>
                    <a:off x="10858680" y="3942000"/>
                    <a:ext cx="307800" cy="289440"/>
                  </a:xfrm>
                  <a:custGeom>
                    <a:avLst/>
                    <a:gdLst/>
                    <a:ahLst/>
                    <a:cxnLst/>
                    <a:rect l="l" t="t" r="r" b="b"/>
                    <a:pathLst>
                      <a:path w="120" h="113">
                        <a:moveTo>
                          <a:pt x="120" y="0"/>
                        </a:moveTo>
                        <a:cubicBezTo>
                          <a:pt x="120" y="93"/>
                          <a:pt x="120" y="93"/>
                          <a:pt x="120" y="93"/>
                        </a:cubicBezTo>
                        <a:cubicBezTo>
                          <a:pt x="119" y="93"/>
                          <a:pt x="119" y="93"/>
                          <a:pt x="119" y="93"/>
                        </a:cubicBezTo>
                        <a:cubicBezTo>
                          <a:pt x="103" y="105"/>
                          <a:pt x="82" y="113"/>
                          <a:pt x="60" y="113"/>
                        </a:cubicBezTo>
                        <a:cubicBezTo>
                          <a:pt x="38" y="113"/>
                          <a:pt x="17" y="105"/>
                          <a:pt x="1" y="93"/>
                        </a:cubicBezTo>
                        <a:cubicBezTo>
                          <a:pt x="0" y="93"/>
                          <a:pt x="0" y="93"/>
                          <a:pt x="0" y="93"/>
                        </a:cubicBezTo>
                        <a:cubicBezTo>
                          <a:pt x="0" y="0"/>
                          <a:pt x="0" y="0"/>
                          <a:pt x="0" y="0"/>
                        </a:cubicBezTo>
                        <a:lnTo>
                          <a:pt x="120" y="0"/>
                        </a:lnTo>
                        <a:close/>
                      </a:path>
                    </a:pathLst>
                  </a:custGeom>
                  <a:solidFill>
                    <a:srgbClr val="6D563D"/>
                  </a:solidFill>
                  <a:ln>
                    <a:noFill/>
                  </a:ln>
                </p:spPr>
                <p:style>
                  <a:lnRef idx="0">
                    <a:scrgbClr r="0" g="0" b="0"/>
                  </a:lnRef>
                  <a:fillRef idx="0">
                    <a:scrgbClr r="0" g="0" b="0"/>
                  </a:fillRef>
                  <a:effectRef idx="0">
                    <a:scrgbClr r="0" g="0" b="0"/>
                  </a:effectRef>
                  <a:fontRef idx="minor"/>
                </p:style>
              </p:sp>
            </p:grpSp>
            <p:sp>
              <p:nvSpPr>
                <p:cNvPr id="74" name="CustomShape 91">
                  <a:extLst>
                    <a:ext uri="{FF2B5EF4-FFF2-40B4-BE49-F238E27FC236}">
                      <a16:creationId xmlns:a16="http://schemas.microsoft.com/office/drawing/2014/main" id="{A4415F89-8F72-4377-B921-317493181E39}"/>
                    </a:ext>
                  </a:extLst>
                </p:cNvPr>
                <p:cNvSpPr/>
                <p:nvPr/>
              </p:nvSpPr>
              <p:spPr>
                <a:xfrm>
                  <a:off x="10951200" y="4468680"/>
                  <a:ext cx="129600" cy="384840"/>
                </a:xfrm>
                <a:prstGeom prst="trapezoid">
                  <a:avLst>
                    <a:gd name="adj" fmla="val 25000"/>
                  </a:avLst>
                </a:prstGeom>
                <a:solidFill>
                  <a:srgbClr val="B4009E"/>
                </a:solidFill>
                <a:ln>
                  <a:noFill/>
                </a:ln>
              </p:spPr>
              <p:style>
                <a:lnRef idx="1">
                  <a:schemeClr val="accent2"/>
                </a:lnRef>
                <a:fillRef idx="3">
                  <a:schemeClr val="accent2"/>
                </a:fillRef>
                <a:effectRef idx="2">
                  <a:schemeClr val="accent2"/>
                </a:effectRef>
                <a:fontRef idx="minor"/>
              </p:style>
            </p:sp>
            <p:sp>
              <p:nvSpPr>
                <p:cNvPr id="75" name="CustomShape 92">
                  <a:extLst>
                    <a:ext uri="{FF2B5EF4-FFF2-40B4-BE49-F238E27FC236}">
                      <a16:creationId xmlns:a16="http://schemas.microsoft.com/office/drawing/2014/main" id="{8A63F528-4D48-463D-9287-1A43FE58839B}"/>
                    </a:ext>
                  </a:extLst>
                </p:cNvPr>
                <p:cNvSpPr/>
                <p:nvPr/>
              </p:nvSpPr>
              <p:spPr>
                <a:xfrm>
                  <a:off x="11089080" y="4484520"/>
                  <a:ext cx="111600" cy="133560"/>
                </a:xfrm>
                <a:prstGeom prst="rect">
                  <a:avLst/>
                </a:prstGeom>
                <a:noFill/>
                <a:ln w="6480">
                  <a:solidFill>
                    <a:srgbClr val="FF99FF"/>
                  </a:solidFill>
                  <a:round/>
                </a:ln>
              </p:spPr>
              <p:style>
                <a:lnRef idx="1">
                  <a:schemeClr val="accent2"/>
                </a:lnRef>
                <a:fillRef idx="3">
                  <a:schemeClr val="accent2"/>
                </a:fillRef>
                <a:effectRef idx="2">
                  <a:schemeClr val="accent2"/>
                </a:effectRef>
                <a:fontRef idx="minor"/>
              </p:style>
            </p:sp>
            <p:sp>
              <p:nvSpPr>
                <p:cNvPr id="76" name="CustomShape 93" descr="graphic of five people in various poses working representing people of various backgrounds performing work.">
                  <a:extLst>
                    <a:ext uri="{FF2B5EF4-FFF2-40B4-BE49-F238E27FC236}">
                      <a16:creationId xmlns:a16="http://schemas.microsoft.com/office/drawing/2014/main" id="{B2C92CA6-3902-45AC-8E95-9DC4512D0755}"/>
                    </a:ext>
                  </a:extLst>
                </p:cNvPr>
                <p:cNvSpPr/>
                <p:nvPr/>
              </p:nvSpPr>
              <p:spPr>
                <a:xfrm>
                  <a:off x="10805400" y="4995720"/>
                  <a:ext cx="412200" cy="44640"/>
                </a:xfrm>
                <a:prstGeom prst="rect">
                  <a:avLst/>
                </a:prstGeom>
                <a:solidFill>
                  <a:schemeClr val="tx1">
                    <a:lumMod val="50000"/>
                  </a:schemeClr>
                </a:solidFill>
                <a:ln>
                  <a:noFill/>
                </a:ln>
              </p:spPr>
              <p:style>
                <a:lnRef idx="1">
                  <a:schemeClr val="accent2"/>
                </a:lnRef>
                <a:fillRef idx="3">
                  <a:schemeClr val="accent2"/>
                </a:fillRef>
                <a:effectRef idx="2">
                  <a:schemeClr val="accent2"/>
                </a:effectRef>
                <a:fontRef idx="minor"/>
              </p:style>
            </p:sp>
            <p:sp>
              <p:nvSpPr>
                <p:cNvPr id="77" name="CustomShape 94">
                  <a:extLst>
                    <a:ext uri="{FF2B5EF4-FFF2-40B4-BE49-F238E27FC236}">
                      <a16:creationId xmlns:a16="http://schemas.microsoft.com/office/drawing/2014/main" id="{6DCD5579-D550-41AA-A0D7-676F60EDE4DD}"/>
                    </a:ext>
                  </a:extLst>
                </p:cNvPr>
                <p:cNvSpPr/>
                <p:nvPr/>
              </p:nvSpPr>
              <p:spPr>
                <a:xfrm rot="10800000">
                  <a:off x="10951920" y="4852440"/>
                  <a:ext cx="130680" cy="68760"/>
                </a:xfrm>
                <a:prstGeom prst="triangle">
                  <a:avLst>
                    <a:gd name="adj" fmla="val 50000"/>
                  </a:avLst>
                </a:prstGeom>
                <a:solidFill>
                  <a:srgbClr val="B4009E"/>
                </a:solidFill>
                <a:ln>
                  <a:noFill/>
                </a:ln>
              </p:spPr>
              <p:style>
                <a:lnRef idx="1">
                  <a:schemeClr val="accent2"/>
                </a:lnRef>
                <a:fillRef idx="3">
                  <a:schemeClr val="accent2"/>
                </a:fillRef>
                <a:effectRef idx="2">
                  <a:schemeClr val="accent2"/>
                </a:effectRef>
                <a:fontRef idx="minor"/>
              </p:style>
            </p:sp>
          </p:grpSp>
          <p:sp>
            <p:nvSpPr>
              <p:cNvPr id="72" name="CustomShape 95">
                <a:extLst>
                  <a:ext uri="{FF2B5EF4-FFF2-40B4-BE49-F238E27FC236}">
                    <a16:creationId xmlns:a16="http://schemas.microsoft.com/office/drawing/2014/main" id="{C7F5BD06-84C7-4F1A-A4E2-4CB0DBEF1088}"/>
                  </a:ext>
                </a:extLst>
              </p:cNvPr>
              <p:cNvSpPr/>
              <p:nvPr/>
            </p:nvSpPr>
            <p:spPr>
              <a:xfrm rot="10800000">
                <a:off x="10965240" y="4367520"/>
                <a:ext cx="102240" cy="89280"/>
              </a:xfrm>
              <a:prstGeom prst="trapezoid">
                <a:avLst>
                  <a:gd name="adj" fmla="val 25000"/>
                </a:avLst>
              </a:prstGeom>
              <a:solidFill>
                <a:srgbClr val="B4009E"/>
              </a:solidFill>
              <a:ln>
                <a:noFill/>
              </a:ln>
            </p:spPr>
            <p:style>
              <a:lnRef idx="1">
                <a:schemeClr val="accent2"/>
              </a:lnRef>
              <a:fillRef idx="3">
                <a:schemeClr val="accent2"/>
              </a:fillRef>
              <a:effectRef idx="2">
                <a:schemeClr val="accent2"/>
              </a:effectRef>
              <a:fontRef idx="minor"/>
            </p:style>
          </p:sp>
        </p:grpSp>
        <p:grpSp>
          <p:nvGrpSpPr>
            <p:cNvPr id="9" name="Group 96">
              <a:extLst>
                <a:ext uri="{FF2B5EF4-FFF2-40B4-BE49-F238E27FC236}">
                  <a16:creationId xmlns:a16="http://schemas.microsoft.com/office/drawing/2014/main" id="{4E01155F-83CA-4DD9-8FC6-C8A25F7E0D44}"/>
                </a:ext>
              </a:extLst>
            </p:cNvPr>
            <p:cNvGrpSpPr/>
            <p:nvPr/>
          </p:nvGrpSpPr>
          <p:grpSpPr>
            <a:xfrm>
              <a:off x="8011512" y="3925800"/>
              <a:ext cx="929160" cy="2194200"/>
              <a:chOff x="8502840" y="3925800"/>
              <a:chExt cx="929160" cy="2194200"/>
            </a:xfrm>
          </p:grpSpPr>
          <p:sp>
            <p:nvSpPr>
              <p:cNvPr id="41" name="CustomShape 97">
                <a:extLst>
                  <a:ext uri="{FF2B5EF4-FFF2-40B4-BE49-F238E27FC236}">
                    <a16:creationId xmlns:a16="http://schemas.microsoft.com/office/drawing/2014/main" id="{911F1568-6D56-4BA5-BEA1-A7A5AF80CFAB}"/>
                  </a:ext>
                </a:extLst>
              </p:cNvPr>
              <p:cNvSpPr/>
              <p:nvPr/>
            </p:nvSpPr>
            <p:spPr>
              <a:xfrm>
                <a:off x="8502840" y="3925800"/>
                <a:ext cx="926280" cy="2194200"/>
              </a:xfrm>
              <a:prstGeom prst="rect">
                <a:avLst/>
              </a:prstGeom>
              <a:noFill/>
              <a:ln>
                <a:noFill/>
              </a:ln>
            </p:spPr>
            <p:style>
              <a:lnRef idx="0">
                <a:scrgbClr r="0" g="0" b="0"/>
              </a:lnRef>
              <a:fillRef idx="0">
                <a:scrgbClr r="0" g="0" b="0"/>
              </a:fillRef>
              <a:effectRef idx="0">
                <a:scrgbClr r="0" g="0" b="0"/>
              </a:effectRef>
              <a:fontRef idx="minor"/>
            </p:style>
          </p:sp>
          <p:sp>
            <p:nvSpPr>
              <p:cNvPr id="42" name="CustomShape 98">
                <a:extLst>
                  <a:ext uri="{FF2B5EF4-FFF2-40B4-BE49-F238E27FC236}">
                    <a16:creationId xmlns:a16="http://schemas.microsoft.com/office/drawing/2014/main" id="{2E27A192-81EF-4E7A-8E8E-D6B76DA2947D}"/>
                  </a:ext>
                </a:extLst>
              </p:cNvPr>
              <p:cNvSpPr/>
              <p:nvPr/>
            </p:nvSpPr>
            <p:spPr>
              <a:xfrm>
                <a:off x="8965440" y="5384160"/>
                <a:ext cx="253080" cy="429840"/>
              </a:xfrm>
              <a:prstGeom prst="rect">
                <a:avLst/>
              </a:prstGeom>
              <a:solidFill>
                <a:srgbClr val="CC0066"/>
              </a:solidFill>
              <a:ln>
                <a:noFill/>
              </a:ln>
            </p:spPr>
            <p:style>
              <a:lnRef idx="0">
                <a:scrgbClr r="0" g="0" b="0"/>
              </a:lnRef>
              <a:fillRef idx="0">
                <a:scrgbClr r="0" g="0" b="0"/>
              </a:fillRef>
              <a:effectRef idx="0">
                <a:scrgbClr r="0" g="0" b="0"/>
              </a:effectRef>
              <a:fontRef idx="minor"/>
            </p:style>
          </p:sp>
          <p:sp>
            <p:nvSpPr>
              <p:cNvPr id="43" name="CustomShape 99">
                <a:extLst>
                  <a:ext uri="{FF2B5EF4-FFF2-40B4-BE49-F238E27FC236}">
                    <a16:creationId xmlns:a16="http://schemas.microsoft.com/office/drawing/2014/main" id="{AB56C713-DB28-47A4-A525-9475F73B4586}"/>
                  </a:ext>
                </a:extLst>
              </p:cNvPr>
              <p:cNvSpPr/>
              <p:nvPr/>
            </p:nvSpPr>
            <p:spPr>
              <a:xfrm>
                <a:off x="8767080" y="5994360"/>
                <a:ext cx="217800" cy="78120"/>
              </a:xfrm>
              <a:custGeom>
                <a:avLst/>
                <a:gdLst/>
                <a:ahLst/>
                <a:cxnLst/>
                <a:rect l="l" t="t" r="r" b="b"/>
                <a:pathLst>
                  <a:path w="83" h="30">
                    <a:moveTo>
                      <a:pt x="44" y="0"/>
                    </a:moveTo>
                    <a:cubicBezTo>
                      <a:pt x="26" y="0"/>
                      <a:pt x="10" y="10"/>
                      <a:pt x="1" y="24"/>
                    </a:cubicBezTo>
                    <a:cubicBezTo>
                      <a:pt x="0" y="29"/>
                      <a:pt x="0" y="29"/>
                      <a:pt x="0" y="29"/>
                    </a:cubicBezTo>
                    <a:cubicBezTo>
                      <a:pt x="57" y="30"/>
                      <a:pt x="57" y="30"/>
                      <a:pt x="57" y="30"/>
                    </a:cubicBezTo>
                    <a:cubicBezTo>
                      <a:pt x="71" y="30"/>
                      <a:pt x="82" y="14"/>
                      <a:pt x="83" y="0"/>
                    </a:cubicBezTo>
                    <a:lnTo>
                      <a:pt x="44" y="0"/>
                    </a:lnTo>
                    <a:close/>
                  </a:path>
                </a:pathLst>
              </a:custGeom>
              <a:solidFill>
                <a:srgbClr val="E0BB8D"/>
              </a:solidFill>
              <a:ln>
                <a:noFill/>
              </a:ln>
            </p:spPr>
            <p:style>
              <a:lnRef idx="0">
                <a:scrgbClr r="0" g="0" b="0"/>
              </a:lnRef>
              <a:fillRef idx="0">
                <a:scrgbClr r="0" g="0" b="0"/>
              </a:fillRef>
              <a:effectRef idx="0">
                <a:scrgbClr r="0" g="0" b="0"/>
              </a:effectRef>
              <a:fontRef idx="minor"/>
            </p:style>
          </p:sp>
          <p:sp>
            <p:nvSpPr>
              <p:cNvPr id="44" name="CustomShape 100">
                <a:extLst>
                  <a:ext uri="{FF2B5EF4-FFF2-40B4-BE49-F238E27FC236}">
                    <a16:creationId xmlns:a16="http://schemas.microsoft.com/office/drawing/2014/main" id="{2326F5B8-FBC8-48FE-BB18-D7B8AACBCA93}"/>
                  </a:ext>
                </a:extLst>
              </p:cNvPr>
              <p:cNvSpPr/>
              <p:nvPr/>
            </p:nvSpPr>
            <p:spPr>
              <a:xfrm>
                <a:off x="8899200" y="4206960"/>
                <a:ext cx="366840" cy="216360"/>
              </a:xfrm>
              <a:custGeom>
                <a:avLst/>
                <a:gdLst/>
                <a:ahLst/>
                <a:cxnLst/>
                <a:rect l="l" t="t" r="r" b="b"/>
                <a:pathLst>
                  <a:path w="139" h="82">
                    <a:moveTo>
                      <a:pt x="128" y="68"/>
                    </a:moveTo>
                    <a:cubicBezTo>
                      <a:pt x="116" y="80"/>
                      <a:pt x="27" y="82"/>
                      <a:pt x="14" y="68"/>
                    </a:cubicBezTo>
                    <a:cubicBezTo>
                      <a:pt x="0" y="55"/>
                      <a:pt x="14" y="0"/>
                      <a:pt x="14" y="0"/>
                    </a:cubicBezTo>
                    <a:cubicBezTo>
                      <a:pt x="128" y="0"/>
                      <a:pt x="128" y="0"/>
                      <a:pt x="128" y="0"/>
                    </a:cubicBezTo>
                    <a:cubicBezTo>
                      <a:pt x="128" y="0"/>
                      <a:pt x="139" y="57"/>
                      <a:pt x="128" y="68"/>
                    </a:cubicBezTo>
                    <a:close/>
                  </a:path>
                </a:pathLst>
              </a:custGeom>
              <a:solidFill>
                <a:srgbClr val="663300"/>
              </a:solidFill>
              <a:ln>
                <a:noFill/>
              </a:ln>
            </p:spPr>
            <p:style>
              <a:lnRef idx="0">
                <a:scrgbClr r="0" g="0" b="0"/>
              </a:lnRef>
              <a:fillRef idx="0">
                <a:scrgbClr r="0" g="0" b="0"/>
              </a:fillRef>
              <a:effectRef idx="0">
                <a:scrgbClr r="0" g="0" b="0"/>
              </a:effectRef>
              <a:fontRef idx="minor"/>
            </p:style>
          </p:sp>
          <p:sp>
            <p:nvSpPr>
              <p:cNvPr id="45" name="CustomShape 101">
                <a:extLst>
                  <a:ext uri="{FF2B5EF4-FFF2-40B4-BE49-F238E27FC236}">
                    <a16:creationId xmlns:a16="http://schemas.microsoft.com/office/drawing/2014/main" id="{5DE89F60-B5F9-4DDD-A16E-60B3DE64BC62}"/>
                  </a:ext>
                </a:extLst>
              </p:cNvPr>
              <p:cNvSpPr/>
              <p:nvPr/>
            </p:nvSpPr>
            <p:spPr>
              <a:xfrm>
                <a:off x="8900640" y="4133160"/>
                <a:ext cx="366840" cy="76320"/>
              </a:xfrm>
              <a:custGeom>
                <a:avLst/>
                <a:gdLst/>
                <a:ahLst/>
                <a:cxnLst/>
                <a:rect l="l" t="t" r="r" b="b"/>
                <a:pathLst>
                  <a:path w="139" h="29">
                    <a:moveTo>
                      <a:pt x="139" y="22"/>
                    </a:moveTo>
                    <a:cubicBezTo>
                      <a:pt x="139" y="26"/>
                      <a:pt x="136" y="29"/>
                      <a:pt x="132" y="29"/>
                    </a:cubicBezTo>
                    <a:cubicBezTo>
                      <a:pt x="7" y="29"/>
                      <a:pt x="7" y="29"/>
                      <a:pt x="7" y="29"/>
                    </a:cubicBezTo>
                    <a:cubicBezTo>
                      <a:pt x="3" y="29"/>
                      <a:pt x="0" y="26"/>
                      <a:pt x="0" y="22"/>
                    </a:cubicBezTo>
                    <a:cubicBezTo>
                      <a:pt x="0" y="7"/>
                      <a:pt x="0" y="7"/>
                      <a:pt x="0" y="7"/>
                    </a:cubicBezTo>
                    <a:cubicBezTo>
                      <a:pt x="0" y="3"/>
                      <a:pt x="3" y="0"/>
                      <a:pt x="7" y="0"/>
                    </a:cubicBezTo>
                    <a:cubicBezTo>
                      <a:pt x="132" y="0"/>
                      <a:pt x="132" y="0"/>
                      <a:pt x="132" y="0"/>
                    </a:cubicBezTo>
                    <a:cubicBezTo>
                      <a:pt x="136" y="0"/>
                      <a:pt x="139" y="3"/>
                      <a:pt x="139" y="7"/>
                    </a:cubicBezTo>
                    <a:lnTo>
                      <a:pt x="139" y="22"/>
                    </a:lnTo>
                    <a:close/>
                  </a:path>
                </a:pathLst>
              </a:custGeom>
              <a:solidFill>
                <a:srgbClr val="C3986F"/>
              </a:solidFill>
              <a:ln>
                <a:noFill/>
              </a:ln>
            </p:spPr>
            <p:style>
              <a:lnRef idx="0">
                <a:scrgbClr r="0" g="0" b="0"/>
              </a:lnRef>
              <a:fillRef idx="0">
                <a:scrgbClr r="0" g="0" b="0"/>
              </a:fillRef>
              <a:effectRef idx="0">
                <a:scrgbClr r="0" g="0" b="0"/>
              </a:effectRef>
              <a:fontRef idx="minor"/>
            </p:style>
          </p:sp>
          <p:sp>
            <p:nvSpPr>
              <p:cNvPr id="46" name="CustomShape 102">
                <a:extLst>
                  <a:ext uri="{FF2B5EF4-FFF2-40B4-BE49-F238E27FC236}">
                    <a16:creationId xmlns:a16="http://schemas.microsoft.com/office/drawing/2014/main" id="{8713BFAA-01B2-4DA1-89BA-8941CA7B78C4}"/>
                  </a:ext>
                </a:extLst>
              </p:cNvPr>
              <p:cNvSpPr/>
              <p:nvPr/>
            </p:nvSpPr>
            <p:spPr>
              <a:xfrm>
                <a:off x="9020520" y="4302000"/>
                <a:ext cx="128880" cy="210240"/>
              </a:xfrm>
              <a:custGeom>
                <a:avLst/>
                <a:gdLst/>
                <a:ahLst/>
                <a:cxnLst/>
                <a:rect l="l" t="t" r="r" b="b"/>
                <a:pathLst>
                  <a:path w="84" h="137">
                    <a:moveTo>
                      <a:pt x="41" y="137"/>
                    </a:moveTo>
                    <a:lnTo>
                      <a:pt x="0" y="96"/>
                    </a:lnTo>
                    <a:lnTo>
                      <a:pt x="0" y="0"/>
                    </a:lnTo>
                    <a:lnTo>
                      <a:pt x="84" y="0"/>
                    </a:lnTo>
                    <a:lnTo>
                      <a:pt x="84" y="96"/>
                    </a:lnTo>
                    <a:lnTo>
                      <a:pt x="41" y="137"/>
                    </a:lnTo>
                    <a:close/>
                  </a:path>
                </a:pathLst>
              </a:custGeom>
              <a:solidFill>
                <a:srgbClr val="E0BB8D"/>
              </a:solidFill>
              <a:ln>
                <a:noFill/>
              </a:ln>
            </p:spPr>
            <p:style>
              <a:lnRef idx="0">
                <a:scrgbClr r="0" g="0" b="0"/>
              </a:lnRef>
              <a:fillRef idx="0">
                <a:scrgbClr r="0" g="0" b="0"/>
              </a:fillRef>
              <a:effectRef idx="0">
                <a:scrgbClr r="0" g="0" b="0"/>
              </a:effectRef>
              <a:fontRef idx="minor"/>
            </p:style>
          </p:sp>
          <p:sp>
            <p:nvSpPr>
              <p:cNvPr id="47" name="CustomShape 103">
                <a:extLst>
                  <a:ext uri="{FF2B5EF4-FFF2-40B4-BE49-F238E27FC236}">
                    <a16:creationId xmlns:a16="http://schemas.microsoft.com/office/drawing/2014/main" id="{8E11FE6F-C432-4885-ADDF-E75C59E95230}"/>
                  </a:ext>
                </a:extLst>
              </p:cNvPr>
              <p:cNvSpPr/>
              <p:nvPr/>
            </p:nvSpPr>
            <p:spPr>
              <a:xfrm>
                <a:off x="9020520" y="4268520"/>
                <a:ext cx="128880" cy="111960"/>
              </a:xfrm>
              <a:custGeom>
                <a:avLst/>
                <a:gdLst/>
                <a:ahLst/>
                <a:cxnLst/>
                <a:rect l="l" t="t" r="r" b="b"/>
                <a:pathLst>
                  <a:path w="49" h="43">
                    <a:moveTo>
                      <a:pt x="0" y="40"/>
                    </a:moveTo>
                    <a:cubicBezTo>
                      <a:pt x="8" y="42"/>
                      <a:pt x="16" y="43"/>
                      <a:pt x="24" y="43"/>
                    </a:cubicBezTo>
                    <a:cubicBezTo>
                      <a:pt x="33" y="43"/>
                      <a:pt x="41" y="42"/>
                      <a:pt x="49" y="40"/>
                    </a:cubicBezTo>
                    <a:cubicBezTo>
                      <a:pt x="49" y="0"/>
                      <a:pt x="49" y="0"/>
                      <a:pt x="49" y="0"/>
                    </a:cubicBezTo>
                    <a:cubicBezTo>
                      <a:pt x="0" y="0"/>
                      <a:pt x="0" y="0"/>
                      <a:pt x="0" y="0"/>
                    </a:cubicBezTo>
                    <a:lnTo>
                      <a:pt x="0" y="40"/>
                    </a:lnTo>
                    <a:close/>
                  </a:path>
                </a:pathLst>
              </a:custGeom>
              <a:solidFill>
                <a:srgbClr val="C3986F"/>
              </a:solidFill>
              <a:ln>
                <a:noFill/>
              </a:ln>
            </p:spPr>
            <p:style>
              <a:lnRef idx="0">
                <a:scrgbClr r="0" g="0" b="0"/>
              </a:lnRef>
              <a:fillRef idx="0">
                <a:scrgbClr r="0" g="0" b="0"/>
              </a:fillRef>
              <a:effectRef idx="0">
                <a:scrgbClr r="0" g="0" b="0"/>
              </a:effectRef>
              <a:fontRef idx="minor"/>
            </p:style>
          </p:sp>
          <p:sp>
            <p:nvSpPr>
              <p:cNvPr id="48" name="CustomShape 104">
                <a:extLst>
                  <a:ext uri="{FF2B5EF4-FFF2-40B4-BE49-F238E27FC236}">
                    <a16:creationId xmlns:a16="http://schemas.microsoft.com/office/drawing/2014/main" id="{C9E541E0-937E-4FFD-8879-0FFEA13E75F5}"/>
                  </a:ext>
                </a:extLst>
              </p:cNvPr>
              <p:cNvSpPr/>
              <p:nvPr/>
            </p:nvSpPr>
            <p:spPr>
              <a:xfrm>
                <a:off x="8936280" y="4073040"/>
                <a:ext cx="300960" cy="280800"/>
              </a:xfrm>
              <a:custGeom>
                <a:avLst/>
                <a:gdLst/>
                <a:ahLst/>
                <a:cxnLst/>
                <a:rect l="l" t="t" r="r" b="b"/>
                <a:pathLst>
                  <a:path w="114" h="107">
                    <a:moveTo>
                      <a:pt x="0" y="0"/>
                    </a:moveTo>
                    <a:cubicBezTo>
                      <a:pt x="0" y="89"/>
                      <a:pt x="0" y="89"/>
                      <a:pt x="0" y="89"/>
                    </a:cubicBezTo>
                    <a:cubicBezTo>
                      <a:pt x="0" y="89"/>
                      <a:pt x="0" y="89"/>
                      <a:pt x="0" y="89"/>
                    </a:cubicBezTo>
                    <a:cubicBezTo>
                      <a:pt x="16" y="100"/>
                      <a:pt x="35" y="107"/>
                      <a:pt x="56" y="107"/>
                    </a:cubicBezTo>
                    <a:cubicBezTo>
                      <a:pt x="77" y="107"/>
                      <a:pt x="97" y="100"/>
                      <a:pt x="113" y="89"/>
                    </a:cubicBezTo>
                    <a:cubicBezTo>
                      <a:pt x="114" y="89"/>
                      <a:pt x="114" y="89"/>
                      <a:pt x="114" y="89"/>
                    </a:cubicBezTo>
                    <a:cubicBezTo>
                      <a:pt x="114" y="0"/>
                      <a:pt x="114" y="0"/>
                      <a:pt x="114" y="0"/>
                    </a:cubicBezTo>
                    <a:lnTo>
                      <a:pt x="0" y="0"/>
                    </a:lnTo>
                    <a:close/>
                  </a:path>
                </a:pathLst>
              </a:custGeom>
              <a:solidFill>
                <a:srgbClr val="E0BB8D"/>
              </a:solidFill>
              <a:ln>
                <a:noFill/>
              </a:ln>
            </p:spPr>
            <p:style>
              <a:lnRef idx="0">
                <a:scrgbClr r="0" g="0" b="0"/>
              </a:lnRef>
              <a:fillRef idx="0">
                <a:scrgbClr r="0" g="0" b="0"/>
              </a:fillRef>
              <a:effectRef idx="0">
                <a:scrgbClr r="0" g="0" b="0"/>
              </a:effectRef>
              <a:fontRef idx="minor"/>
            </p:style>
          </p:sp>
          <p:sp>
            <p:nvSpPr>
              <p:cNvPr id="49" name="CustomShape 105">
                <a:extLst>
                  <a:ext uri="{FF2B5EF4-FFF2-40B4-BE49-F238E27FC236}">
                    <a16:creationId xmlns:a16="http://schemas.microsoft.com/office/drawing/2014/main" id="{095CB0CE-5C80-4E0B-AE46-154D56D4520B}"/>
                  </a:ext>
                </a:extLst>
              </p:cNvPr>
              <p:cNvSpPr/>
              <p:nvPr/>
            </p:nvSpPr>
            <p:spPr>
              <a:xfrm>
                <a:off x="8933040" y="3928680"/>
                <a:ext cx="213120" cy="225720"/>
              </a:xfrm>
              <a:custGeom>
                <a:avLst/>
                <a:gdLst/>
                <a:ahLst/>
                <a:cxnLst/>
                <a:rect l="l" t="t" r="r" b="b"/>
                <a:pathLst>
                  <a:path w="81" h="86">
                    <a:moveTo>
                      <a:pt x="81" y="5"/>
                    </a:moveTo>
                    <a:cubicBezTo>
                      <a:pt x="74" y="2"/>
                      <a:pt x="66" y="0"/>
                      <a:pt x="58" y="0"/>
                    </a:cubicBezTo>
                    <a:cubicBezTo>
                      <a:pt x="26" y="0"/>
                      <a:pt x="0" y="26"/>
                      <a:pt x="0" y="58"/>
                    </a:cubicBezTo>
                    <a:cubicBezTo>
                      <a:pt x="0" y="86"/>
                      <a:pt x="0" y="86"/>
                      <a:pt x="0" y="86"/>
                    </a:cubicBezTo>
                    <a:cubicBezTo>
                      <a:pt x="42" y="81"/>
                      <a:pt x="76" y="48"/>
                      <a:pt x="81" y="5"/>
                    </a:cubicBezTo>
                    <a:close/>
                  </a:path>
                </a:pathLst>
              </a:custGeom>
              <a:solidFill>
                <a:srgbClr val="663300"/>
              </a:solidFill>
              <a:ln>
                <a:noFill/>
              </a:ln>
            </p:spPr>
            <p:style>
              <a:lnRef idx="0">
                <a:scrgbClr r="0" g="0" b="0"/>
              </a:lnRef>
              <a:fillRef idx="0">
                <a:scrgbClr r="0" g="0" b="0"/>
              </a:fillRef>
              <a:effectRef idx="0">
                <a:scrgbClr r="0" g="0" b="0"/>
              </a:effectRef>
              <a:fontRef idx="minor"/>
            </p:style>
          </p:sp>
          <p:sp>
            <p:nvSpPr>
              <p:cNvPr id="50" name="CustomShape 106">
                <a:extLst>
                  <a:ext uri="{FF2B5EF4-FFF2-40B4-BE49-F238E27FC236}">
                    <a16:creationId xmlns:a16="http://schemas.microsoft.com/office/drawing/2014/main" id="{44C4A7D5-4CA7-4E75-BE95-E2AC7B5B2726}"/>
                  </a:ext>
                </a:extLst>
              </p:cNvPr>
              <p:cNvSpPr/>
              <p:nvPr/>
            </p:nvSpPr>
            <p:spPr>
              <a:xfrm>
                <a:off x="9022320" y="3928680"/>
                <a:ext cx="214920" cy="225720"/>
              </a:xfrm>
              <a:custGeom>
                <a:avLst/>
                <a:gdLst/>
                <a:ahLst/>
                <a:cxnLst/>
                <a:rect l="l" t="t" r="r" b="b"/>
                <a:pathLst>
                  <a:path w="81" h="86">
                    <a:moveTo>
                      <a:pt x="0" y="5"/>
                    </a:moveTo>
                    <a:cubicBezTo>
                      <a:pt x="7" y="2"/>
                      <a:pt x="15" y="0"/>
                      <a:pt x="23" y="0"/>
                    </a:cubicBezTo>
                    <a:cubicBezTo>
                      <a:pt x="55" y="0"/>
                      <a:pt x="81" y="26"/>
                      <a:pt x="81" y="58"/>
                    </a:cubicBezTo>
                    <a:cubicBezTo>
                      <a:pt x="81" y="86"/>
                      <a:pt x="81" y="86"/>
                      <a:pt x="81" y="86"/>
                    </a:cubicBezTo>
                    <a:cubicBezTo>
                      <a:pt x="39" y="81"/>
                      <a:pt x="5" y="48"/>
                      <a:pt x="0" y="5"/>
                    </a:cubicBezTo>
                    <a:close/>
                  </a:path>
                </a:pathLst>
              </a:custGeom>
              <a:solidFill>
                <a:srgbClr val="663300"/>
              </a:solidFill>
              <a:ln>
                <a:noFill/>
              </a:ln>
            </p:spPr>
            <p:style>
              <a:lnRef idx="0">
                <a:scrgbClr r="0" g="0" b="0"/>
              </a:lnRef>
              <a:fillRef idx="0">
                <a:scrgbClr r="0" g="0" b="0"/>
              </a:fillRef>
              <a:effectRef idx="0">
                <a:scrgbClr r="0" g="0" b="0"/>
              </a:effectRef>
              <a:fontRef idx="minor"/>
            </p:style>
          </p:sp>
          <p:sp>
            <p:nvSpPr>
              <p:cNvPr id="51" name="CustomShape 107">
                <a:extLst>
                  <a:ext uri="{FF2B5EF4-FFF2-40B4-BE49-F238E27FC236}">
                    <a16:creationId xmlns:a16="http://schemas.microsoft.com/office/drawing/2014/main" id="{915FF301-71C5-4944-8193-75D234B83336}"/>
                  </a:ext>
                </a:extLst>
              </p:cNvPr>
              <p:cNvSpPr/>
              <p:nvPr/>
            </p:nvSpPr>
            <p:spPr>
              <a:xfrm>
                <a:off x="8608680" y="4694040"/>
                <a:ext cx="246960" cy="370080"/>
              </a:xfrm>
              <a:custGeom>
                <a:avLst/>
                <a:gdLst/>
                <a:ahLst/>
                <a:cxnLst/>
                <a:rect l="l" t="t" r="r" b="b"/>
                <a:pathLst>
                  <a:path w="94" h="141">
                    <a:moveTo>
                      <a:pt x="59" y="141"/>
                    </a:moveTo>
                    <a:cubicBezTo>
                      <a:pt x="35" y="141"/>
                      <a:pt x="35" y="141"/>
                      <a:pt x="35" y="141"/>
                    </a:cubicBezTo>
                    <a:cubicBezTo>
                      <a:pt x="0" y="100"/>
                      <a:pt x="0" y="100"/>
                      <a:pt x="0" y="100"/>
                    </a:cubicBezTo>
                    <a:cubicBezTo>
                      <a:pt x="53" y="100"/>
                      <a:pt x="53" y="100"/>
                      <a:pt x="53" y="100"/>
                    </a:cubicBezTo>
                    <a:cubicBezTo>
                      <a:pt x="53" y="0"/>
                      <a:pt x="53" y="0"/>
                      <a:pt x="53" y="0"/>
                    </a:cubicBezTo>
                    <a:cubicBezTo>
                      <a:pt x="94" y="0"/>
                      <a:pt x="94" y="0"/>
                      <a:pt x="94" y="0"/>
                    </a:cubicBezTo>
                    <a:cubicBezTo>
                      <a:pt x="94" y="106"/>
                      <a:pt x="94" y="106"/>
                      <a:pt x="94" y="106"/>
                    </a:cubicBezTo>
                    <a:cubicBezTo>
                      <a:pt x="94" y="125"/>
                      <a:pt x="78" y="141"/>
                      <a:pt x="59" y="141"/>
                    </a:cubicBezTo>
                    <a:close/>
                  </a:path>
                </a:pathLst>
              </a:custGeom>
              <a:solidFill>
                <a:srgbClr val="E0BB8D"/>
              </a:solidFill>
              <a:ln>
                <a:noFill/>
              </a:ln>
            </p:spPr>
            <p:style>
              <a:lnRef idx="0">
                <a:scrgbClr r="0" g="0" b="0"/>
              </a:lnRef>
              <a:fillRef idx="0">
                <a:scrgbClr r="0" g="0" b="0"/>
              </a:fillRef>
              <a:effectRef idx="0">
                <a:scrgbClr r="0" g="0" b="0"/>
              </a:effectRef>
              <a:fontRef idx="minor"/>
            </p:style>
          </p:sp>
          <p:sp>
            <p:nvSpPr>
              <p:cNvPr id="52" name="CustomShape 108">
                <a:extLst>
                  <a:ext uri="{FF2B5EF4-FFF2-40B4-BE49-F238E27FC236}">
                    <a16:creationId xmlns:a16="http://schemas.microsoft.com/office/drawing/2014/main" id="{8C664ED0-1F8E-4034-98A0-DAE7D936DCBD}"/>
                  </a:ext>
                </a:extLst>
              </p:cNvPr>
              <p:cNvSpPr/>
              <p:nvPr/>
            </p:nvSpPr>
            <p:spPr>
              <a:xfrm>
                <a:off x="8882280" y="5138280"/>
                <a:ext cx="102600" cy="870840"/>
              </a:xfrm>
              <a:prstGeom prst="rect">
                <a:avLst/>
              </a:prstGeom>
              <a:solidFill>
                <a:srgbClr val="E0BB8D"/>
              </a:solidFill>
              <a:ln>
                <a:noFill/>
              </a:ln>
            </p:spPr>
            <p:style>
              <a:lnRef idx="0">
                <a:scrgbClr r="0" g="0" b="0"/>
              </a:lnRef>
              <a:fillRef idx="0">
                <a:scrgbClr r="0" g="0" b="0"/>
              </a:fillRef>
              <a:effectRef idx="0">
                <a:scrgbClr r="0" g="0" b="0"/>
              </a:effectRef>
              <a:fontRef idx="minor"/>
            </p:style>
          </p:sp>
          <p:sp>
            <p:nvSpPr>
              <p:cNvPr id="53" name="CustomShape 109">
                <a:extLst>
                  <a:ext uri="{FF2B5EF4-FFF2-40B4-BE49-F238E27FC236}">
                    <a16:creationId xmlns:a16="http://schemas.microsoft.com/office/drawing/2014/main" id="{7F125359-AD36-46DA-A04C-AAF1E201011D}"/>
                  </a:ext>
                </a:extLst>
              </p:cNvPr>
              <p:cNvSpPr/>
              <p:nvPr/>
            </p:nvSpPr>
            <p:spPr>
              <a:xfrm>
                <a:off x="9182160" y="5138280"/>
                <a:ext cx="104040" cy="870840"/>
              </a:xfrm>
              <a:prstGeom prst="rect">
                <a:avLst/>
              </a:prstGeom>
              <a:solidFill>
                <a:srgbClr val="E0BB8D"/>
              </a:solidFill>
              <a:ln>
                <a:noFill/>
              </a:ln>
            </p:spPr>
            <p:style>
              <a:lnRef idx="0">
                <a:scrgbClr r="0" g="0" b="0"/>
              </a:lnRef>
              <a:fillRef idx="0">
                <a:scrgbClr r="0" g="0" b="0"/>
              </a:fillRef>
              <a:effectRef idx="0">
                <a:scrgbClr r="0" g="0" b="0"/>
              </a:effectRef>
              <a:fontRef idx="minor"/>
            </p:style>
          </p:sp>
          <p:sp>
            <p:nvSpPr>
              <p:cNvPr id="54" name="CustomShape 110">
                <a:extLst>
                  <a:ext uri="{FF2B5EF4-FFF2-40B4-BE49-F238E27FC236}">
                    <a16:creationId xmlns:a16="http://schemas.microsoft.com/office/drawing/2014/main" id="{85BB5591-D8F9-47D2-85FD-78D6B5F0047A}"/>
                  </a:ext>
                </a:extLst>
              </p:cNvPr>
              <p:cNvSpPr/>
              <p:nvPr/>
            </p:nvSpPr>
            <p:spPr>
              <a:xfrm>
                <a:off x="9304920" y="4689360"/>
                <a:ext cx="108720" cy="640440"/>
              </a:xfrm>
              <a:prstGeom prst="rect">
                <a:avLst/>
              </a:prstGeom>
              <a:solidFill>
                <a:srgbClr val="E0BB8D"/>
              </a:solidFill>
              <a:ln>
                <a:noFill/>
              </a:ln>
            </p:spPr>
            <p:style>
              <a:lnRef idx="0">
                <a:scrgbClr r="0" g="0" b="0"/>
              </a:lnRef>
              <a:fillRef idx="0">
                <a:scrgbClr r="0" g="0" b="0"/>
              </a:fillRef>
              <a:effectRef idx="0">
                <a:scrgbClr r="0" g="0" b="0"/>
              </a:effectRef>
              <a:fontRef idx="minor"/>
            </p:style>
          </p:sp>
          <p:sp>
            <p:nvSpPr>
              <p:cNvPr id="55" name="CustomShape 111">
                <a:extLst>
                  <a:ext uri="{FF2B5EF4-FFF2-40B4-BE49-F238E27FC236}">
                    <a16:creationId xmlns:a16="http://schemas.microsoft.com/office/drawing/2014/main" id="{49642399-3D80-41AB-A0BF-2EE174B4C8F1}"/>
                  </a:ext>
                </a:extLst>
              </p:cNvPr>
              <p:cNvSpPr/>
              <p:nvPr/>
            </p:nvSpPr>
            <p:spPr>
              <a:xfrm>
                <a:off x="8885520" y="4417560"/>
                <a:ext cx="393120" cy="162720"/>
              </a:xfrm>
              <a:prstGeom prst="rect">
                <a:avLst/>
              </a:prstGeom>
              <a:solidFill>
                <a:srgbClr val="E0BB8D"/>
              </a:solidFill>
              <a:ln>
                <a:noFill/>
              </a:ln>
            </p:spPr>
            <p:style>
              <a:lnRef idx="0">
                <a:scrgbClr r="0" g="0" b="0"/>
              </a:lnRef>
              <a:fillRef idx="0">
                <a:scrgbClr r="0" g="0" b="0"/>
              </a:fillRef>
              <a:effectRef idx="0">
                <a:scrgbClr r="0" g="0" b="0"/>
              </a:effectRef>
              <a:fontRef idx="minor"/>
            </p:style>
          </p:sp>
          <p:sp>
            <p:nvSpPr>
              <p:cNvPr id="56" name="CustomShape 112">
                <a:extLst>
                  <a:ext uri="{FF2B5EF4-FFF2-40B4-BE49-F238E27FC236}">
                    <a16:creationId xmlns:a16="http://schemas.microsoft.com/office/drawing/2014/main" id="{4D9EDFF3-633B-4785-90FB-0047A452323D}"/>
                  </a:ext>
                </a:extLst>
              </p:cNvPr>
              <p:cNvSpPr/>
              <p:nvPr/>
            </p:nvSpPr>
            <p:spPr>
              <a:xfrm>
                <a:off x="8733240" y="4417560"/>
                <a:ext cx="698760" cy="1396440"/>
              </a:xfrm>
              <a:custGeom>
                <a:avLst/>
                <a:gdLst/>
                <a:ahLst/>
                <a:cxnLst/>
                <a:rect l="l" t="t" r="r" b="b"/>
                <a:pathLst>
                  <a:path w="265" h="531">
                    <a:moveTo>
                      <a:pt x="209" y="0"/>
                    </a:moveTo>
                    <a:cubicBezTo>
                      <a:pt x="204" y="0"/>
                      <a:pt x="204" y="0"/>
                      <a:pt x="204" y="0"/>
                    </a:cubicBezTo>
                    <a:cubicBezTo>
                      <a:pt x="192" y="29"/>
                      <a:pt x="165" y="48"/>
                      <a:pt x="133" y="48"/>
                    </a:cubicBezTo>
                    <a:cubicBezTo>
                      <a:pt x="101" y="48"/>
                      <a:pt x="73" y="29"/>
                      <a:pt x="62" y="0"/>
                    </a:cubicBezTo>
                    <a:cubicBezTo>
                      <a:pt x="56" y="0"/>
                      <a:pt x="56" y="0"/>
                      <a:pt x="56" y="0"/>
                    </a:cubicBezTo>
                    <a:cubicBezTo>
                      <a:pt x="25" y="0"/>
                      <a:pt x="0" y="26"/>
                      <a:pt x="0" y="56"/>
                    </a:cubicBezTo>
                    <a:cubicBezTo>
                      <a:pt x="0" y="185"/>
                      <a:pt x="0" y="185"/>
                      <a:pt x="0" y="185"/>
                    </a:cubicBezTo>
                    <a:cubicBezTo>
                      <a:pt x="47" y="185"/>
                      <a:pt x="47" y="185"/>
                      <a:pt x="47" y="185"/>
                    </a:cubicBezTo>
                    <a:cubicBezTo>
                      <a:pt x="47" y="104"/>
                      <a:pt x="47" y="104"/>
                      <a:pt x="47" y="104"/>
                    </a:cubicBezTo>
                    <a:cubicBezTo>
                      <a:pt x="56" y="104"/>
                      <a:pt x="56" y="104"/>
                      <a:pt x="56" y="104"/>
                    </a:cubicBezTo>
                    <a:cubicBezTo>
                      <a:pt x="57" y="531"/>
                      <a:pt x="57" y="531"/>
                      <a:pt x="57" y="531"/>
                    </a:cubicBezTo>
                    <a:cubicBezTo>
                      <a:pt x="170" y="439"/>
                      <a:pt x="170" y="439"/>
                      <a:pt x="170" y="439"/>
                    </a:cubicBezTo>
                    <a:cubicBezTo>
                      <a:pt x="210" y="527"/>
                      <a:pt x="210" y="527"/>
                      <a:pt x="210" y="527"/>
                    </a:cubicBezTo>
                    <a:cubicBezTo>
                      <a:pt x="210" y="104"/>
                      <a:pt x="210" y="104"/>
                      <a:pt x="210" y="104"/>
                    </a:cubicBezTo>
                    <a:cubicBezTo>
                      <a:pt x="217" y="104"/>
                      <a:pt x="217" y="104"/>
                      <a:pt x="217" y="104"/>
                    </a:cubicBezTo>
                    <a:cubicBezTo>
                      <a:pt x="217" y="178"/>
                      <a:pt x="217" y="178"/>
                      <a:pt x="217" y="178"/>
                    </a:cubicBezTo>
                    <a:cubicBezTo>
                      <a:pt x="265" y="178"/>
                      <a:pt x="265" y="178"/>
                      <a:pt x="265" y="178"/>
                    </a:cubicBezTo>
                    <a:cubicBezTo>
                      <a:pt x="265" y="56"/>
                      <a:pt x="265" y="56"/>
                      <a:pt x="265" y="56"/>
                    </a:cubicBezTo>
                    <a:cubicBezTo>
                      <a:pt x="265" y="26"/>
                      <a:pt x="240" y="0"/>
                      <a:pt x="209" y="0"/>
                    </a:cubicBezTo>
                    <a:close/>
                  </a:path>
                </a:pathLst>
              </a:custGeom>
              <a:solidFill>
                <a:srgbClr val="EC008C"/>
              </a:solidFill>
              <a:ln>
                <a:noFill/>
              </a:ln>
            </p:spPr>
            <p:style>
              <a:lnRef idx="0">
                <a:scrgbClr r="0" g="0" b="0"/>
              </a:lnRef>
              <a:fillRef idx="0">
                <a:scrgbClr r="0" g="0" b="0"/>
              </a:fillRef>
              <a:effectRef idx="0">
                <a:scrgbClr r="0" g="0" b="0"/>
              </a:effectRef>
              <a:fontRef idx="minor"/>
            </p:style>
          </p:sp>
          <p:sp>
            <p:nvSpPr>
              <p:cNvPr id="57" name="CustomShape 113">
                <a:extLst>
                  <a:ext uri="{FF2B5EF4-FFF2-40B4-BE49-F238E27FC236}">
                    <a16:creationId xmlns:a16="http://schemas.microsoft.com/office/drawing/2014/main" id="{A469B660-8362-4388-A826-E6DDEA018567}"/>
                  </a:ext>
                </a:extLst>
              </p:cNvPr>
              <p:cNvSpPr/>
              <p:nvPr/>
            </p:nvSpPr>
            <p:spPr>
              <a:xfrm>
                <a:off x="9304920" y="5225760"/>
                <a:ext cx="108720" cy="213120"/>
              </a:xfrm>
              <a:custGeom>
                <a:avLst/>
                <a:gdLst/>
                <a:ahLst/>
                <a:cxnLst/>
                <a:rect l="l" t="t" r="r" b="b"/>
                <a:pathLst>
                  <a:path w="41" h="81">
                    <a:moveTo>
                      <a:pt x="0" y="0"/>
                    </a:moveTo>
                    <a:cubicBezTo>
                      <a:pt x="0" y="81"/>
                      <a:pt x="0" y="81"/>
                      <a:pt x="0" y="81"/>
                    </a:cubicBezTo>
                    <a:cubicBezTo>
                      <a:pt x="23" y="81"/>
                      <a:pt x="41" y="63"/>
                      <a:pt x="41" y="40"/>
                    </a:cubicBezTo>
                    <a:cubicBezTo>
                      <a:pt x="41" y="18"/>
                      <a:pt x="23" y="0"/>
                      <a:pt x="0" y="0"/>
                    </a:cubicBezTo>
                    <a:close/>
                  </a:path>
                </a:pathLst>
              </a:custGeom>
              <a:solidFill>
                <a:srgbClr val="E0BB8D"/>
              </a:solidFill>
              <a:ln>
                <a:noFill/>
              </a:ln>
            </p:spPr>
            <p:style>
              <a:lnRef idx="0">
                <a:scrgbClr r="0" g="0" b="0"/>
              </a:lnRef>
              <a:fillRef idx="0">
                <a:scrgbClr r="0" g="0" b="0"/>
              </a:fillRef>
              <a:effectRef idx="0">
                <a:scrgbClr r="0" g="0" b="0"/>
              </a:effectRef>
              <a:fontRef idx="minor"/>
            </p:style>
          </p:sp>
          <p:sp>
            <p:nvSpPr>
              <p:cNvPr id="58" name="CustomShape 114">
                <a:extLst>
                  <a:ext uri="{FF2B5EF4-FFF2-40B4-BE49-F238E27FC236}">
                    <a16:creationId xmlns:a16="http://schemas.microsoft.com/office/drawing/2014/main" id="{B61CFA1A-2D13-4AF3-8D18-B904B93BA14C}"/>
                  </a:ext>
                </a:extLst>
              </p:cNvPr>
              <p:cNvSpPr/>
              <p:nvPr/>
            </p:nvSpPr>
            <p:spPr>
              <a:xfrm>
                <a:off x="8882280" y="4926240"/>
                <a:ext cx="403920" cy="45720"/>
              </a:xfrm>
              <a:prstGeom prst="rect">
                <a:avLst/>
              </a:prstGeom>
              <a:solidFill>
                <a:schemeClr val="tx1">
                  <a:lumMod val="50000"/>
                </a:schemeClr>
              </a:solidFill>
              <a:ln>
                <a:noFill/>
              </a:ln>
            </p:spPr>
            <p:style>
              <a:lnRef idx="0">
                <a:scrgbClr r="0" g="0" b="0"/>
              </a:lnRef>
              <a:fillRef idx="0">
                <a:scrgbClr r="0" g="0" b="0"/>
              </a:fillRef>
              <a:effectRef idx="0">
                <a:scrgbClr r="0" g="0" b="0"/>
              </a:effectRef>
              <a:fontRef idx="minor"/>
            </p:style>
          </p:sp>
          <p:sp>
            <p:nvSpPr>
              <p:cNvPr id="59" name="CustomShape 115">
                <a:extLst>
                  <a:ext uri="{FF2B5EF4-FFF2-40B4-BE49-F238E27FC236}">
                    <a16:creationId xmlns:a16="http://schemas.microsoft.com/office/drawing/2014/main" id="{B8B1FCBC-3364-4E21-BCB6-1C60AF567D50}"/>
                  </a:ext>
                </a:extLst>
              </p:cNvPr>
              <p:cNvSpPr/>
              <p:nvPr/>
            </p:nvSpPr>
            <p:spPr>
              <a:xfrm>
                <a:off x="8745480" y="5994360"/>
                <a:ext cx="242280" cy="125640"/>
              </a:xfrm>
              <a:custGeom>
                <a:avLst/>
                <a:gdLst/>
                <a:ahLst/>
                <a:cxnLst/>
                <a:rect l="l" t="t" r="r" b="b"/>
                <a:pathLst>
                  <a:path w="92" h="48">
                    <a:moveTo>
                      <a:pt x="91" y="0"/>
                    </a:moveTo>
                    <a:cubicBezTo>
                      <a:pt x="90" y="14"/>
                      <a:pt x="78" y="24"/>
                      <a:pt x="65" y="24"/>
                    </a:cubicBezTo>
                    <a:cubicBezTo>
                      <a:pt x="9" y="24"/>
                      <a:pt x="9" y="24"/>
                      <a:pt x="9" y="24"/>
                    </a:cubicBezTo>
                    <a:cubicBezTo>
                      <a:pt x="4" y="31"/>
                      <a:pt x="1" y="39"/>
                      <a:pt x="0" y="48"/>
                    </a:cubicBezTo>
                    <a:cubicBezTo>
                      <a:pt x="52" y="48"/>
                      <a:pt x="52" y="48"/>
                      <a:pt x="52" y="48"/>
                    </a:cubicBezTo>
                    <a:cubicBezTo>
                      <a:pt x="92" y="48"/>
                      <a:pt x="92" y="48"/>
                      <a:pt x="92" y="48"/>
                    </a:cubicBezTo>
                    <a:cubicBezTo>
                      <a:pt x="92" y="0"/>
                      <a:pt x="92" y="0"/>
                      <a:pt x="92" y="0"/>
                    </a:cubicBezTo>
                    <a:lnTo>
                      <a:pt x="91" y="0"/>
                    </a:lnTo>
                    <a:close/>
                  </a:path>
                </a:pathLst>
              </a:custGeom>
              <a:solidFill>
                <a:schemeClr val="tx1">
                  <a:lumMod val="50000"/>
                </a:schemeClr>
              </a:solidFill>
              <a:ln>
                <a:noFill/>
              </a:ln>
            </p:spPr>
            <p:style>
              <a:lnRef idx="0">
                <a:scrgbClr r="0" g="0" b="0"/>
              </a:lnRef>
              <a:fillRef idx="0">
                <a:scrgbClr r="0" g="0" b="0"/>
              </a:fillRef>
              <a:effectRef idx="0">
                <a:scrgbClr r="0" g="0" b="0"/>
              </a:effectRef>
              <a:fontRef idx="minor"/>
            </p:style>
          </p:sp>
          <p:sp>
            <p:nvSpPr>
              <p:cNvPr id="60" name="CustomShape 116">
                <a:extLst>
                  <a:ext uri="{FF2B5EF4-FFF2-40B4-BE49-F238E27FC236}">
                    <a16:creationId xmlns:a16="http://schemas.microsoft.com/office/drawing/2014/main" id="{9D77A247-F516-4D56-8FD7-168D6526AB03}"/>
                  </a:ext>
                </a:extLst>
              </p:cNvPr>
              <p:cNvSpPr/>
              <p:nvPr/>
            </p:nvSpPr>
            <p:spPr>
              <a:xfrm>
                <a:off x="9065160" y="5994360"/>
                <a:ext cx="221040" cy="78120"/>
              </a:xfrm>
              <a:custGeom>
                <a:avLst/>
                <a:gdLst/>
                <a:ahLst/>
                <a:cxnLst/>
                <a:rect l="l" t="t" r="r" b="b"/>
                <a:pathLst>
                  <a:path w="84" h="30">
                    <a:moveTo>
                      <a:pt x="44" y="0"/>
                    </a:moveTo>
                    <a:cubicBezTo>
                      <a:pt x="26" y="0"/>
                      <a:pt x="10" y="10"/>
                      <a:pt x="1" y="24"/>
                    </a:cubicBezTo>
                    <a:cubicBezTo>
                      <a:pt x="0" y="29"/>
                      <a:pt x="0" y="29"/>
                      <a:pt x="0" y="29"/>
                    </a:cubicBezTo>
                    <a:cubicBezTo>
                      <a:pt x="57" y="30"/>
                      <a:pt x="57" y="30"/>
                      <a:pt x="57" y="30"/>
                    </a:cubicBezTo>
                    <a:cubicBezTo>
                      <a:pt x="71" y="30"/>
                      <a:pt x="82" y="14"/>
                      <a:pt x="84" y="0"/>
                    </a:cubicBezTo>
                    <a:lnTo>
                      <a:pt x="44" y="0"/>
                    </a:lnTo>
                    <a:close/>
                  </a:path>
                </a:pathLst>
              </a:custGeom>
              <a:solidFill>
                <a:srgbClr val="E0BB8D"/>
              </a:solidFill>
              <a:ln>
                <a:noFill/>
              </a:ln>
            </p:spPr>
            <p:style>
              <a:lnRef idx="0">
                <a:scrgbClr r="0" g="0" b="0"/>
              </a:lnRef>
              <a:fillRef idx="0">
                <a:scrgbClr r="0" g="0" b="0"/>
              </a:fillRef>
              <a:effectRef idx="0">
                <a:scrgbClr r="0" g="0" b="0"/>
              </a:effectRef>
              <a:fontRef idx="minor"/>
            </p:style>
          </p:sp>
          <p:sp>
            <p:nvSpPr>
              <p:cNvPr id="61" name="CustomShape 117">
                <a:extLst>
                  <a:ext uri="{FF2B5EF4-FFF2-40B4-BE49-F238E27FC236}">
                    <a16:creationId xmlns:a16="http://schemas.microsoft.com/office/drawing/2014/main" id="{F9DE0D1D-D974-4196-8630-BEEEB7262250}"/>
                  </a:ext>
                </a:extLst>
              </p:cNvPr>
              <p:cNvSpPr/>
              <p:nvPr/>
            </p:nvSpPr>
            <p:spPr>
              <a:xfrm>
                <a:off x="9043560" y="5994360"/>
                <a:ext cx="242280" cy="125640"/>
              </a:xfrm>
              <a:custGeom>
                <a:avLst/>
                <a:gdLst/>
                <a:ahLst/>
                <a:cxnLst/>
                <a:rect l="l" t="t" r="r" b="b"/>
                <a:pathLst>
                  <a:path w="92" h="48">
                    <a:moveTo>
                      <a:pt x="91" y="0"/>
                    </a:moveTo>
                    <a:cubicBezTo>
                      <a:pt x="90" y="14"/>
                      <a:pt x="79" y="24"/>
                      <a:pt x="65" y="24"/>
                    </a:cubicBezTo>
                    <a:cubicBezTo>
                      <a:pt x="9" y="24"/>
                      <a:pt x="9" y="24"/>
                      <a:pt x="9" y="24"/>
                    </a:cubicBezTo>
                    <a:cubicBezTo>
                      <a:pt x="4" y="31"/>
                      <a:pt x="1" y="39"/>
                      <a:pt x="0" y="48"/>
                    </a:cubicBezTo>
                    <a:cubicBezTo>
                      <a:pt x="52" y="48"/>
                      <a:pt x="52" y="48"/>
                      <a:pt x="52" y="48"/>
                    </a:cubicBezTo>
                    <a:cubicBezTo>
                      <a:pt x="92" y="48"/>
                      <a:pt x="92" y="48"/>
                      <a:pt x="92" y="48"/>
                    </a:cubicBezTo>
                    <a:cubicBezTo>
                      <a:pt x="92" y="0"/>
                      <a:pt x="92" y="0"/>
                      <a:pt x="92" y="0"/>
                    </a:cubicBezTo>
                    <a:lnTo>
                      <a:pt x="91" y="0"/>
                    </a:lnTo>
                    <a:close/>
                  </a:path>
                </a:pathLst>
              </a:custGeom>
              <a:solidFill>
                <a:schemeClr val="tx1">
                  <a:lumMod val="50000"/>
                </a:schemeClr>
              </a:solidFill>
              <a:ln>
                <a:noFill/>
              </a:ln>
            </p:spPr>
            <p:style>
              <a:lnRef idx="0">
                <a:scrgbClr r="0" g="0" b="0"/>
              </a:lnRef>
              <a:fillRef idx="0">
                <a:scrgbClr r="0" g="0" b="0"/>
              </a:fillRef>
              <a:effectRef idx="0">
                <a:scrgbClr r="0" g="0" b="0"/>
              </a:effectRef>
              <a:fontRef idx="minor"/>
            </p:style>
          </p:sp>
          <p:sp>
            <p:nvSpPr>
              <p:cNvPr id="62" name="CustomShape 118">
                <a:extLst>
                  <a:ext uri="{FF2B5EF4-FFF2-40B4-BE49-F238E27FC236}">
                    <a16:creationId xmlns:a16="http://schemas.microsoft.com/office/drawing/2014/main" id="{01AD9250-841F-4657-A3EF-067D8C00EA62}"/>
                  </a:ext>
                </a:extLst>
              </p:cNvPr>
              <p:cNvSpPr/>
              <p:nvPr/>
            </p:nvSpPr>
            <p:spPr>
              <a:xfrm>
                <a:off x="8591760" y="4956840"/>
                <a:ext cx="216360" cy="107280"/>
              </a:xfrm>
              <a:custGeom>
                <a:avLst/>
                <a:gdLst/>
                <a:ahLst/>
                <a:cxnLst/>
                <a:rect l="l" t="t" r="r" b="b"/>
                <a:pathLst>
                  <a:path w="82" h="41">
                    <a:moveTo>
                      <a:pt x="82" y="0"/>
                    </a:moveTo>
                    <a:cubicBezTo>
                      <a:pt x="0" y="0"/>
                      <a:pt x="0" y="0"/>
                      <a:pt x="0" y="0"/>
                    </a:cubicBezTo>
                    <a:cubicBezTo>
                      <a:pt x="0" y="22"/>
                      <a:pt x="18" y="41"/>
                      <a:pt x="41" y="41"/>
                    </a:cubicBezTo>
                    <a:cubicBezTo>
                      <a:pt x="63" y="41"/>
                      <a:pt x="82" y="22"/>
                      <a:pt x="82" y="0"/>
                    </a:cubicBezTo>
                    <a:close/>
                  </a:path>
                </a:pathLst>
              </a:custGeom>
              <a:solidFill>
                <a:srgbClr val="E0BB8D"/>
              </a:solidFill>
              <a:ln>
                <a:noFill/>
              </a:ln>
            </p:spPr>
            <p:style>
              <a:lnRef idx="0">
                <a:scrgbClr r="0" g="0" b="0"/>
              </a:lnRef>
              <a:fillRef idx="0">
                <a:scrgbClr r="0" g="0" b="0"/>
              </a:fillRef>
              <a:effectRef idx="0">
                <a:scrgbClr r="0" g="0" b="0"/>
              </a:effectRef>
              <a:fontRef idx="minor"/>
            </p:style>
          </p:sp>
          <p:sp>
            <p:nvSpPr>
              <p:cNvPr id="63" name="CustomShape 119">
                <a:extLst>
                  <a:ext uri="{FF2B5EF4-FFF2-40B4-BE49-F238E27FC236}">
                    <a16:creationId xmlns:a16="http://schemas.microsoft.com/office/drawing/2014/main" id="{0C1B8312-BFAC-47B8-8F74-92826ED5B5F7}"/>
                  </a:ext>
                </a:extLst>
              </p:cNvPr>
              <p:cNvSpPr/>
              <p:nvPr/>
            </p:nvSpPr>
            <p:spPr>
              <a:xfrm>
                <a:off x="8502840" y="4794120"/>
                <a:ext cx="147240" cy="297720"/>
              </a:xfrm>
              <a:custGeom>
                <a:avLst/>
                <a:gdLst/>
                <a:ahLst/>
                <a:cxnLst/>
                <a:rect l="l" t="t" r="r" b="b"/>
                <a:pathLst>
                  <a:path w="56" h="113">
                    <a:moveTo>
                      <a:pt x="56" y="111"/>
                    </a:moveTo>
                    <a:cubicBezTo>
                      <a:pt x="56" y="112"/>
                      <a:pt x="55" y="113"/>
                      <a:pt x="54" y="113"/>
                    </a:cubicBezTo>
                    <a:cubicBezTo>
                      <a:pt x="3" y="113"/>
                      <a:pt x="3" y="113"/>
                      <a:pt x="3" y="113"/>
                    </a:cubicBezTo>
                    <a:cubicBezTo>
                      <a:pt x="1" y="113"/>
                      <a:pt x="0" y="112"/>
                      <a:pt x="0" y="111"/>
                    </a:cubicBezTo>
                    <a:cubicBezTo>
                      <a:pt x="0" y="3"/>
                      <a:pt x="0" y="3"/>
                      <a:pt x="0" y="3"/>
                    </a:cubicBezTo>
                    <a:cubicBezTo>
                      <a:pt x="0" y="1"/>
                      <a:pt x="1" y="0"/>
                      <a:pt x="3" y="0"/>
                    </a:cubicBezTo>
                    <a:cubicBezTo>
                      <a:pt x="54" y="0"/>
                      <a:pt x="54" y="0"/>
                      <a:pt x="54" y="0"/>
                    </a:cubicBezTo>
                    <a:cubicBezTo>
                      <a:pt x="55" y="0"/>
                      <a:pt x="56" y="1"/>
                      <a:pt x="56" y="3"/>
                    </a:cubicBezTo>
                    <a:lnTo>
                      <a:pt x="56" y="111"/>
                    </a:lnTo>
                    <a:close/>
                  </a:path>
                </a:pathLst>
              </a:custGeom>
              <a:solidFill>
                <a:srgbClr val="000000"/>
              </a:solidFill>
              <a:ln>
                <a:noFill/>
              </a:ln>
            </p:spPr>
            <p:style>
              <a:lnRef idx="0">
                <a:scrgbClr r="0" g="0" b="0"/>
              </a:lnRef>
              <a:fillRef idx="0">
                <a:scrgbClr r="0" g="0" b="0"/>
              </a:fillRef>
              <a:effectRef idx="0">
                <a:scrgbClr r="0" g="0" b="0"/>
              </a:effectRef>
              <a:fontRef idx="minor"/>
            </p:style>
          </p:sp>
          <p:sp>
            <p:nvSpPr>
              <p:cNvPr id="64" name="CustomShape 120">
                <a:extLst>
                  <a:ext uri="{FF2B5EF4-FFF2-40B4-BE49-F238E27FC236}">
                    <a16:creationId xmlns:a16="http://schemas.microsoft.com/office/drawing/2014/main" id="{6BDA6E4F-895D-42FD-ABE4-93CAB3BE8C89}"/>
                  </a:ext>
                </a:extLst>
              </p:cNvPr>
              <p:cNvSpPr/>
              <p:nvPr/>
            </p:nvSpPr>
            <p:spPr>
              <a:xfrm>
                <a:off x="8521200" y="4904640"/>
                <a:ext cx="113400" cy="59400"/>
              </a:xfrm>
              <a:prstGeom prst="rect">
                <a:avLst/>
              </a:prstGeom>
              <a:solidFill>
                <a:srgbClr val="00BCF2"/>
              </a:solidFill>
              <a:ln>
                <a:noFill/>
              </a:ln>
            </p:spPr>
            <p:style>
              <a:lnRef idx="0">
                <a:scrgbClr r="0" g="0" b="0"/>
              </a:lnRef>
              <a:fillRef idx="0">
                <a:scrgbClr r="0" g="0" b="0"/>
              </a:fillRef>
              <a:effectRef idx="0">
                <a:scrgbClr r="0" g="0" b="0"/>
              </a:effectRef>
              <a:fontRef idx="minor"/>
            </p:style>
          </p:sp>
          <p:sp>
            <p:nvSpPr>
              <p:cNvPr id="65" name="CustomShape 121">
                <a:extLst>
                  <a:ext uri="{FF2B5EF4-FFF2-40B4-BE49-F238E27FC236}">
                    <a16:creationId xmlns:a16="http://schemas.microsoft.com/office/drawing/2014/main" id="{6674731F-02D3-49AB-95C3-FE1D011722B2}"/>
                  </a:ext>
                </a:extLst>
              </p:cNvPr>
              <p:cNvSpPr/>
              <p:nvPr/>
            </p:nvSpPr>
            <p:spPr>
              <a:xfrm>
                <a:off x="8521200" y="4964400"/>
                <a:ext cx="113400" cy="90360"/>
              </a:xfrm>
              <a:prstGeom prst="rect">
                <a:avLst/>
              </a:prstGeom>
              <a:solidFill>
                <a:srgbClr val="92D050"/>
              </a:solidFill>
              <a:ln>
                <a:noFill/>
              </a:ln>
            </p:spPr>
            <p:style>
              <a:lnRef idx="0">
                <a:scrgbClr r="0" g="0" b="0"/>
              </a:lnRef>
              <a:fillRef idx="0">
                <a:scrgbClr r="0" g="0" b="0"/>
              </a:fillRef>
              <a:effectRef idx="0">
                <a:scrgbClr r="0" g="0" b="0"/>
              </a:effectRef>
              <a:fontRef idx="minor"/>
            </p:style>
          </p:sp>
          <p:sp>
            <p:nvSpPr>
              <p:cNvPr id="66" name="CustomShape 122">
                <a:extLst>
                  <a:ext uri="{FF2B5EF4-FFF2-40B4-BE49-F238E27FC236}">
                    <a16:creationId xmlns:a16="http://schemas.microsoft.com/office/drawing/2014/main" id="{FBF6B11C-0FE6-4ACD-B020-C428C857DE3C}"/>
                  </a:ext>
                </a:extLst>
              </p:cNvPr>
              <p:cNvSpPr/>
              <p:nvPr/>
            </p:nvSpPr>
            <p:spPr>
              <a:xfrm>
                <a:off x="8521200" y="4849200"/>
                <a:ext cx="55080" cy="55080"/>
              </a:xfrm>
              <a:prstGeom prst="rect">
                <a:avLst/>
              </a:prstGeom>
              <a:solidFill>
                <a:srgbClr val="92D050"/>
              </a:solidFill>
              <a:ln>
                <a:noFill/>
              </a:ln>
            </p:spPr>
            <p:style>
              <a:lnRef idx="0">
                <a:scrgbClr r="0" g="0" b="0"/>
              </a:lnRef>
              <a:fillRef idx="0">
                <a:scrgbClr r="0" g="0" b="0"/>
              </a:fillRef>
              <a:effectRef idx="0">
                <a:scrgbClr r="0" g="0" b="0"/>
              </a:effectRef>
              <a:fontRef idx="minor"/>
            </p:style>
          </p:sp>
          <p:sp>
            <p:nvSpPr>
              <p:cNvPr id="67" name="CustomShape 123">
                <a:extLst>
                  <a:ext uri="{FF2B5EF4-FFF2-40B4-BE49-F238E27FC236}">
                    <a16:creationId xmlns:a16="http://schemas.microsoft.com/office/drawing/2014/main" id="{BC194E0C-06C8-456F-8897-8310A5FB6EC7}"/>
                  </a:ext>
                </a:extLst>
              </p:cNvPr>
              <p:cNvSpPr/>
              <p:nvPr/>
            </p:nvSpPr>
            <p:spPr>
              <a:xfrm>
                <a:off x="8576640" y="4849200"/>
                <a:ext cx="57960" cy="5508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68" name="CustomShape 124">
                <a:extLst>
                  <a:ext uri="{FF2B5EF4-FFF2-40B4-BE49-F238E27FC236}">
                    <a16:creationId xmlns:a16="http://schemas.microsoft.com/office/drawing/2014/main" id="{57B503C2-E197-4F71-A92E-6E0F4BFCAEF6}"/>
                  </a:ext>
                </a:extLst>
              </p:cNvPr>
              <p:cNvSpPr/>
              <p:nvPr/>
            </p:nvSpPr>
            <p:spPr>
              <a:xfrm>
                <a:off x="8645760" y="5015160"/>
                <a:ext cx="7200" cy="33480"/>
              </a:xfrm>
              <a:prstGeom prst="rect">
                <a:avLst/>
              </a:prstGeom>
              <a:solidFill>
                <a:srgbClr val="000000"/>
              </a:solidFill>
              <a:ln>
                <a:noFill/>
              </a:ln>
            </p:spPr>
            <p:style>
              <a:lnRef idx="0">
                <a:scrgbClr r="0" g="0" b="0"/>
              </a:lnRef>
              <a:fillRef idx="0">
                <a:scrgbClr r="0" g="0" b="0"/>
              </a:fillRef>
              <a:effectRef idx="0">
                <a:scrgbClr r="0" g="0" b="0"/>
              </a:effectRef>
              <a:fontRef idx="minor"/>
            </p:style>
          </p:sp>
          <p:sp>
            <p:nvSpPr>
              <p:cNvPr id="69" name="CustomShape 125">
                <a:extLst>
                  <a:ext uri="{FF2B5EF4-FFF2-40B4-BE49-F238E27FC236}">
                    <a16:creationId xmlns:a16="http://schemas.microsoft.com/office/drawing/2014/main" id="{D4482A73-90FA-49F4-91A8-CF4795253101}"/>
                  </a:ext>
                </a:extLst>
              </p:cNvPr>
              <p:cNvSpPr/>
              <p:nvPr/>
            </p:nvSpPr>
            <p:spPr>
              <a:xfrm>
                <a:off x="8561160" y="4815360"/>
                <a:ext cx="36360" cy="4320"/>
              </a:xfrm>
              <a:custGeom>
                <a:avLst/>
                <a:gdLst/>
                <a:ahLst/>
                <a:cxnLst/>
                <a:rect l="l" t="t" r="r" b="b"/>
                <a:pathLst>
                  <a:path w="14" h="2">
                    <a:moveTo>
                      <a:pt x="14" y="1"/>
                    </a:moveTo>
                    <a:cubicBezTo>
                      <a:pt x="14" y="1"/>
                      <a:pt x="13" y="2"/>
                      <a:pt x="13" y="2"/>
                    </a:cubicBezTo>
                    <a:cubicBezTo>
                      <a:pt x="1" y="2"/>
                      <a:pt x="1" y="2"/>
                      <a:pt x="1" y="2"/>
                    </a:cubicBezTo>
                    <a:cubicBezTo>
                      <a:pt x="1" y="2"/>
                      <a:pt x="0" y="1"/>
                      <a:pt x="0" y="1"/>
                    </a:cubicBezTo>
                    <a:cubicBezTo>
                      <a:pt x="0" y="1"/>
                      <a:pt x="0" y="1"/>
                      <a:pt x="0" y="1"/>
                    </a:cubicBezTo>
                    <a:cubicBezTo>
                      <a:pt x="0" y="0"/>
                      <a:pt x="1" y="0"/>
                      <a:pt x="1" y="0"/>
                    </a:cubicBezTo>
                    <a:cubicBezTo>
                      <a:pt x="13" y="0"/>
                      <a:pt x="13" y="0"/>
                      <a:pt x="13" y="0"/>
                    </a:cubicBezTo>
                    <a:cubicBezTo>
                      <a:pt x="13" y="0"/>
                      <a:pt x="14" y="0"/>
                      <a:pt x="14" y="1"/>
                    </a:cubicBezTo>
                    <a:close/>
                  </a:path>
                </a:pathLst>
              </a:custGeom>
              <a:solidFill>
                <a:srgbClr val="969696"/>
              </a:solidFill>
              <a:ln>
                <a:noFill/>
              </a:ln>
            </p:spPr>
            <p:style>
              <a:lnRef idx="0">
                <a:scrgbClr r="0" g="0" b="0"/>
              </a:lnRef>
              <a:fillRef idx="0">
                <a:scrgbClr r="0" g="0" b="0"/>
              </a:fillRef>
              <a:effectRef idx="0">
                <a:scrgbClr r="0" g="0" b="0"/>
              </a:effectRef>
              <a:fontRef idx="minor"/>
            </p:style>
          </p:sp>
          <p:sp>
            <p:nvSpPr>
              <p:cNvPr id="70" name="CustomShape 126">
                <a:extLst>
                  <a:ext uri="{FF2B5EF4-FFF2-40B4-BE49-F238E27FC236}">
                    <a16:creationId xmlns:a16="http://schemas.microsoft.com/office/drawing/2014/main" id="{0B5204CB-3873-4579-AC41-0E43DD6A3D34}"/>
                  </a:ext>
                </a:extLst>
              </p:cNvPr>
              <p:cNvSpPr/>
              <p:nvPr/>
            </p:nvSpPr>
            <p:spPr>
              <a:xfrm>
                <a:off x="8579520" y="4956840"/>
                <a:ext cx="110160" cy="28800"/>
              </a:xfrm>
              <a:custGeom>
                <a:avLst/>
                <a:gdLst/>
                <a:ahLst/>
                <a:cxnLst/>
                <a:rect l="l" t="t" r="r" b="b"/>
                <a:pathLst>
                  <a:path w="42" h="11">
                    <a:moveTo>
                      <a:pt x="0" y="5"/>
                    </a:moveTo>
                    <a:cubicBezTo>
                      <a:pt x="0" y="8"/>
                      <a:pt x="2" y="11"/>
                      <a:pt x="5" y="11"/>
                    </a:cubicBezTo>
                    <a:cubicBezTo>
                      <a:pt x="37" y="11"/>
                      <a:pt x="37" y="11"/>
                      <a:pt x="37" y="11"/>
                    </a:cubicBezTo>
                    <a:cubicBezTo>
                      <a:pt x="40" y="11"/>
                      <a:pt x="42" y="8"/>
                      <a:pt x="42" y="5"/>
                    </a:cubicBezTo>
                    <a:cubicBezTo>
                      <a:pt x="42" y="5"/>
                      <a:pt x="42" y="5"/>
                      <a:pt x="42" y="5"/>
                    </a:cubicBezTo>
                    <a:cubicBezTo>
                      <a:pt x="42" y="2"/>
                      <a:pt x="40" y="0"/>
                      <a:pt x="37" y="0"/>
                    </a:cubicBezTo>
                    <a:cubicBezTo>
                      <a:pt x="5" y="0"/>
                      <a:pt x="5" y="0"/>
                      <a:pt x="5" y="0"/>
                    </a:cubicBezTo>
                    <a:cubicBezTo>
                      <a:pt x="2" y="0"/>
                      <a:pt x="0" y="2"/>
                      <a:pt x="0" y="5"/>
                    </a:cubicBezTo>
                    <a:close/>
                  </a:path>
                </a:pathLst>
              </a:custGeom>
              <a:solidFill>
                <a:srgbClr val="E0BB8D"/>
              </a:solidFill>
              <a:ln>
                <a:noFill/>
              </a:ln>
            </p:spPr>
            <p:style>
              <a:lnRef idx="0">
                <a:scrgbClr r="0" g="0" b="0"/>
              </a:lnRef>
              <a:fillRef idx="0">
                <a:scrgbClr r="0" g="0" b="0"/>
              </a:fillRef>
              <a:effectRef idx="0">
                <a:scrgbClr r="0" g="0" b="0"/>
              </a:effectRef>
              <a:fontRef idx="minor"/>
            </p:style>
          </p:sp>
        </p:grpSp>
        <p:grpSp>
          <p:nvGrpSpPr>
            <p:cNvPr id="10" name="Group 127">
              <a:extLst>
                <a:ext uri="{FF2B5EF4-FFF2-40B4-BE49-F238E27FC236}">
                  <a16:creationId xmlns:a16="http://schemas.microsoft.com/office/drawing/2014/main" id="{69794F61-A070-446E-B33D-998324E2F80F}"/>
                </a:ext>
              </a:extLst>
            </p:cNvPr>
            <p:cNvGrpSpPr/>
            <p:nvPr/>
          </p:nvGrpSpPr>
          <p:grpSpPr>
            <a:xfrm>
              <a:off x="7032672" y="4032000"/>
              <a:ext cx="751680" cy="2355840"/>
              <a:chOff x="7524000" y="4032000"/>
              <a:chExt cx="751680" cy="2355840"/>
            </a:xfrm>
          </p:grpSpPr>
          <p:grpSp>
            <p:nvGrpSpPr>
              <p:cNvPr id="11" name="Group 128">
                <a:extLst>
                  <a:ext uri="{FF2B5EF4-FFF2-40B4-BE49-F238E27FC236}">
                    <a16:creationId xmlns:a16="http://schemas.microsoft.com/office/drawing/2014/main" id="{C83854E6-A6A1-4BA0-A5B7-DE624F7FF37D}"/>
                  </a:ext>
                </a:extLst>
              </p:cNvPr>
              <p:cNvGrpSpPr/>
              <p:nvPr/>
            </p:nvGrpSpPr>
            <p:grpSpPr>
              <a:xfrm>
                <a:off x="7524000" y="4032000"/>
                <a:ext cx="751680" cy="2355840"/>
                <a:chOff x="7524000" y="4032000"/>
                <a:chExt cx="751680" cy="2355840"/>
              </a:xfrm>
            </p:grpSpPr>
            <p:grpSp>
              <p:nvGrpSpPr>
                <p:cNvPr id="13" name="Group 129">
                  <a:extLst>
                    <a:ext uri="{FF2B5EF4-FFF2-40B4-BE49-F238E27FC236}">
                      <a16:creationId xmlns:a16="http://schemas.microsoft.com/office/drawing/2014/main" id="{83D16047-AD51-4F13-A11D-8B618181EA04}"/>
                    </a:ext>
                  </a:extLst>
                </p:cNvPr>
                <p:cNvGrpSpPr/>
                <p:nvPr/>
              </p:nvGrpSpPr>
              <p:grpSpPr>
                <a:xfrm>
                  <a:off x="7524000" y="4032000"/>
                  <a:ext cx="751680" cy="2355840"/>
                  <a:chOff x="7524000" y="4032000"/>
                  <a:chExt cx="751680" cy="2355840"/>
                </a:xfrm>
              </p:grpSpPr>
              <p:grpSp>
                <p:nvGrpSpPr>
                  <p:cNvPr id="15" name="Group 130">
                    <a:extLst>
                      <a:ext uri="{FF2B5EF4-FFF2-40B4-BE49-F238E27FC236}">
                        <a16:creationId xmlns:a16="http://schemas.microsoft.com/office/drawing/2014/main" id="{FBF363BC-EE5E-4B36-BD49-2325C12AC9F7}"/>
                      </a:ext>
                    </a:extLst>
                  </p:cNvPr>
                  <p:cNvGrpSpPr/>
                  <p:nvPr/>
                </p:nvGrpSpPr>
                <p:grpSpPr>
                  <a:xfrm>
                    <a:off x="7524000" y="4032000"/>
                    <a:ext cx="751680" cy="2355840"/>
                    <a:chOff x="7524000" y="4032000"/>
                    <a:chExt cx="751680" cy="2355840"/>
                  </a:xfrm>
                </p:grpSpPr>
                <p:grpSp>
                  <p:nvGrpSpPr>
                    <p:cNvPr id="20" name="Group 131">
                      <a:extLst>
                        <a:ext uri="{FF2B5EF4-FFF2-40B4-BE49-F238E27FC236}">
                          <a16:creationId xmlns:a16="http://schemas.microsoft.com/office/drawing/2014/main" id="{A60A35DE-F1C3-42D3-BFB5-FA4609D8A0B4}"/>
                        </a:ext>
                      </a:extLst>
                    </p:cNvPr>
                    <p:cNvGrpSpPr/>
                    <p:nvPr/>
                  </p:nvGrpSpPr>
                  <p:grpSpPr>
                    <a:xfrm>
                      <a:off x="7524000" y="4032000"/>
                      <a:ext cx="751680" cy="2355840"/>
                      <a:chOff x="7524000" y="4032000"/>
                      <a:chExt cx="751680" cy="2355840"/>
                    </a:xfrm>
                  </p:grpSpPr>
                  <p:sp>
                    <p:nvSpPr>
                      <p:cNvPr id="24" name="CustomShape 132">
                        <a:extLst>
                          <a:ext uri="{FF2B5EF4-FFF2-40B4-BE49-F238E27FC236}">
                            <a16:creationId xmlns:a16="http://schemas.microsoft.com/office/drawing/2014/main" id="{2DD9F72B-4FDE-41BE-8736-1DA42407B25F}"/>
                          </a:ext>
                        </a:extLst>
                      </p:cNvPr>
                      <p:cNvSpPr/>
                      <p:nvPr/>
                    </p:nvSpPr>
                    <p:spPr>
                      <a:xfrm>
                        <a:off x="7524000" y="4032000"/>
                        <a:ext cx="751680" cy="2352600"/>
                      </a:xfrm>
                      <a:prstGeom prst="rect">
                        <a:avLst/>
                      </a:prstGeom>
                      <a:noFill/>
                      <a:ln>
                        <a:noFill/>
                      </a:ln>
                    </p:spPr>
                    <p:style>
                      <a:lnRef idx="0">
                        <a:scrgbClr r="0" g="0" b="0"/>
                      </a:lnRef>
                      <a:fillRef idx="0">
                        <a:scrgbClr r="0" g="0" b="0"/>
                      </a:fillRef>
                      <a:effectRef idx="0">
                        <a:scrgbClr r="0" g="0" b="0"/>
                      </a:effectRef>
                      <a:fontRef idx="minor"/>
                    </p:style>
                  </p:sp>
                  <p:sp>
                    <p:nvSpPr>
                      <p:cNvPr id="25" name="CustomShape 133">
                        <a:extLst>
                          <a:ext uri="{FF2B5EF4-FFF2-40B4-BE49-F238E27FC236}">
                            <a16:creationId xmlns:a16="http://schemas.microsoft.com/office/drawing/2014/main" id="{7133F5A5-5E28-4C9D-9CE4-4780D6F205F0}"/>
                          </a:ext>
                        </a:extLst>
                      </p:cNvPr>
                      <p:cNvSpPr/>
                      <p:nvPr/>
                    </p:nvSpPr>
                    <p:spPr>
                      <a:xfrm>
                        <a:off x="7704720" y="4263840"/>
                        <a:ext cx="390240" cy="81360"/>
                      </a:xfrm>
                      <a:custGeom>
                        <a:avLst/>
                        <a:gdLst/>
                        <a:ahLst/>
                        <a:cxnLst/>
                        <a:rect l="l" t="t"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p:spPr>
                    <p:style>
                      <a:lnRef idx="0">
                        <a:scrgbClr r="0" g="0" b="0"/>
                      </a:lnRef>
                      <a:fillRef idx="0">
                        <a:scrgbClr r="0" g="0" b="0"/>
                      </a:fillRef>
                      <a:effectRef idx="0">
                        <a:scrgbClr r="0" g="0" b="0"/>
                      </a:effectRef>
                      <a:fontRef idx="minor"/>
                    </p:style>
                  </p:sp>
                  <p:sp>
                    <p:nvSpPr>
                      <p:cNvPr id="26" name="CustomShape 134">
                        <a:extLst>
                          <a:ext uri="{FF2B5EF4-FFF2-40B4-BE49-F238E27FC236}">
                            <a16:creationId xmlns:a16="http://schemas.microsoft.com/office/drawing/2014/main" id="{398C8CCF-A69A-43BE-86A0-6ABE97FEF010}"/>
                          </a:ext>
                        </a:extLst>
                      </p:cNvPr>
                      <p:cNvSpPr/>
                      <p:nvPr/>
                    </p:nvSpPr>
                    <p:spPr>
                      <a:xfrm>
                        <a:off x="7682400" y="5338080"/>
                        <a:ext cx="434520" cy="928800"/>
                      </a:xfrm>
                      <a:custGeom>
                        <a:avLst/>
                        <a:gdLst/>
                        <a:ahLst/>
                        <a:cxnLst/>
                        <a:rect l="l" t="t"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p:spPr>
                    <p:style>
                      <a:lnRef idx="0">
                        <a:scrgbClr r="0" g="0" b="0"/>
                      </a:lnRef>
                      <a:fillRef idx="0">
                        <a:scrgbClr r="0" g="0" b="0"/>
                      </a:fillRef>
                      <a:effectRef idx="0">
                        <a:scrgbClr r="0" g="0" b="0"/>
                      </a:effectRef>
                      <a:fontRef idx="minor"/>
                    </p:style>
                  </p:sp>
                  <p:sp>
                    <p:nvSpPr>
                      <p:cNvPr id="27" name="CustomShape 135">
                        <a:extLst>
                          <a:ext uri="{FF2B5EF4-FFF2-40B4-BE49-F238E27FC236}">
                            <a16:creationId xmlns:a16="http://schemas.microsoft.com/office/drawing/2014/main" id="{82AEF64A-0735-44FE-A7CB-69F08BF72AC7}"/>
                          </a:ext>
                        </a:extLst>
                      </p:cNvPr>
                      <p:cNvSpPr/>
                      <p:nvPr/>
                    </p:nvSpPr>
                    <p:spPr>
                      <a:xfrm>
                        <a:off x="7682400" y="6253560"/>
                        <a:ext cx="258840" cy="134280"/>
                      </a:xfrm>
                      <a:custGeom>
                        <a:avLst/>
                        <a:gdLst/>
                        <a:ahLst/>
                        <a:cxnLst/>
                        <a:rect l="l" t="t"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p:spPr>
                    <p:style>
                      <a:lnRef idx="0">
                        <a:scrgbClr r="0" g="0" b="0"/>
                      </a:lnRef>
                      <a:fillRef idx="0">
                        <a:scrgbClr r="0" g="0" b="0"/>
                      </a:fillRef>
                      <a:effectRef idx="0">
                        <a:scrgbClr r="0" g="0" b="0"/>
                      </a:effectRef>
                      <a:fontRef idx="minor"/>
                    </p:style>
                  </p:sp>
                  <p:sp>
                    <p:nvSpPr>
                      <p:cNvPr id="28" name="CustomShape 136">
                        <a:extLst>
                          <a:ext uri="{FF2B5EF4-FFF2-40B4-BE49-F238E27FC236}">
                            <a16:creationId xmlns:a16="http://schemas.microsoft.com/office/drawing/2014/main" id="{CC81D275-B7DE-4E64-AC3C-4B88C014135D}"/>
                          </a:ext>
                        </a:extLst>
                      </p:cNvPr>
                      <p:cNvSpPr/>
                      <p:nvPr/>
                    </p:nvSpPr>
                    <p:spPr>
                      <a:xfrm>
                        <a:off x="8002800" y="6253560"/>
                        <a:ext cx="258840" cy="134280"/>
                      </a:xfrm>
                      <a:custGeom>
                        <a:avLst/>
                        <a:gdLst/>
                        <a:ahLst/>
                        <a:cxnLst/>
                        <a:rect l="l" t="t"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p:spPr>
                    <p:style>
                      <a:lnRef idx="0">
                        <a:scrgbClr r="0" g="0" b="0"/>
                      </a:lnRef>
                      <a:fillRef idx="0">
                        <a:scrgbClr r="0" g="0" b="0"/>
                      </a:fillRef>
                      <a:effectRef idx="0">
                        <a:scrgbClr r="0" g="0" b="0"/>
                      </a:effectRef>
                      <a:fontRef idx="minor"/>
                    </p:style>
                  </p:sp>
                  <p:sp>
                    <p:nvSpPr>
                      <p:cNvPr id="29" name="CustomShape 137">
                        <a:extLst>
                          <a:ext uri="{FF2B5EF4-FFF2-40B4-BE49-F238E27FC236}">
                            <a16:creationId xmlns:a16="http://schemas.microsoft.com/office/drawing/2014/main" id="{F7ADCD7B-11D8-40C9-B6F8-98557786B32C}"/>
                          </a:ext>
                        </a:extLst>
                      </p:cNvPr>
                      <p:cNvSpPr/>
                      <p:nvPr/>
                    </p:nvSpPr>
                    <p:spPr>
                      <a:xfrm>
                        <a:off x="8137800" y="4855680"/>
                        <a:ext cx="115560" cy="688320"/>
                      </a:xfrm>
                      <a:prstGeom prst="rect">
                        <a:avLst/>
                      </a:prstGeom>
                      <a:solidFill>
                        <a:srgbClr val="C19F87"/>
                      </a:solidFill>
                      <a:ln>
                        <a:noFill/>
                      </a:ln>
                    </p:spPr>
                    <p:style>
                      <a:lnRef idx="0">
                        <a:scrgbClr r="0" g="0" b="0"/>
                      </a:lnRef>
                      <a:fillRef idx="0">
                        <a:scrgbClr r="0" g="0" b="0"/>
                      </a:fillRef>
                      <a:effectRef idx="0">
                        <a:scrgbClr r="0" g="0" b="0"/>
                      </a:effectRef>
                      <a:fontRef idx="minor"/>
                    </p:style>
                  </p:sp>
                  <p:sp>
                    <p:nvSpPr>
                      <p:cNvPr id="30" name="CustomShape 138">
                        <a:extLst>
                          <a:ext uri="{FF2B5EF4-FFF2-40B4-BE49-F238E27FC236}">
                            <a16:creationId xmlns:a16="http://schemas.microsoft.com/office/drawing/2014/main" id="{8A3C9E95-4C7E-4D4D-B525-32294D279202}"/>
                          </a:ext>
                        </a:extLst>
                      </p:cNvPr>
                      <p:cNvSpPr/>
                      <p:nvPr/>
                    </p:nvSpPr>
                    <p:spPr>
                      <a:xfrm>
                        <a:off x="8137800" y="5426640"/>
                        <a:ext cx="119160" cy="235080"/>
                      </a:xfrm>
                      <a:custGeom>
                        <a:avLst/>
                        <a:gdLst/>
                        <a:ahLst/>
                        <a:cxnLst/>
                        <a:rect l="l" t="t"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p:spPr>
                    <p:style>
                      <a:lnRef idx="0">
                        <a:scrgbClr r="0" g="0" b="0"/>
                      </a:lnRef>
                      <a:fillRef idx="0">
                        <a:scrgbClr r="0" g="0" b="0"/>
                      </a:fillRef>
                      <a:effectRef idx="0">
                        <a:scrgbClr r="0" g="0" b="0"/>
                      </a:effectRef>
                      <a:fontRef idx="minor"/>
                    </p:style>
                  </p:sp>
                  <p:sp>
                    <p:nvSpPr>
                      <p:cNvPr id="31" name="CustomShape 139">
                        <a:extLst>
                          <a:ext uri="{FF2B5EF4-FFF2-40B4-BE49-F238E27FC236}">
                            <a16:creationId xmlns:a16="http://schemas.microsoft.com/office/drawing/2014/main" id="{4E6D7CE5-A530-4E0E-BCA6-26F4E1B25E4B}"/>
                          </a:ext>
                        </a:extLst>
                      </p:cNvPr>
                      <p:cNvSpPr/>
                      <p:nvPr/>
                    </p:nvSpPr>
                    <p:spPr>
                      <a:xfrm>
                        <a:off x="7524000" y="4567320"/>
                        <a:ext cx="751680" cy="770400"/>
                      </a:xfrm>
                      <a:custGeom>
                        <a:avLst/>
                        <a:gdLst/>
                        <a:ahLst/>
                        <a:cxnLst/>
                        <a:rect l="l" t="t"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6DC2E9"/>
                      </a:solidFill>
                      <a:ln>
                        <a:noFill/>
                      </a:ln>
                    </p:spPr>
                    <p:style>
                      <a:lnRef idx="0">
                        <a:scrgbClr r="0" g="0" b="0"/>
                      </a:lnRef>
                      <a:fillRef idx="0">
                        <a:scrgbClr r="0" g="0" b="0"/>
                      </a:fillRef>
                      <a:effectRef idx="0">
                        <a:scrgbClr r="0" g="0" b="0"/>
                      </a:effectRef>
                      <a:fontRef idx="minor"/>
                    </p:style>
                  </p:sp>
                  <p:sp>
                    <p:nvSpPr>
                      <p:cNvPr id="32" name="CustomShape 140">
                        <a:extLst>
                          <a:ext uri="{FF2B5EF4-FFF2-40B4-BE49-F238E27FC236}">
                            <a16:creationId xmlns:a16="http://schemas.microsoft.com/office/drawing/2014/main" id="{177BEB9C-F340-4A5D-997B-8EA957432F58}"/>
                          </a:ext>
                        </a:extLst>
                      </p:cNvPr>
                      <p:cNvSpPr/>
                      <p:nvPr/>
                    </p:nvSpPr>
                    <p:spPr>
                      <a:xfrm>
                        <a:off x="7545960" y="4858920"/>
                        <a:ext cx="115560" cy="685080"/>
                      </a:xfrm>
                      <a:prstGeom prst="rect">
                        <a:avLst/>
                      </a:prstGeom>
                      <a:solidFill>
                        <a:srgbClr val="C19F87"/>
                      </a:solidFill>
                      <a:ln>
                        <a:noFill/>
                      </a:ln>
                    </p:spPr>
                    <p:style>
                      <a:lnRef idx="0">
                        <a:scrgbClr r="0" g="0" b="0"/>
                      </a:lnRef>
                      <a:fillRef idx="0">
                        <a:scrgbClr r="0" g="0" b="0"/>
                      </a:fillRef>
                      <a:effectRef idx="0">
                        <a:scrgbClr r="0" g="0" b="0"/>
                      </a:effectRef>
                      <a:fontRef idx="minor"/>
                    </p:style>
                  </p:sp>
                  <p:sp>
                    <p:nvSpPr>
                      <p:cNvPr id="33" name="CustomShape 141">
                        <a:extLst>
                          <a:ext uri="{FF2B5EF4-FFF2-40B4-BE49-F238E27FC236}">
                            <a16:creationId xmlns:a16="http://schemas.microsoft.com/office/drawing/2014/main" id="{8157BF5B-CB3D-441F-AD7D-690FDDB93807}"/>
                          </a:ext>
                        </a:extLst>
                      </p:cNvPr>
                      <p:cNvSpPr/>
                      <p:nvPr/>
                    </p:nvSpPr>
                    <p:spPr>
                      <a:xfrm>
                        <a:off x="7545960" y="5428440"/>
                        <a:ext cx="115560" cy="233280"/>
                      </a:xfrm>
                      <a:custGeom>
                        <a:avLst/>
                        <a:gdLst/>
                        <a:ahLst/>
                        <a:cxnLst/>
                        <a:rect l="l" t="t"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p:spPr>
                    <p:style>
                      <a:lnRef idx="0">
                        <a:scrgbClr r="0" g="0" b="0"/>
                      </a:lnRef>
                      <a:fillRef idx="0">
                        <a:scrgbClr r="0" g="0" b="0"/>
                      </a:fillRef>
                      <a:effectRef idx="0">
                        <a:scrgbClr r="0" g="0" b="0"/>
                      </a:effectRef>
                      <a:fontRef idx="minor"/>
                    </p:style>
                  </p:sp>
                  <p:sp>
                    <p:nvSpPr>
                      <p:cNvPr id="34" name="CustomShape 142">
                        <a:extLst>
                          <a:ext uri="{FF2B5EF4-FFF2-40B4-BE49-F238E27FC236}">
                            <a16:creationId xmlns:a16="http://schemas.microsoft.com/office/drawing/2014/main" id="{2B9B0495-5202-4D91-87A6-AE78EEA0ED37}"/>
                          </a:ext>
                        </a:extLst>
                      </p:cNvPr>
                      <p:cNvSpPr/>
                      <p:nvPr/>
                    </p:nvSpPr>
                    <p:spPr>
                      <a:xfrm>
                        <a:off x="7830720" y="4408920"/>
                        <a:ext cx="137880" cy="224640"/>
                      </a:xfrm>
                      <a:custGeom>
                        <a:avLst/>
                        <a:gdLst/>
                        <a:ahLst/>
                        <a:cxnLst/>
                        <a:rect l="l" t="t" r="r" b="b"/>
                        <a:pathLst>
                          <a:path w="81" h="132">
                            <a:moveTo>
                              <a:pt x="40" y="132"/>
                            </a:moveTo>
                            <a:lnTo>
                              <a:pt x="81" y="93"/>
                            </a:lnTo>
                            <a:lnTo>
                              <a:pt x="81" y="0"/>
                            </a:lnTo>
                            <a:lnTo>
                              <a:pt x="0" y="0"/>
                            </a:lnTo>
                            <a:lnTo>
                              <a:pt x="0" y="93"/>
                            </a:lnTo>
                            <a:lnTo>
                              <a:pt x="40" y="132"/>
                            </a:lnTo>
                            <a:close/>
                          </a:path>
                        </a:pathLst>
                      </a:custGeom>
                      <a:solidFill>
                        <a:srgbClr val="C19F87"/>
                      </a:solidFill>
                      <a:ln>
                        <a:noFill/>
                      </a:ln>
                    </p:spPr>
                    <p:style>
                      <a:lnRef idx="0">
                        <a:scrgbClr r="0" g="0" b="0"/>
                      </a:lnRef>
                      <a:fillRef idx="0">
                        <a:scrgbClr r="0" g="0" b="0"/>
                      </a:fillRef>
                      <a:effectRef idx="0">
                        <a:scrgbClr r="0" g="0" b="0"/>
                      </a:effectRef>
                      <a:fontRef idx="minor"/>
                    </p:style>
                  </p:sp>
                  <p:sp>
                    <p:nvSpPr>
                      <p:cNvPr id="35" name="CustomShape 143">
                        <a:extLst>
                          <a:ext uri="{FF2B5EF4-FFF2-40B4-BE49-F238E27FC236}">
                            <a16:creationId xmlns:a16="http://schemas.microsoft.com/office/drawing/2014/main" id="{E4352C7E-BFBA-4388-8759-5E3E6EE7964E}"/>
                          </a:ext>
                        </a:extLst>
                      </p:cNvPr>
                      <p:cNvSpPr/>
                      <p:nvPr/>
                    </p:nvSpPr>
                    <p:spPr>
                      <a:xfrm>
                        <a:off x="7830720" y="4408920"/>
                        <a:ext cx="137880" cy="120600"/>
                      </a:xfrm>
                      <a:custGeom>
                        <a:avLst/>
                        <a:gdLst/>
                        <a:ahLst/>
                        <a:cxnLst/>
                        <a:rect l="l" t="t"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p:spPr>
                    <p:style>
                      <a:lnRef idx="0">
                        <a:scrgbClr r="0" g="0" b="0"/>
                      </a:lnRef>
                      <a:fillRef idx="0">
                        <a:scrgbClr r="0" g="0" b="0"/>
                      </a:fillRef>
                      <a:effectRef idx="0">
                        <a:scrgbClr r="0" g="0" b="0"/>
                      </a:effectRef>
                      <a:fontRef idx="minor"/>
                    </p:style>
                  </p:sp>
                  <p:sp>
                    <p:nvSpPr>
                      <p:cNvPr id="36" name="CustomShape 144">
                        <a:extLst>
                          <a:ext uri="{FF2B5EF4-FFF2-40B4-BE49-F238E27FC236}">
                            <a16:creationId xmlns:a16="http://schemas.microsoft.com/office/drawing/2014/main" id="{AA241D9B-B6EE-4984-99BB-1C8A65AAA10B}"/>
                          </a:ext>
                        </a:extLst>
                      </p:cNvPr>
                      <p:cNvSpPr/>
                      <p:nvPr/>
                    </p:nvSpPr>
                    <p:spPr>
                      <a:xfrm>
                        <a:off x="7737120" y="4032000"/>
                        <a:ext cx="325440" cy="221400"/>
                      </a:xfrm>
                      <a:custGeom>
                        <a:avLst/>
                        <a:gdLst/>
                        <a:ahLst/>
                        <a:cxnLst/>
                        <a:rect l="l" t="t"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p:spPr>
                    <p:style>
                      <a:lnRef idx="0">
                        <a:scrgbClr r="0" g="0" b="0"/>
                      </a:lnRef>
                      <a:fillRef idx="0">
                        <a:scrgbClr r="0" g="0" b="0"/>
                      </a:fillRef>
                      <a:effectRef idx="0">
                        <a:scrgbClr r="0" g="0" b="0"/>
                      </a:effectRef>
                      <a:fontRef idx="minor"/>
                    </p:style>
                  </p:sp>
                  <p:sp>
                    <p:nvSpPr>
                      <p:cNvPr id="37" name="CustomShape 145">
                        <a:extLst>
                          <a:ext uri="{FF2B5EF4-FFF2-40B4-BE49-F238E27FC236}">
                            <a16:creationId xmlns:a16="http://schemas.microsoft.com/office/drawing/2014/main" id="{EE7D523D-63B8-4955-BAB8-5A640E21FFF1}"/>
                          </a:ext>
                        </a:extLst>
                      </p:cNvPr>
                      <p:cNvSpPr/>
                      <p:nvPr/>
                    </p:nvSpPr>
                    <p:spPr>
                      <a:xfrm>
                        <a:off x="7737120" y="4200840"/>
                        <a:ext cx="323640" cy="301320"/>
                      </a:xfrm>
                      <a:custGeom>
                        <a:avLst/>
                        <a:gdLst/>
                        <a:ahLst/>
                        <a:cxnLst/>
                        <a:rect l="l" t="t"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p:spPr>
                    <p:style>
                      <a:lnRef idx="0">
                        <a:scrgbClr r="0" g="0" b="0"/>
                      </a:lnRef>
                      <a:fillRef idx="0">
                        <a:scrgbClr r="0" g="0" b="0"/>
                      </a:fillRef>
                      <a:effectRef idx="0">
                        <a:scrgbClr r="0" g="0" b="0"/>
                      </a:effectRef>
                      <a:fontRef idx="minor"/>
                    </p:style>
                  </p:sp>
                  <p:sp>
                    <p:nvSpPr>
                      <p:cNvPr id="38" name="CustomShape 146">
                        <a:extLst>
                          <a:ext uri="{FF2B5EF4-FFF2-40B4-BE49-F238E27FC236}">
                            <a16:creationId xmlns:a16="http://schemas.microsoft.com/office/drawing/2014/main" id="{1FF635F0-FFD5-4CB8-B599-C98C236F8826}"/>
                          </a:ext>
                        </a:extLst>
                      </p:cNvPr>
                      <p:cNvSpPr/>
                      <p:nvPr/>
                    </p:nvSpPr>
                    <p:spPr>
                      <a:xfrm>
                        <a:off x="7815600" y="4352760"/>
                        <a:ext cx="166680" cy="147960"/>
                      </a:xfrm>
                      <a:custGeom>
                        <a:avLst/>
                        <a:gdLst/>
                        <a:ahLst/>
                        <a:cxnLst/>
                        <a:rect l="l" t="t"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p:spPr>
                    <p:style>
                      <a:lnRef idx="0">
                        <a:scrgbClr r="0" g="0" b="0"/>
                      </a:lnRef>
                      <a:fillRef idx="0">
                        <a:scrgbClr r="0" g="0" b="0"/>
                      </a:fillRef>
                      <a:effectRef idx="0">
                        <a:scrgbClr r="0" g="0" b="0"/>
                      </a:effectRef>
                      <a:fontRef idx="minor"/>
                    </p:style>
                  </p:sp>
                  <p:sp>
                    <p:nvSpPr>
                      <p:cNvPr id="39" name="CustomShape 147">
                        <a:extLst>
                          <a:ext uri="{FF2B5EF4-FFF2-40B4-BE49-F238E27FC236}">
                            <a16:creationId xmlns:a16="http://schemas.microsoft.com/office/drawing/2014/main" id="{E58AA637-6D65-4933-84A7-EBBA39BEF77C}"/>
                          </a:ext>
                        </a:extLst>
                      </p:cNvPr>
                      <p:cNvSpPr/>
                      <p:nvPr/>
                    </p:nvSpPr>
                    <p:spPr>
                      <a:xfrm>
                        <a:off x="7849440" y="4403880"/>
                        <a:ext cx="100080" cy="54360"/>
                      </a:xfrm>
                      <a:custGeom>
                        <a:avLst/>
                        <a:gdLst/>
                        <a:ahLst/>
                        <a:cxnLst/>
                        <a:rect l="l" t="t"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p:spPr>
                    <p:style>
                      <a:lnRef idx="0">
                        <a:scrgbClr r="0" g="0" b="0"/>
                      </a:lnRef>
                      <a:fillRef idx="0">
                        <a:scrgbClr r="0" g="0" b="0"/>
                      </a:fillRef>
                      <a:effectRef idx="0">
                        <a:scrgbClr r="0" g="0" b="0"/>
                      </a:effectRef>
                      <a:fontRef idx="minor"/>
                    </p:style>
                  </p:sp>
                  <p:sp>
                    <p:nvSpPr>
                      <p:cNvPr id="40" name="CustomShape 148">
                        <a:extLst>
                          <a:ext uri="{FF2B5EF4-FFF2-40B4-BE49-F238E27FC236}">
                            <a16:creationId xmlns:a16="http://schemas.microsoft.com/office/drawing/2014/main" id="{4B93D7EF-44ED-401D-8626-5926C8738BF5}"/>
                          </a:ext>
                        </a:extLst>
                      </p:cNvPr>
                      <p:cNvSpPr/>
                      <p:nvPr/>
                    </p:nvSpPr>
                    <p:spPr>
                      <a:xfrm>
                        <a:off x="7885440" y="4432680"/>
                        <a:ext cx="27000" cy="32040"/>
                      </a:xfrm>
                      <a:prstGeom prst="rect">
                        <a:avLst/>
                      </a:prstGeom>
                      <a:solidFill>
                        <a:srgbClr val="000000"/>
                      </a:solidFill>
                      <a:ln>
                        <a:noFill/>
                      </a:ln>
                    </p:spPr>
                    <p:style>
                      <a:lnRef idx="0">
                        <a:scrgbClr r="0" g="0" b="0"/>
                      </a:lnRef>
                      <a:fillRef idx="0">
                        <a:scrgbClr r="0" g="0" b="0"/>
                      </a:fillRef>
                      <a:effectRef idx="0">
                        <a:scrgbClr r="0" g="0" b="0"/>
                      </a:effectRef>
                      <a:fontRef idx="minor"/>
                    </p:style>
                  </p:sp>
                </p:grpSp>
                <p:sp>
                  <p:nvSpPr>
                    <p:cNvPr id="21" name="CustomShape 149">
                      <a:extLst>
                        <a:ext uri="{FF2B5EF4-FFF2-40B4-BE49-F238E27FC236}">
                          <a16:creationId xmlns:a16="http://schemas.microsoft.com/office/drawing/2014/main" id="{964EC3C6-8455-4CBE-98AE-D2E20842CBD6}"/>
                        </a:ext>
                      </a:extLst>
                    </p:cNvPr>
                    <p:cNvSpPr/>
                    <p:nvPr/>
                  </p:nvSpPr>
                  <p:spPr>
                    <a:xfrm>
                      <a:off x="7524000" y="4855320"/>
                      <a:ext cx="144720" cy="623160"/>
                    </a:xfrm>
                    <a:prstGeom prst="rect">
                      <a:avLst/>
                    </a:prstGeom>
                    <a:solidFill>
                      <a:srgbClr val="6DC2E9"/>
                    </a:solidFill>
                    <a:ln>
                      <a:noFill/>
                    </a:ln>
                  </p:spPr>
                  <p:style>
                    <a:lnRef idx="1">
                      <a:schemeClr val="accent2"/>
                    </a:lnRef>
                    <a:fillRef idx="3">
                      <a:schemeClr val="accent2"/>
                    </a:fillRef>
                    <a:effectRef idx="2">
                      <a:schemeClr val="accent2"/>
                    </a:effectRef>
                    <a:fontRef idx="minor"/>
                  </p:style>
                </p:sp>
                <p:sp>
                  <p:nvSpPr>
                    <p:cNvPr id="22" name="CustomShape 150">
                      <a:extLst>
                        <a:ext uri="{FF2B5EF4-FFF2-40B4-BE49-F238E27FC236}">
                          <a16:creationId xmlns:a16="http://schemas.microsoft.com/office/drawing/2014/main" id="{897B2016-EA0C-49D2-A628-0D2638083915}"/>
                        </a:ext>
                      </a:extLst>
                    </p:cNvPr>
                    <p:cNvSpPr/>
                    <p:nvPr/>
                  </p:nvSpPr>
                  <p:spPr>
                    <a:xfrm>
                      <a:off x="8130960" y="4845240"/>
                      <a:ext cx="144720" cy="627120"/>
                    </a:xfrm>
                    <a:prstGeom prst="rect">
                      <a:avLst/>
                    </a:prstGeom>
                    <a:solidFill>
                      <a:srgbClr val="6DC2E9"/>
                    </a:solidFill>
                    <a:ln>
                      <a:noFill/>
                    </a:ln>
                  </p:spPr>
                  <p:style>
                    <a:lnRef idx="1">
                      <a:schemeClr val="accent2"/>
                    </a:lnRef>
                    <a:fillRef idx="3">
                      <a:schemeClr val="accent2"/>
                    </a:fillRef>
                    <a:effectRef idx="2">
                      <a:schemeClr val="accent2"/>
                    </a:effectRef>
                    <a:fontRef idx="minor"/>
                  </p:style>
                </p:sp>
                <p:sp>
                  <p:nvSpPr>
                    <p:cNvPr id="23" name="CustomShape 151">
                      <a:extLst>
                        <a:ext uri="{FF2B5EF4-FFF2-40B4-BE49-F238E27FC236}">
                          <a16:creationId xmlns:a16="http://schemas.microsoft.com/office/drawing/2014/main" id="{D74A3D98-5E33-441A-AD09-93AE59D7F7FC}"/>
                        </a:ext>
                      </a:extLst>
                    </p:cNvPr>
                    <p:cNvSpPr/>
                    <p:nvPr/>
                  </p:nvSpPr>
                  <p:spPr>
                    <a:xfrm rot="10800000">
                      <a:off x="7795080" y="4567680"/>
                      <a:ext cx="209520" cy="128520"/>
                    </a:xfrm>
                    <a:prstGeom prst="triangle">
                      <a:avLst>
                        <a:gd name="adj" fmla="val 50000"/>
                      </a:avLst>
                    </a:prstGeom>
                    <a:solidFill>
                      <a:srgbClr val="6DC2E9"/>
                    </a:solidFill>
                    <a:ln>
                      <a:noFill/>
                    </a:ln>
                  </p:spPr>
                  <p:style>
                    <a:lnRef idx="1">
                      <a:schemeClr val="accent2"/>
                    </a:lnRef>
                    <a:fillRef idx="3">
                      <a:schemeClr val="accent2"/>
                    </a:fillRef>
                    <a:effectRef idx="2">
                      <a:schemeClr val="accent2"/>
                    </a:effectRef>
                    <a:fontRef idx="minor"/>
                  </p:style>
                </p:sp>
              </p:grpSp>
              <p:sp>
                <p:nvSpPr>
                  <p:cNvPr id="16" name="CustomShape 152">
                    <a:extLst>
                      <a:ext uri="{FF2B5EF4-FFF2-40B4-BE49-F238E27FC236}">
                        <a16:creationId xmlns:a16="http://schemas.microsoft.com/office/drawing/2014/main" id="{F1E640D3-4C94-4973-9014-4D3FA8F3711D}"/>
                      </a:ext>
                    </a:extLst>
                  </p:cNvPr>
                  <p:cNvSpPr/>
                  <p:nvPr/>
                </p:nvSpPr>
                <p:spPr>
                  <a:xfrm>
                    <a:off x="7840440" y="4735440"/>
                    <a:ext cx="141840" cy="421200"/>
                  </a:xfrm>
                  <a:prstGeom prst="trapezoid">
                    <a:avLst>
                      <a:gd name="adj" fmla="val 25000"/>
                    </a:avLst>
                  </a:prstGeom>
                  <a:solidFill>
                    <a:srgbClr val="00B050"/>
                  </a:solidFill>
                  <a:ln>
                    <a:noFill/>
                  </a:ln>
                </p:spPr>
                <p:style>
                  <a:lnRef idx="1">
                    <a:schemeClr val="accent2"/>
                  </a:lnRef>
                  <a:fillRef idx="3">
                    <a:schemeClr val="accent2"/>
                  </a:fillRef>
                  <a:effectRef idx="2">
                    <a:schemeClr val="accent2"/>
                  </a:effectRef>
                  <a:fontRef idx="minor"/>
                </p:style>
              </p:sp>
              <p:sp>
                <p:nvSpPr>
                  <p:cNvPr id="18" name="CustomShape 153">
                    <a:extLst>
                      <a:ext uri="{FF2B5EF4-FFF2-40B4-BE49-F238E27FC236}">
                        <a16:creationId xmlns:a16="http://schemas.microsoft.com/office/drawing/2014/main" id="{B326A104-238C-4743-9C38-6EECBF50FF33}"/>
                      </a:ext>
                    </a:extLst>
                  </p:cNvPr>
                  <p:cNvSpPr/>
                  <p:nvPr/>
                </p:nvSpPr>
                <p:spPr>
                  <a:xfrm>
                    <a:off x="7977240" y="4710960"/>
                    <a:ext cx="122400" cy="146160"/>
                  </a:xfrm>
                  <a:prstGeom prst="rect">
                    <a:avLst/>
                  </a:prstGeom>
                  <a:noFill/>
                  <a:ln>
                    <a:solidFill>
                      <a:schemeClr val="tx1">
                        <a:lumMod val="20000"/>
                        <a:lumOff val="80000"/>
                      </a:schemeClr>
                    </a:solidFill>
                    <a:round/>
                  </a:ln>
                </p:spPr>
                <p:style>
                  <a:lnRef idx="1">
                    <a:schemeClr val="accent2"/>
                  </a:lnRef>
                  <a:fillRef idx="3">
                    <a:schemeClr val="accent2"/>
                  </a:fillRef>
                  <a:effectRef idx="2">
                    <a:schemeClr val="accent2"/>
                  </a:effectRef>
                  <a:fontRef idx="minor"/>
                </p:style>
              </p:sp>
              <p:sp>
                <p:nvSpPr>
                  <p:cNvPr id="19" name="CustomShape 154">
                    <a:extLst>
                      <a:ext uri="{FF2B5EF4-FFF2-40B4-BE49-F238E27FC236}">
                        <a16:creationId xmlns:a16="http://schemas.microsoft.com/office/drawing/2014/main" id="{035D5B71-1725-4E66-9A82-984DB17AFE93}"/>
                      </a:ext>
                    </a:extLst>
                  </p:cNvPr>
                  <p:cNvSpPr/>
                  <p:nvPr/>
                </p:nvSpPr>
                <p:spPr>
                  <a:xfrm rot="10800000">
                    <a:off x="7855200" y="4624920"/>
                    <a:ext cx="112320" cy="97920"/>
                  </a:xfrm>
                  <a:prstGeom prst="trapezoid">
                    <a:avLst>
                      <a:gd name="adj" fmla="val 25000"/>
                    </a:avLst>
                  </a:prstGeom>
                  <a:solidFill>
                    <a:srgbClr val="00B050"/>
                  </a:solidFill>
                  <a:ln>
                    <a:noFill/>
                  </a:ln>
                </p:spPr>
                <p:style>
                  <a:lnRef idx="1">
                    <a:schemeClr val="accent2"/>
                  </a:lnRef>
                  <a:fillRef idx="3">
                    <a:schemeClr val="accent2"/>
                  </a:fillRef>
                  <a:effectRef idx="2">
                    <a:schemeClr val="accent2"/>
                  </a:effectRef>
                  <a:fontRef idx="minor"/>
                </p:style>
              </p:sp>
            </p:grpSp>
            <p:sp>
              <p:nvSpPr>
                <p:cNvPr id="14" name="CustomShape 155">
                  <a:extLst>
                    <a:ext uri="{FF2B5EF4-FFF2-40B4-BE49-F238E27FC236}">
                      <a16:creationId xmlns:a16="http://schemas.microsoft.com/office/drawing/2014/main" id="{A1C04FF3-EC81-4E28-A662-D1D53E1C3FD1}"/>
                    </a:ext>
                  </a:extLst>
                </p:cNvPr>
                <p:cNvSpPr/>
                <p:nvPr/>
              </p:nvSpPr>
              <p:spPr>
                <a:xfrm rot="10800000">
                  <a:off x="7826400" y="4567680"/>
                  <a:ext cx="143640" cy="54000"/>
                </a:xfrm>
                <a:prstGeom prst="triangle">
                  <a:avLst>
                    <a:gd name="adj" fmla="val 50000"/>
                  </a:avLst>
                </a:prstGeom>
                <a:solidFill>
                  <a:srgbClr val="C19F87"/>
                </a:solidFill>
                <a:ln>
                  <a:noFill/>
                </a:ln>
              </p:spPr>
              <p:style>
                <a:lnRef idx="1">
                  <a:schemeClr val="accent2"/>
                </a:lnRef>
                <a:fillRef idx="3">
                  <a:schemeClr val="accent2"/>
                </a:fillRef>
                <a:effectRef idx="2">
                  <a:schemeClr val="accent2"/>
                </a:effectRef>
                <a:fontRef idx="minor"/>
              </p:style>
            </p:sp>
          </p:grpSp>
          <p:sp>
            <p:nvSpPr>
              <p:cNvPr id="12" name="CustomShape 156">
                <a:extLst>
                  <a:ext uri="{FF2B5EF4-FFF2-40B4-BE49-F238E27FC236}">
                    <a16:creationId xmlns:a16="http://schemas.microsoft.com/office/drawing/2014/main" id="{722F1DBA-8F94-4B4F-9B18-919BB1AE7F53}"/>
                  </a:ext>
                </a:extLst>
              </p:cNvPr>
              <p:cNvSpPr/>
              <p:nvPr/>
            </p:nvSpPr>
            <p:spPr>
              <a:xfrm rot="10800000">
                <a:off x="7840440" y="5154840"/>
                <a:ext cx="142200" cy="75240"/>
              </a:xfrm>
              <a:prstGeom prst="triangle">
                <a:avLst>
                  <a:gd name="adj" fmla="val 50000"/>
                </a:avLst>
              </a:prstGeom>
              <a:solidFill>
                <a:srgbClr val="00B050"/>
              </a:solidFill>
              <a:ln>
                <a:noFill/>
              </a:ln>
            </p:spPr>
            <p:style>
              <a:lnRef idx="1">
                <a:schemeClr val="accent2"/>
              </a:lnRef>
              <a:fillRef idx="3">
                <a:schemeClr val="accent2"/>
              </a:fillRef>
              <a:effectRef idx="2">
                <a:schemeClr val="accent2"/>
              </a:effectRef>
              <a:fontRef idx="minor"/>
            </p:style>
          </p:sp>
        </p:grpSp>
      </p:grpSp>
    </p:spTree>
    <p:extLst>
      <p:ext uri="{BB962C8B-B14F-4D97-AF65-F5344CB8AC3E}">
        <p14:creationId xmlns:p14="http://schemas.microsoft.com/office/powerpoint/2010/main" val="840944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DevOps</a:t>
            </a:r>
          </a:p>
        </p:txBody>
      </p:sp>
      <p:sp>
        <p:nvSpPr>
          <p:cNvPr id="6" name="Text Placeholder 5"/>
          <p:cNvSpPr>
            <a:spLocks noGrp="1"/>
          </p:cNvSpPr>
          <p:nvPr>
            <p:ph type="body" sz="quarter" idx="10"/>
          </p:nvPr>
        </p:nvSpPr>
        <p:spPr>
          <a:xfrm>
            <a:off x="586390" y="1434370"/>
            <a:ext cx="11018520" cy="1378839"/>
          </a:xfrm>
        </p:spPr>
        <p:txBody>
          <a:bodyPr/>
          <a:lstStyle/>
          <a:p>
            <a:r>
              <a:rPr lang="en-IE" dirty="0"/>
              <a:t>DevOps allows you to </a:t>
            </a:r>
            <a:r>
              <a:rPr lang="en-US" dirty="0"/>
              <a:t>create build and release pipelines that provide continuous integration, delivery, and deployment for applications.</a:t>
            </a:r>
          </a:p>
          <a:p>
            <a:endParaRPr lang="en-IE" dirty="0"/>
          </a:p>
        </p:txBody>
      </p:sp>
      <p:sp>
        <p:nvSpPr>
          <p:cNvPr id="4" name="Text Placeholder 5">
            <a:extLst>
              <a:ext uri="{FF2B5EF4-FFF2-40B4-BE49-F238E27FC236}">
                <a16:creationId xmlns:a16="http://schemas.microsoft.com/office/drawing/2014/main" id="{477FE11E-1579-47A3-A92E-FBE3D7F2E85C}"/>
              </a:ext>
            </a:extLst>
          </p:cNvPr>
          <p:cNvSpPr txBox="1">
            <a:spLocks/>
          </p:cNvSpPr>
          <p:nvPr/>
        </p:nvSpPr>
        <p:spPr>
          <a:xfrm>
            <a:off x="2662580" y="2969841"/>
            <a:ext cx="9266180" cy="31023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b="1" dirty="0"/>
              <a:t>Azure DevOps services:</a:t>
            </a:r>
            <a:r>
              <a:rPr lang="en-US" dirty="0"/>
              <a:t> </a:t>
            </a:r>
            <a:r>
              <a:rPr lang="en-IE" dirty="0"/>
              <a:t>Provides development collaboration tools including pipelines, Git repositories, Kanban boards, and extensive automated and cloud-based load testing.</a:t>
            </a:r>
          </a:p>
          <a:p>
            <a:pPr marL="457200" indent="-457200">
              <a:buFont typeface="Arial" panose="020B0604020202020204" pitchFamily="34" charset="0"/>
              <a:buChar char="•"/>
            </a:pPr>
            <a:r>
              <a:rPr lang="en-US" b="1" dirty="0"/>
              <a:t>Azure DevTest Labs</a:t>
            </a:r>
            <a:r>
              <a:rPr lang="en-US" dirty="0"/>
              <a:t>: Allows you to </a:t>
            </a:r>
            <a:r>
              <a:rPr lang="en-IE" dirty="0"/>
              <a:t>quickly create environments in Azure while minimizing waste and controlling cost</a:t>
            </a:r>
            <a:endParaRPr lang="en-US" dirty="0"/>
          </a:p>
        </p:txBody>
      </p:sp>
      <p:pic>
        <p:nvPicPr>
          <p:cNvPr id="3" name="Picture 2" descr="Icon representing Azure DevTest Labs">
            <a:extLst>
              <a:ext uri="{FF2B5EF4-FFF2-40B4-BE49-F238E27FC236}">
                <a16:creationId xmlns:a16="http://schemas.microsoft.com/office/drawing/2014/main" id="{8CF121F8-2A32-4EA6-BA16-4560995A0DE4}"/>
              </a:ext>
            </a:extLst>
          </p:cNvPr>
          <p:cNvPicPr>
            <a:picLocks noChangeAspect="1"/>
          </p:cNvPicPr>
          <p:nvPr/>
        </p:nvPicPr>
        <p:blipFill>
          <a:blip r:embed="rId3"/>
          <a:stretch>
            <a:fillRect/>
          </a:stretch>
        </p:blipFill>
        <p:spPr>
          <a:xfrm>
            <a:off x="263240" y="4238780"/>
            <a:ext cx="2076190" cy="1552381"/>
          </a:xfrm>
          <a:prstGeom prst="rect">
            <a:avLst/>
          </a:prstGeom>
        </p:spPr>
      </p:pic>
      <p:pic>
        <p:nvPicPr>
          <p:cNvPr id="7" name="Picture 6" descr="Icon representing Azure DevOps services">
            <a:extLst>
              <a:ext uri="{FF2B5EF4-FFF2-40B4-BE49-F238E27FC236}">
                <a16:creationId xmlns:a16="http://schemas.microsoft.com/office/drawing/2014/main" id="{07102762-A206-489C-9AEB-5CBE80399EAF}"/>
              </a:ext>
            </a:extLst>
          </p:cNvPr>
          <p:cNvPicPr>
            <a:picLocks noChangeAspect="1"/>
          </p:cNvPicPr>
          <p:nvPr/>
        </p:nvPicPr>
        <p:blipFill>
          <a:blip r:embed="rId4"/>
          <a:stretch>
            <a:fillRect/>
          </a:stretch>
        </p:blipFill>
        <p:spPr>
          <a:xfrm>
            <a:off x="586390" y="2832418"/>
            <a:ext cx="1466850" cy="1406362"/>
          </a:xfrm>
          <a:prstGeom prst="rect">
            <a:avLst/>
          </a:prstGeom>
        </p:spPr>
      </p:pic>
    </p:spTree>
    <p:extLst>
      <p:ext uri="{BB962C8B-B14F-4D97-AF65-F5344CB8AC3E}">
        <p14:creationId xmlns:p14="http://schemas.microsoft.com/office/powerpoint/2010/main" val="396258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latin typeface="Segoe UI Semibold (Headings)"/>
              </a:rPr>
              <a:t>Azure management solutions</a:t>
            </a:r>
          </a:p>
        </p:txBody>
      </p:sp>
    </p:spTree>
    <p:extLst>
      <p:ext uri="{BB962C8B-B14F-4D97-AF65-F5344CB8AC3E}">
        <p14:creationId xmlns:p14="http://schemas.microsoft.com/office/powerpoint/2010/main" val="44994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a:t>Azure management tools</a:t>
            </a:r>
          </a:p>
        </p:txBody>
      </p:sp>
      <p:sp>
        <p:nvSpPr>
          <p:cNvPr id="6" name="Text Placeholder 5"/>
          <p:cNvSpPr>
            <a:spLocks noGrp="1"/>
          </p:cNvSpPr>
          <p:nvPr>
            <p:ph type="body" sz="quarter" idx="10"/>
          </p:nvPr>
        </p:nvSpPr>
        <p:spPr>
          <a:xfrm>
            <a:off x="586390" y="1434370"/>
            <a:ext cx="11018520" cy="2191369"/>
          </a:xfrm>
        </p:spPr>
        <p:txBody>
          <a:bodyPr/>
          <a:lstStyle/>
          <a:p>
            <a:r>
              <a:rPr lang="en-US" dirty="0"/>
              <a:t>Configure and manage Azure using a broad range of tools and platforms.</a:t>
            </a:r>
          </a:p>
          <a:p>
            <a:endParaRPr lang="en-US" sz="800" dirty="0"/>
          </a:p>
          <a:p>
            <a:r>
              <a:rPr lang="en-US" dirty="0"/>
              <a:t>Azure management tools include:</a:t>
            </a:r>
          </a:p>
          <a:p>
            <a:endParaRPr lang="en-US" dirty="0"/>
          </a:p>
          <a:p>
            <a:endParaRPr lang="en-US" sz="800" dirty="0"/>
          </a:p>
        </p:txBody>
      </p:sp>
      <p:sp>
        <p:nvSpPr>
          <p:cNvPr id="4" name="Text Placeholder 5"/>
          <p:cNvSpPr txBox="1">
            <a:spLocks/>
          </p:cNvSpPr>
          <p:nvPr/>
        </p:nvSpPr>
        <p:spPr>
          <a:xfrm>
            <a:off x="1431632" y="3363686"/>
            <a:ext cx="10306050" cy="27146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114000"/>
              </a:lnSpc>
              <a:buFont typeface="Arial" panose="020B0604020202020204" pitchFamily="34" charset="0"/>
              <a:buChar char="•"/>
            </a:pPr>
            <a:r>
              <a:rPr lang="en-US" b="1" dirty="0"/>
              <a:t>Azure Portal </a:t>
            </a:r>
            <a:r>
              <a:rPr lang="en-US" dirty="0"/>
              <a:t>: Management website accessed via a web browser. </a:t>
            </a:r>
          </a:p>
          <a:p>
            <a:pPr marL="457200" indent="-457200">
              <a:lnSpc>
                <a:spcPct val="114000"/>
              </a:lnSpc>
              <a:buFont typeface="Arial" panose="020B0604020202020204" pitchFamily="34" charset="0"/>
              <a:buChar char="•"/>
            </a:pPr>
            <a:r>
              <a:rPr lang="en-US" b="1" dirty="0"/>
              <a:t>Azure PowerShell </a:t>
            </a:r>
            <a:r>
              <a:rPr lang="en-US" dirty="0"/>
              <a:t>: Command shell scripting language.</a:t>
            </a:r>
          </a:p>
          <a:p>
            <a:pPr marL="457200" indent="-457200">
              <a:lnSpc>
                <a:spcPct val="114000"/>
              </a:lnSpc>
              <a:buFont typeface="Arial" panose="020B0604020202020204" pitchFamily="34" charset="0"/>
              <a:buChar char="•"/>
            </a:pPr>
            <a:r>
              <a:rPr lang="en-US" b="1" dirty="0"/>
              <a:t>Azure Command-Line Interface (CLI) </a:t>
            </a:r>
            <a:r>
              <a:rPr lang="en-US" dirty="0"/>
              <a:t>: Cross-platform, command-line scripting program for Windows, Linux, or </a:t>
            </a:r>
            <a:r>
              <a:rPr lang="en-US" dirty="0" err="1"/>
              <a:t>MacOS</a:t>
            </a:r>
            <a:r>
              <a:rPr lang="en-US" dirty="0"/>
              <a:t>.</a:t>
            </a:r>
          </a:p>
          <a:p>
            <a:pPr marL="457200" indent="-457200">
              <a:lnSpc>
                <a:spcPct val="114000"/>
              </a:lnSpc>
              <a:buFont typeface="Arial" panose="020B0604020202020204" pitchFamily="34" charset="0"/>
              <a:buChar char="•"/>
            </a:pPr>
            <a:r>
              <a:rPr lang="en-US" b="1" dirty="0"/>
              <a:t>Azure Cloud Shell</a:t>
            </a:r>
            <a:r>
              <a:rPr lang="en-US" dirty="0"/>
              <a:t> : Browser-based scripting environment.</a:t>
            </a:r>
          </a:p>
        </p:txBody>
      </p:sp>
      <p:pic>
        <p:nvPicPr>
          <p:cNvPr id="1026" name="Picture 2" descr="icon representing azure powers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09" y="3869093"/>
            <a:ext cx="755385" cy="59623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icon representing Azure CL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008" y="4633155"/>
            <a:ext cx="755385" cy="5913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on representing azure port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390" y="3171766"/>
            <a:ext cx="676354" cy="529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object&#10;&#10;Description automatically generated">
            <a:extLst>
              <a:ext uri="{FF2B5EF4-FFF2-40B4-BE49-F238E27FC236}">
                <a16:creationId xmlns:a16="http://schemas.microsoft.com/office/drawing/2014/main" id="{0C7CD875-119A-46E9-8446-6DAE124DCF90}"/>
              </a:ext>
            </a:extLst>
          </p:cNvPr>
          <p:cNvPicPr>
            <a:picLocks noChangeAspect="1"/>
          </p:cNvPicPr>
          <p:nvPr/>
        </p:nvPicPr>
        <p:blipFill>
          <a:blip r:embed="rId6"/>
          <a:stretch>
            <a:fillRect/>
          </a:stretch>
        </p:blipFill>
        <p:spPr>
          <a:xfrm>
            <a:off x="530009" y="5472745"/>
            <a:ext cx="784522" cy="605595"/>
          </a:xfrm>
          <a:prstGeom prst="rect">
            <a:avLst/>
          </a:prstGeom>
        </p:spPr>
      </p:pic>
    </p:spTree>
    <p:extLst>
      <p:ext uri="{BB962C8B-B14F-4D97-AF65-F5344CB8AC3E}">
        <p14:creationId xmlns:p14="http://schemas.microsoft.com/office/powerpoint/2010/main" val="90147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99545" y="2321004"/>
            <a:ext cx="4167887" cy="2215991"/>
          </a:xfrm>
        </p:spPr>
        <p:txBody>
          <a:bodyPr/>
          <a:lstStyle/>
          <a:p>
            <a:r>
              <a:rPr lang="en-US" dirty="0">
                <a:solidFill>
                  <a:schemeClr val="tx1"/>
                </a:solidFill>
                <a:latin typeface="Segoe UI Semibold (Headings)"/>
              </a:rPr>
              <a:t>Module 03: </a:t>
            </a:r>
            <a:br>
              <a:rPr lang="en-US" dirty="0">
                <a:solidFill>
                  <a:schemeClr val="tx1"/>
                </a:solidFill>
                <a:latin typeface="Segoe UI Semibold (Headings)"/>
              </a:rPr>
            </a:br>
            <a:r>
              <a:rPr lang="en-US" dirty="0">
                <a:solidFill>
                  <a:schemeClr val="tx1"/>
                </a:solidFill>
                <a:latin typeface="Segoe UI Semibold (Headings)"/>
              </a:rPr>
              <a:t>Security, privacy, compliance, and trust</a:t>
            </a:r>
            <a:endParaRPr lang="en-US" dirty="0"/>
          </a:p>
        </p:txBody>
      </p:sp>
    </p:spTree>
    <p:extLst>
      <p:ext uri="{BB962C8B-B14F-4D97-AF65-F5344CB8AC3E}">
        <p14:creationId xmlns:p14="http://schemas.microsoft.com/office/powerpoint/2010/main" val="343945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Azure Firewall</a:t>
            </a:r>
          </a:p>
        </p:txBody>
      </p:sp>
      <p:sp>
        <p:nvSpPr>
          <p:cNvPr id="6" name="Text Placeholder 5"/>
          <p:cNvSpPr>
            <a:spLocks noGrp="1"/>
          </p:cNvSpPr>
          <p:nvPr>
            <p:ph type="body" sz="quarter" idx="10"/>
          </p:nvPr>
        </p:nvSpPr>
        <p:spPr>
          <a:xfrm>
            <a:off x="588262" y="1242992"/>
            <a:ext cx="10803637" cy="1473673"/>
          </a:xfrm>
        </p:spPr>
        <p:txBody>
          <a:bodyPr/>
          <a:lstStyle/>
          <a:p>
            <a:pPr marL="0" indent="0">
              <a:lnSpc>
                <a:spcPct val="114000"/>
              </a:lnSpc>
              <a:buNone/>
            </a:pPr>
            <a:r>
              <a:rPr lang="en-US" noProof="0" dirty="0"/>
              <a:t>Stateful, managed, Firewall as a Service (</a:t>
            </a:r>
            <a:r>
              <a:rPr lang="en-US" noProof="0" dirty="0" err="1"/>
              <a:t>FaaS</a:t>
            </a:r>
            <a:r>
              <a:rPr lang="en-US" noProof="0" dirty="0"/>
              <a:t>) that grants/ denies server access based on originating IP address, to protect network resources.</a:t>
            </a:r>
          </a:p>
        </p:txBody>
      </p:sp>
      <p:pic>
        <p:nvPicPr>
          <p:cNvPr id="4" name="Picture 3" descr="icon representing Azure Firewall">
            <a:extLst>
              <a:ext uri="{FF2B5EF4-FFF2-40B4-BE49-F238E27FC236}">
                <a16:creationId xmlns:a16="http://schemas.microsoft.com/office/drawing/2014/main" id="{DFF47A67-0E72-469C-8DAB-14BEA75E1E30}"/>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9011" y="3122562"/>
            <a:ext cx="2871537" cy="1760167"/>
          </a:xfrm>
          <a:prstGeom prst="rect">
            <a:avLst/>
          </a:prstGeom>
        </p:spPr>
      </p:pic>
      <p:sp>
        <p:nvSpPr>
          <p:cNvPr id="5" name="Text Placeholder 5"/>
          <p:cNvSpPr txBox="1">
            <a:spLocks/>
          </p:cNvSpPr>
          <p:nvPr/>
        </p:nvSpPr>
        <p:spPr>
          <a:xfrm>
            <a:off x="588263" y="3167042"/>
            <a:ext cx="8623968" cy="296581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4000"/>
              </a:lnSpc>
              <a:buNone/>
            </a:pPr>
            <a:r>
              <a:rPr lang="en-US" dirty="0"/>
              <a:t>Azure Firewall features : </a:t>
            </a:r>
          </a:p>
          <a:p>
            <a:pPr marL="0" indent="0">
              <a:lnSpc>
                <a:spcPct val="114000"/>
              </a:lnSpc>
              <a:buNone/>
            </a:pPr>
            <a:endParaRPr lang="en-US" sz="800" dirty="0"/>
          </a:p>
          <a:p>
            <a:pPr>
              <a:lnSpc>
                <a:spcPct val="114000"/>
              </a:lnSpc>
            </a:pPr>
            <a:r>
              <a:rPr lang="en-US" dirty="0"/>
              <a:t>applies inbound and outbound traffic filtering rules.</a:t>
            </a:r>
          </a:p>
          <a:p>
            <a:pPr>
              <a:lnSpc>
                <a:spcPct val="114000"/>
              </a:lnSpc>
            </a:pPr>
            <a:r>
              <a:rPr lang="en-US" dirty="0"/>
              <a:t>built-in high availability.</a:t>
            </a:r>
          </a:p>
          <a:p>
            <a:pPr>
              <a:lnSpc>
                <a:spcPct val="114000"/>
              </a:lnSpc>
            </a:pPr>
            <a:r>
              <a:rPr lang="en-US" dirty="0"/>
              <a:t>unrestricted cloud scalability.</a:t>
            </a:r>
          </a:p>
          <a:p>
            <a:pPr>
              <a:lnSpc>
                <a:spcPct val="114000"/>
              </a:lnSpc>
            </a:pPr>
            <a:r>
              <a:rPr lang="en-US" dirty="0"/>
              <a:t>uses Azure Monitor logging.</a:t>
            </a:r>
          </a:p>
        </p:txBody>
      </p:sp>
    </p:spTree>
    <p:extLst>
      <p:ext uri="{BB962C8B-B14F-4D97-AF65-F5344CB8AC3E}">
        <p14:creationId xmlns:p14="http://schemas.microsoft.com/office/powerpoint/2010/main" val="425594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Azure Distributed Denial of Service (</a:t>
            </a:r>
            <a:r>
              <a:rPr lang="en-US" noProof="0" dirty="0" err="1"/>
              <a:t>DDoS</a:t>
            </a:r>
            <a:r>
              <a:rPr lang="en-US" noProof="0" dirty="0"/>
              <a:t>) protection</a:t>
            </a:r>
          </a:p>
        </p:txBody>
      </p:sp>
      <p:sp>
        <p:nvSpPr>
          <p:cNvPr id="6" name="Text Placeholder 5"/>
          <p:cNvSpPr>
            <a:spLocks noGrp="1"/>
          </p:cNvSpPr>
          <p:nvPr>
            <p:ph type="body" sz="quarter" idx="10"/>
          </p:nvPr>
        </p:nvSpPr>
        <p:spPr>
          <a:xfrm>
            <a:off x="584200" y="1435497"/>
            <a:ext cx="10769599" cy="861774"/>
          </a:xfrm>
        </p:spPr>
        <p:txBody>
          <a:bodyPr/>
          <a:lstStyle/>
          <a:p>
            <a:pPr marL="0" indent="0">
              <a:buNone/>
            </a:pPr>
            <a:r>
              <a:rPr lang="en-US" noProof="0" dirty="0" err="1"/>
              <a:t>DDoS</a:t>
            </a:r>
            <a:r>
              <a:rPr lang="en-US" noProof="0" dirty="0"/>
              <a:t> attacks overwhelm and exhaust network resources, making apps slow or unresponsive.</a:t>
            </a:r>
            <a:endParaRPr lang="en-US" sz="2800" noProof="0" dirty="0">
              <a:latin typeface="Segoe UI Semilight" pitchFamily="34" charset="0"/>
              <a:cs typeface="Segoe UI Semilight" pitchFamily="34" charset="0"/>
            </a:endParaRPr>
          </a:p>
        </p:txBody>
      </p:sp>
      <p:pic>
        <p:nvPicPr>
          <p:cNvPr id="4" name="Picture 3" descr="Image representing DDoS Protection service">
            <a:extLst>
              <a:ext uri="{FF2B5EF4-FFF2-40B4-BE49-F238E27FC236}">
                <a16:creationId xmlns:a16="http://schemas.microsoft.com/office/drawing/2014/main" id="{7F83A409-013A-4FC0-BC4C-C32EC8941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849" y="2533517"/>
            <a:ext cx="1768151" cy="1790967"/>
          </a:xfrm>
          <a:prstGeom prst="rect">
            <a:avLst/>
          </a:prstGeom>
        </p:spPr>
      </p:pic>
      <p:sp>
        <p:nvSpPr>
          <p:cNvPr id="5" name="Text Placeholder 5"/>
          <p:cNvSpPr txBox="1">
            <a:spLocks/>
          </p:cNvSpPr>
          <p:nvPr/>
        </p:nvSpPr>
        <p:spPr>
          <a:xfrm>
            <a:off x="584201" y="2845197"/>
            <a:ext cx="9653494" cy="33708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4000"/>
              </a:lnSpc>
              <a:buNone/>
            </a:pPr>
            <a:r>
              <a:rPr lang="en-US" dirty="0"/>
              <a:t>Azure </a:t>
            </a:r>
            <a:r>
              <a:rPr lang="en-US" dirty="0" err="1"/>
              <a:t>DDoS</a:t>
            </a:r>
            <a:r>
              <a:rPr lang="en-US" dirty="0"/>
              <a:t> Protection features :</a:t>
            </a:r>
          </a:p>
          <a:p>
            <a:pPr marL="0" indent="0">
              <a:lnSpc>
                <a:spcPct val="114000"/>
              </a:lnSpc>
              <a:buNone/>
            </a:pPr>
            <a:endParaRPr lang="en-US" sz="800" dirty="0"/>
          </a:p>
          <a:p>
            <a:pPr>
              <a:lnSpc>
                <a:spcPct val="114000"/>
              </a:lnSpc>
            </a:pPr>
            <a:r>
              <a:rPr lang="en-US" dirty="0"/>
              <a:t>sanitizes unwanted network traffic, before it impacts service availability.</a:t>
            </a:r>
          </a:p>
          <a:p>
            <a:pPr>
              <a:lnSpc>
                <a:spcPct val="114000"/>
              </a:lnSpc>
            </a:pPr>
            <a:r>
              <a:rPr lang="en-US" dirty="0"/>
              <a:t>basic service tier is automatically enabled in Azure.</a:t>
            </a:r>
          </a:p>
          <a:p>
            <a:pPr>
              <a:lnSpc>
                <a:spcPct val="114000"/>
              </a:lnSpc>
            </a:pPr>
            <a:r>
              <a:rPr lang="en-US" dirty="0"/>
              <a:t>standard service tier</a:t>
            </a:r>
            <a:r>
              <a:rPr lang="en-US" i="1" dirty="0"/>
              <a:t> </a:t>
            </a:r>
            <a:r>
              <a:rPr lang="en-US" dirty="0"/>
              <a:t>adds mitigation capabilities, tuned to protect Azure Virtual Network resources.</a:t>
            </a:r>
          </a:p>
        </p:txBody>
      </p:sp>
    </p:spTree>
    <p:extLst>
      <p:ext uri="{BB962C8B-B14F-4D97-AF65-F5344CB8AC3E}">
        <p14:creationId xmlns:p14="http://schemas.microsoft.com/office/powerpoint/2010/main" val="76820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Network security groups (NSGs)</a:t>
            </a:r>
          </a:p>
        </p:txBody>
      </p:sp>
      <p:sp>
        <p:nvSpPr>
          <p:cNvPr id="6" name="Text Placeholder 5"/>
          <p:cNvSpPr>
            <a:spLocks noGrp="1"/>
          </p:cNvSpPr>
          <p:nvPr>
            <p:ph type="body" sz="quarter" idx="10"/>
          </p:nvPr>
        </p:nvSpPr>
        <p:spPr>
          <a:xfrm>
            <a:off x="584200" y="1435497"/>
            <a:ext cx="10941050" cy="861774"/>
          </a:xfrm>
        </p:spPr>
        <p:txBody>
          <a:bodyPr/>
          <a:lstStyle/>
          <a:p>
            <a:pPr marL="0" indent="0">
              <a:buNone/>
            </a:pPr>
            <a:r>
              <a:rPr lang="en-US" noProof="0" dirty="0"/>
              <a:t>Filters network traffic to, and from, Azure resources on Azure Virtual Networks.</a:t>
            </a:r>
            <a:endParaRPr lang="en-US" sz="2800" noProof="0" dirty="0">
              <a:latin typeface="Segoe UI Semilight" pitchFamily="34" charset="0"/>
              <a:cs typeface="Segoe UI Semilight" pitchFamily="34" charset="0"/>
            </a:endParaRPr>
          </a:p>
        </p:txBody>
      </p:sp>
      <p:pic>
        <p:nvPicPr>
          <p:cNvPr id="4" name="Picture 3" descr="Image representing Network Security Group (NSG)">
            <a:extLst>
              <a:ext uri="{FF2B5EF4-FFF2-40B4-BE49-F238E27FC236}">
                <a16:creationId xmlns:a16="http://schemas.microsoft.com/office/drawing/2014/main" id="{AB314C1E-84BC-469E-95BE-241BC8902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1755" y="2533525"/>
            <a:ext cx="1869245" cy="1790951"/>
          </a:xfrm>
          <a:prstGeom prst="rect">
            <a:avLst/>
          </a:prstGeom>
        </p:spPr>
      </p:pic>
      <p:sp>
        <p:nvSpPr>
          <p:cNvPr id="5" name="Text Placeholder 5"/>
          <p:cNvSpPr txBox="1">
            <a:spLocks/>
          </p:cNvSpPr>
          <p:nvPr/>
        </p:nvSpPr>
        <p:spPr>
          <a:xfrm>
            <a:off x="584200" y="2826141"/>
            <a:ext cx="9602537" cy="33794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t>Network security group features :</a:t>
            </a:r>
          </a:p>
          <a:p>
            <a:pPr marL="0" indent="0">
              <a:buFont typeface="Wingdings" panose="05000000000000000000" pitchFamily="2" charset="2"/>
              <a:buNone/>
            </a:pPr>
            <a:endParaRPr lang="en-US" sz="800" dirty="0"/>
          </a:p>
          <a:p>
            <a:pPr>
              <a:lnSpc>
                <a:spcPct val="114000"/>
              </a:lnSpc>
            </a:pPr>
            <a:r>
              <a:rPr lang="en-US" dirty="0"/>
              <a:t>set inbound and outbound rules to filter by source and destination IP address, port, and protocol.</a:t>
            </a:r>
          </a:p>
          <a:p>
            <a:pPr>
              <a:lnSpc>
                <a:spcPct val="114000"/>
              </a:lnSpc>
            </a:pPr>
            <a:r>
              <a:rPr lang="en-US" dirty="0"/>
              <a:t>add multiple rules, as needed, within subscription limits. </a:t>
            </a:r>
          </a:p>
          <a:p>
            <a:pPr>
              <a:lnSpc>
                <a:spcPct val="114000"/>
              </a:lnSpc>
            </a:pPr>
            <a:r>
              <a:rPr lang="en-US" dirty="0"/>
              <a:t>Azure applies default, baseline, security rules to new NSGs.</a:t>
            </a:r>
          </a:p>
          <a:p>
            <a:pPr>
              <a:lnSpc>
                <a:spcPct val="114000"/>
              </a:lnSpc>
            </a:pPr>
            <a:r>
              <a:rPr lang="en-US" dirty="0"/>
              <a:t>override default rules with new, higher priority, rules.</a:t>
            </a:r>
          </a:p>
        </p:txBody>
      </p:sp>
    </p:spTree>
    <p:extLst>
      <p:ext uri="{BB962C8B-B14F-4D97-AF65-F5344CB8AC3E}">
        <p14:creationId xmlns:p14="http://schemas.microsoft.com/office/powerpoint/2010/main" val="297023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Application Security Groups</a:t>
            </a:r>
          </a:p>
        </p:txBody>
      </p:sp>
      <p:sp>
        <p:nvSpPr>
          <p:cNvPr id="6" name="Text Placeholder 5"/>
          <p:cNvSpPr>
            <a:spLocks noGrp="1"/>
          </p:cNvSpPr>
          <p:nvPr>
            <p:ph type="body" sz="quarter" idx="10"/>
          </p:nvPr>
        </p:nvSpPr>
        <p:spPr>
          <a:xfrm>
            <a:off x="584200" y="1435497"/>
            <a:ext cx="10941050" cy="1292662"/>
          </a:xfrm>
        </p:spPr>
        <p:txBody>
          <a:bodyPr/>
          <a:lstStyle/>
          <a:p>
            <a:pPr marL="0" indent="0">
              <a:buNone/>
            </a:pPr>
            <a:r>
              <a:rPr lang="en-IE" dirty="0"/>
              <a:t>Provides for the grouping of servers with similar port filtering requirements, and group together servers with similar functions, such as web servers</a:t>
            </a:r>
          </a:p>
        </p:txBody>
      </p:sp>
      <p:sp>
        <p:nvSpPr>
          <p:cNvPr id="5" name="Text Placeholder 5"/>
          <p:cNvSpPr txBox="1">
            <a:spLocks/>
          </p:cNvSpPr>
          <p:nvPr/>
        </p:nvSpPr>
        <p:spPr>
          <a:xfrm>
            <a:off x="2349205" y="3174032"/>
            <a:ext cx="9602537" cy="247452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t>Application security group features :</a:t>
            </a:r>
          </a:p>
          <a:p>
            <a:pPr marL="0" indent="0">
              <a:buFont typeface="Wingdings" panose="05000000000000000000" pitchFamily="2" charset="2"/>
              <a:buNone/>
            </a:pPr>
            <a:endParaRPr lang="en-US" sz="800" dirty="0"/>
          </a:p>
          <a:p>
            <a:r>
              <a:rPr lang="en-IE" dirty="0"/>
              <a:t>Allows you to reuse your security policy at scale without manual maintenance of explicit IP addresses</a:t>
            </a:r>
          </a:p>
          <a:p>
            <a:r>
              <a:rPr lang="en-IE" dirty="0"/>
              <a:t>handles the complexity of explicit IP addresses and multiple rule sets, allowing you to focus on your business logic</a:t>
            </a:r>
          </a:p>
        </p:txBody>
      </p:sp>
      <p:pic>
        <p:nvPicPr>
          <p:cNvPr id="3" name="Picture 2" descr="A picture containing clipart&#10;&#10;Description automatically generated">
            <a:extLst>
              <a:ext uri="{FF2B5EF4-FFF2-40B4-BE49-F238E27FC236}">
                <a16:creationId xmlns:a16="http://schemas.microsoft.com/office/drawing/2014/main" id="{B46C1133-F69C-429F-B7D0-EA5B00E1EC4A}"/>
              </a:ext>
            </a:extLst>
          </p:cNvPr>
          <p:cNvPicPr>
            <a:picLocks noChangeAspect="1"/>
          </p:cNvPicPr>
          <p:nvPr/>
        </p:nvPicPr>
        <p:blipFill>
          <a:blip r:embed="rId3"/>
          <a:stretch>
            <a:fillRect/>
          </a:stretch>
        </p:blipFill>
        <p:spPr>
          <a:xfrm>
            <a:off x="410379" y="3352999"/>
            <a:ext cx="1676991" cy="2116591"/>
          </a:xfrm>
          <a:prstGeom prst="rect">
            <a:avLst/>
          </a:prstGeom>
        </p:spPr>
      </p:pic>
    </p:spTree>
    <p:extLst>
      <p:ext uri="{BB962C8B-B14F-4D97-AF65-F5344CB8AC3E}">
        <p14:creationId xmlns:p14="http://schemas.microsoft.com/office/powerpoint/2010/main" val="40224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chemeClr val="tx1"/>
                </a:solidFill>
              </a:rPr>
              <a:t>Defense in Depth</a:t>
            </a:r>
          </a:p>
        </p:txBody>
      </p:sp>
      <p:sp>
        <p:nvSpPr>
          <p:cNvPr id="6" name="Text Placeholder 5"/>
          <p:cNvSpPr>
            <a:spLocks noGrp="1"/>
          </p:cNvSpPr>
          <p:nvPr>
            <p:ph type="body" sz="quarter" idx="10"/>
          </p:nvPr>
        </p:nvSpPr>
        <p:spPr>
          <a:xfrm>
            <a:off x="585217" y="1659050"/>
            <a:ext cx="4838032" cy="3965829"/>
          </a:xfrm>
        </p:spPr>
        <p:txBody>
          <a:bodyPr/>
          <a:lstStyle/>
          <a:p>
            <a:pPr marL="0" indent="0">
              <a:buNone/>
            </a:pPr>
            <a:r>
              <a:rPr lang="en-US" dirty="0">
                <a:solidFill>
                  <a:schemeClr val="tx1"/>
                </a:solidFill>
              </a:rPr>
              <a:t>A layered approach to securing computer systems.</a:t>
            </a:r>
          </a:p>
          <a:p>
            <a:pPr marL="0" indent="0">
              <a:buNone/>
            </a:pPr>
            <a:endParaRPr lang="en-US" dirty="0">
              <a:solidFill>
                <a:schemeClr val="tx1"/>
              </a:solidFill>
            </a:endParaRPr>
          </a:p>
          <a:p>
            <a:pPr>
              <a:lnSpc>
                <a:spcPct val="114000"/>
              </a:lnSpc>
            </a:pPr>
            <a:r>
              <a:rPr lang="en-US" dirty="0">
                <a:solidFill>
                  <a:schemeClr val="tx1"/>
                </a:solidFill>
              </a:rPr>
              <a:t>Provides multiple levels of protection. </a:t>
            </a:r>
          </a:p>
          <a:p>
            <a:pPr>
              <a:lnSpc>
                <a:spcPct val="114000"/>
              </a:lnSpc>
            </a:pPr>
            <a:r>
              <a:rPr lang="en-US" dirty="0">
                <a:solidFill>
                  <a:schemeClr val="tx1"/>
                </a:solidFill>
              </a:rPr>
              <a:t>Attacks against one layer are isolated from subsequent layers. </a:t>
            </a:r>
          </a:p>
        </p:txBody>
      </p:sp>
      <p:pic>
        <p:nvPicPr>
          <p:cNvPr id="5" name="Picture 2" descr="Image representing the defense in depth concept with seven layers, each one on top of the other. From top to bottom: Physical security, Identity and access, perimeter, network, compute, application, and data.">
            <a:extLst>
              <a:ext uri="{FF2B5EF4-FFF2-40B4-BE49-F238E27FC236}">
                <a16:creationId xmlns:a16="http://schemas.microsoft.com/office/drawing/2014/main" id="{652F3B15-C685-4DA7-BAD9-569D69C16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1519" y="1046594"/>
            <a:ext cx="5325264" cy="530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894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Authentication and authorization</a:t>
            </a:r>
          </a:p>
        </p:txBody>
      </p:sp>
      <p:sp>
        <p:nvSpPr>
          <p:cNvPr id="6" name="Text Placeholder 5"/>
          <p:cNvSpPr>
            <a:spLocks noGrp="1"/>
          </p:cNvSpPr>
          <p:nvPr>
            <p:ph type="body" sz="quarter" idx="10"/>
          </p:nvPr>
        </p:nvSpPr>
        <p:spPr>
          <a:xfrm>
            <a:off x="584200" y="1435497"/>
            <a:ext cx="11018520" cy="430887"/>
          </a:xfrm>
        </p:spPr>
        <p:txBody>
          <a:bodyPr/>
          <a:lstStyle/>
          <a:p>
            <a:pPr marL="0" indent="0">
              <a:buNone/>
            </a:pPr>
            <a:r>
              <a:rPr lang="en-US" noProof="0" dirty="0"/>
              <a:t>Two concepts are fundamental to understanding identity and access.</a:t>
            </a:r>
          </a:p>
        </p:txBody>
      </p:sp>
      <p:sp>
        <p:nvSpPr>
          <p:cNvPr id="4" name="Text Placeholder 5"/>
          <p:cNvSpPr txBox="1">
            <a:spLocks/>
          </p:cNvSpPr>
          <p:nvPr/>
        </p:nvSpPr>
        <p:spPr>
          <a:xfrm>
            <a:off x="508000" y="2382179"/>
            <a:ext cx="5509260" cy="342247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Authentication</a:t>
            </a:r>
          </a:p>
          <a:p>
            <a:pPr marL="0" indent="0">
              <a:buNone/>
            </a:pPr>
            <a:endParaRPr lang="en-US" sz="800" b="1" dirty="0"/>
          </a:p>
          <a:p>
            <a:r>
              <a:rPr lang="en-US" dirty="0"/>
              <a:t>identifies the person or service seeking access to a resource. </a:t>
            </a:r>
          </a:p>
          <a:p>
            <a:r>
              <a:rPr lang="en-US" dirty="0"/>
              <a:t>requests legitimate access credentials.</a:t>
            </a:r>
          </a:p>
          <a:p>
            <a:r>
              <a:rPr lang="en-US" dirty="0"/>
              <a:t>basis for creating secure identity and access control principles.</a:t>
            </a:r>
          </a:p>
        </p:txBody>
      </p:sp>
      <p:sp>
        <p:nvSpPr>
          <p:cNvPr id="5" name="Text Placeholder 5"/>
          <p:cNvSpPr txBox="1">
            <a:spLocks/>
          </p:cNvSpPr>
          <p:nvPr/>
        </p:nvSpPr>
        <p:spPr>
          <a:xfrm>
            <a:off x="6337300" y="2382179"/>
            <a:ext cx="5509260" cy="33362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Authorization</a:t>
            </a:r>
          </a:p>
          <a:p>
            <a:pPr marL="0" indent="0">
              <a:buNone/>
            </a:pPr>
            <a:endParaRPr lang="en-US" sz="800" b="1" dirty="0"/>
          </a:p>
          <a:p>
            <a:r>
              <a:rPr lang="en-US" dirty="0"/>
              <a:t>determines an authenticated person’s or service’s level of access.</a:t>
            </a:r>
          </a:p>
          <a:p>
            <a:r>
              <a:rPr lang="en-US" dirty="0"/>
              <a:t>defines which data they can access, and what they can do with it.</a:t>
            </a:r>
          </a:p>
        </p:txBody>
      </p:sp>
      <p:cxnSp>
        <p:nvCxnSpPr>
          <p:cNvPr id="3" name="Straight Connector 2"/>
          <p:cNvCxnSpPr/>
          <p:nvPr/>
        </p:nvCxnSpPr>
        <p:spPr>
          <a:xfrm>
            <a:off x="6134100" y="2533650"/>
            <a:ext cx="0" cy="3028950"/>
          </a:xfrm>
          <a:prstGeom prst="line">
            <a:avLst/>
          </a:prstGeom>
          <a:ln>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46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a:t>Prerequisites</a:t>
            </a:r>
          </a:p>
        </p:txBody>
      </p:sp>
      <p:sp>
        <p:nvSpPr>
          <p:cNvPr id="6" name="Text Placeholder 5"/>
          <p:cNvSpPr>
            <a:spLocks noGrp="1"/>
          </p:cNvSpPr>
          <p:nvPr>
            <p:ph type="body" sz="quarter" idx="10"/>
          </p:nvPr>
        </p:nvSpPr>
        <p:spPr>
          <a:xfrm>
            <a:off x="584200" y="1435497"/>
            <a:ext cx="11018520" cy="1625060"/>
          </a:xfrm>
        </p:spPr>
        <p:txBody>
          <a:bodyPr/>
          <a:lstStyle/>
          <a:p>
            <a:pPr marL="0" indent="0">
              <a:buNone/>
            </a:pPr>
            <a:r>
              <a:rPr lang="en-US" sz="2400" dirty="0"/>
              <a:t>There are no prerequisites for taking this course. Technical IT experience is not required; however, some general IT knowledge or experience is beneficial.</a:t>
            </a:r>
          </a:p>
          <a:p>
            <a:endParaRPr lang="en-US" sz="2400" noProof="0" dirty="0"/>
          </a:p>
          <a:p>
            <a:pPr marL="0" indent="0">
              <a:buNone/>
            </a:pPr>
            <a:endParaRPr lang="en-US" sz="2400" noProof="0" dirty="0"/>
          </a:p>
        </p:txBody>
      </p:sp>
    </p:spTree>
    <p:extLst>
      <p:ext uri="{BB962C8B-B14F-4D97-AF65-F5344CB8AC3E}">
        <p14:creationId xmlns:p14="http://schemas.microsoft.com/office/powerpoint/2010/main" val="332552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Azure Active Directory (AD)</a:t>
            </a:r>
          </a:p>
        </p:txBody>
      </p:sp>
      <p:sp>
        <p:nvSpPr>
          <p:cNvPr id="6" name="Text Placeholder 5"/>
          <p:cNvSpPr>
            <a:spLocks noGrp="1"/>
          </p:cNvSpPr>
          <p:nvPr>
            <p:ph type="body" sz="quarter" idx="10"/>
          </p:nvPr>
        </p:nvSpPr>
        <p:spPr>
          <a:xfrm>
            <a:off x="584200" y="1435497"/>
            <a:ext cx="11018520" cy="3163943"/>
          </a:xfrm>
        </p:spPr>
        <p:txBody>
          <a:bodyPr/>
          <a:lstStyle/>
          <a:p>
            <a:pPr marL="0" indent="0">
              <a:buNone/>
            </a:pPr>
            <a:r>
              <a:rPr lang="en-US" noProof="0" dirty="0"/>
              <a:t>Microsoft Azure’s cloud-based identity and access management service. </a:t>
            </a:r>
          </a:p>
          <a:p>
            <a:pPr marL="0" indent="0">
              <a:buNone/>
            </a:pPr>
            <a:endParaRPr lang="en-US" noProof="0" dirty="0"/>
          </a:p>
          <a:p>
            <a:pPr marL="0" indent="0">
              <a:buNone/>
            </a:pPr>
            <a:r>
              <a:rPr lang="en-US" noProof="0" dirty="0"/>
              <a:t>Services provided by Azure AD include :</a:t>
            </a:r>
          </a:p>
          <a:p>
            <a:pPr marL="0" indent="0">
              <a:buNone/>
            </a:pPr>
            <a:endParaRPr lang="en-US" sz="800" noProof="0" dirty="0"/>
          </a:p>
          <a:p>
            <a:pPr lvl="1"/>
            <a:r>
              <a:rPr lang="en-US" sz="2800" noProof="0" dirty="0">
                <a:latin typeface="Segoe UI Semilight" pitchFamily="34" charset="0"/>
                <a:cs typeface="Segoe UI Semilight" pitchFamily="34" charset="0"/>
              </a:rPr>
              <a:t>authentication (employees sign-in to access resources)</a:t>
            </a:r>
          </a:p>
          <a:p>
            <a:pPr lvl="1"/>
            <a:r>
              <a:rPr lang="en-US" sz="2800" noProof="0" dirty="0">
                <a:latin typeface="Segoe UI Semilight" pitchFamily="34" charset="0"/>
                <a:cs typeface="Segoe UI Semilight" pitchFamily="34" charset="0"/>
              </a:rPr>
              <a:t>single sign-on (SSO)</a:t>
            </a:r>
          </a:p>
          <a:p>
            <a:pPr lvl="1"/>
            <a:r>
              <a:rPr lang="en-US" sz="2800" noProof="0" dirty="0">
                <a:latin typeface="Segoe UI Semilight" pitchFamily="34" charset="0"/>
                <a:cs typeface="Segoe UI Semilight" pitchFamily="34" charset="0"/>
              </a:rPr>
              <a:t>application management</a:t>
            </a:r>
          </a:p>
        </p:txBody>
      </p:sp>
      <p:pic>
        <p:nvPicPr>
          <p:cNvPr id="3" name="Picture 2" descr="Icon representing Azure Active Directory">
            <a:extLst>
              <a:ext uri="{FF2B5EF4-FFF2-40B4-BE49-F238E27FC236}">
                <a16:creationId xmlns:a16="http://schemas.microsoft.com/office/drawing/2014/main" id="{632756FD-6D41-413F-946E-5E7916C7A5BD}"/>
              </a:ext>
            </a:extLst>
          </p:cNvPr>
          <p:cNvPicPr>
            <a:picLocks noChangeAspect="1"/>
          </p:cNvPicPr>
          <p:nvPr/>
        </p:nvPicPr>
        <p:blipFill>
          <a:blip r:embed="rId3"/>
          <a:stretch>
            <a:fillRect/>
          </a:stretch>
        </p:blipFill>
        <p:spPr>
          <a:xfrm>
            <a:off x="9105334" y="3854156"/>
            <a:ext cx="2054957" cy="2075927"/>
          </a:xfrm>
          <a:prstGeom prst="rect">
            <a:avLst/>
          </a:prstGeom>
        </p:spPr>
      </p:pic>
      <p:sp>
        <p:nvSpPr>
          <p:cNvPr id="5" name="Text Placeholder 5"/>
          <p:cNvSpPr txBox="1">
            <a:spLocks/>
          </p:cNvSpPr>
          <p:nvPr/>
        </p:nvSpPr>
        <p:spPr>
          <a:xfrm>
            <a:off x="584200" y="4546743"/>
            <a:ext cx="8197850"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800" dirty="0">
                <a:latin typeface="Segoe UI Semilight" panose="020B0402040204020203" pitchFamily="34" charset="0"/>
                <a:cs typeface="Segoe UI Semilight" panose="020B0402040204020203" pitchFamily="34" charset="0"/>
              </a:rPr>
              <a:t>Business to Business (B2B) and Business to Customer (B2C) identity services </a:t>
            </a:r>
          </a:p>
        </p:txBody>
      </p:sp>
    </p:spTree>
    <p:extLst>
      <p:ext uri="{BB962C8B-B14F-4D97-AF65-F5344CB8AC3E}">
        <p14:creationId xmlns:p14="http://schemas.microsoft.com/office/powerpoint/2010/main" val="59325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Azure Security Center</a:t>
            </a:r>
          </a:p>
        </p:txBody>
      </p:sp>
      <p:sp>
        <p:nvSpPr>
          <p:cNvPr id="6" name="Text Placeholder 5"/>
          <p:cNvSpPr>
            <a:spLocks noGrp="1"/>
          </p:cNvSpPr>
          <p:nvPr>
            <p:ph type="body" sz="quarter" idx="10"/>
          </p:nvPr>
        </p:nvSpPr>
        <p:spPr>
          <a:xfrm>
            <a:off x="584200" y="1435497"/>
            <a:ext cx="10541000" cy="861774"/>
          </a:xfrm>
        </p:spPr>
        <p:txBody>
          <a:bodyPr/>
          <a:lstStyle/>
          <a:p>
            <a:pPr marL="0" indent="0">
              <a:buNone/>
            </a:pPr>
            <a:r>
              <a:rPr lang="en-US" noProof="0" dirty="0"/>
              <a:t>A monitoring service that provides threat protection across all your Azure, and on-premises, services.</a:t>
            </a:r>
            <a:endParaRPr lang="en-US" sz="2800" noProof="0" dirty="0">
              <a:latin typeface="Segoe UI Semilight" pitchFamily="34" charset="0"/>
              <a:cs typeface="Segoe UI Semilight" pitchFamily="34" charset="0"/>
            </a:endParaRPr>
          </a:p>
        </p:txBody>
      </p:sp>
      <p:pic>
        <p:nvPicPr>
          <p:cNvPr id="4" name="Picture 3" descr="icon representing Azure Security Center">
            <a:extLst>
              <a:ext uri="{FF2B5EF4-FFF2-40B4-BE49-F238E27FC236}">
                <a16:creationId xmlns:a16="http://schemas.microsoft.com/office/drawing/2014/main" id="{DCC03043-BD46-4F9F-AF26-68C5A9D27199}"/>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7405" y="2601484"/>
            <a:ext cx="1517989" cy="1655031"/>
          </a:xfrm>
          <a:prstGeom prst="rect">
            <a:avLst/>
          </a:prstGeom>
        </p:spPr>
      </p:pic>
      <p:sp>
        <p:nvSpPr>
          <p:cNvPr id="5" name="Text Placeholder 5"/>
          <p:cNvSpPr txBox="1">
            <a:spLocks/>
          </p:cNvSpPr>
          <p:nvPr/>
        </p:nvSpPr>
        <p:spPr>
          <a:xfrm>
            <a:off x="603250" y="2791984"/>
            <a:ext cx="8543758" cy="342247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t>Azure Security Center features :</a:t>
            </a:r>
          </a:p>
          <a:p>
            <a:pPr marL="0" indent="0">
              <a:buFont typeface="Wingdings" panose="05000000000000000000" pitchFamily="2" charset="2"/>
              <a:buNone/>
            </a:pPr>
            <a:endParaRPr lang="en-US" sz="800" dirty="0"/>
          </a:p>
          <a:p>
            <a:pPr lvl="1"/>
            <a:r>
              <a:rPr lang="en-US" sz="2800" dirty="0">
                <a:latin typeface="Segoe UI Semilight" pitchFamily="34" charset="0"/>
                <a:cs typeface="Segoe UI Semilight" pitchFamily="34" charset="0"/>
              </a:rPr>
              <a:t>provides security recommendations based on your configurations, resources, and networks.</a:t>
            </a:r>
          </a:p>
          <a:p>
            <a:pPr lvl="1"/>
            <a:r>
              <a:rPr lang="en-US" sz="2800" dirty="0">
                <a:latin typeface="Segoe UI Semilight" pitchFamily="34" charset="0"/>
                <a:cs typeface="Segoe UI Semilight" pitchFamily="34" charset="0"/>
              </a:rPr>
              <a:t>monitors security settings across your on-premises and cloud workloads.</a:t>
            </a:r>
          </a:p>
          <a:p>
            <a:pPr lvl="1"/>
            <a:r>
              <a:rPr lang="en-US" sz="2800" dirty="0">
                <a:latin typeface="Segoe UI Semilight" pitchFamily="34" charset="0"/>
                <a:cs typeface="Segoe UI Semilight" pitchFamily="34" charset="0"/>
              </a:rPr>
              <a:t>automatically applies your security policies to any new services you provision.</a:t>
            </a:r>
          </a:p>
        </p:txBody>
      </p:sp>
    </p:spTree>
    <p:extLst>
      <p:ext uri="{BB962C8B-B14F-4D97-AF65-F5344CB8AC3E}">
        <p14:creationId xmlns:p14="http://schemas.microsoft.com/office/powerpoint/2010/main" val="415582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 usage scenarios</a:t>
            </a:r>
          </a:p>
        </p:txBody>
      </p:sp>
      <p:sp>
        <p:nvSpPr>
          <p:cNvPr id="6" name="Text Placeholder 5"/>
          <p:cNvSpPr>
            <a:spLocks noGrp="1"/>
          </p:cNvSpPr>
          <p:nvPr>
            <p:ph type="body" sz="quarter" idx="10"/>
          </p:nvPr>
        </p:nvSpPr>
        <p:spPr>
          <a:xfrm>
            <a:off x="584200" y="1435497"/>
            <a:ext cx="11018520" cy="861774"/>
          </a:xfrm>
        </p:spPr>
        <p:txBody>
          <a:bodyPr/>
          <a:lstStyle/>
          <a:p>
            <a:r>
              <a:rPr lang="en-IE" dirty="0"/>
              <a:t>You can use Security Center in the D</a:t>
            </a:r>
            <a:r>
              <a:rPr lang="en-IE" i="1" dirty="0"/>
              <a:t>etect</a:t>
            </a:r>
            <a:r>
              <a:rPr lang="en-IE" dirty="0"/>
              <a:t>, </a:t>
            </a:r>
            <a:r>
              <a:rPr lang="en-IE" i="1" dirty="0"/>
              <a:t>Assess</a:t>
            </a:r>
            <a:r>
              <a:rPr lang="en-IE" dirty="0"/>
              <a:t>, and </a:t>
            </a:r>
            <a:r>
              <a:rPr lang="en-IE" i="1" dirty="0"/>
              <a:t>Diagnose</a:t>
            </a:r>
            <a:r>
              <a:rPr lang="en-IE" dirty="0"/>
              <a:t> stages of an incident response. </a:t>
            </a:r>
          </a:p>
        </p:txBody>
      </p:sp>
      <p:sp>
        <p:nvSpPr>
          <p:cNvPr id="4" name="Text Placeholder 5">
            <a:extLst>
              <a:ext uri="{FF2B5EF4-FFF2-40B4-BE49-F238E27FC236}">
                <a16:creationId xmlns:a16="http://schemas.microsoft.com/office/drawing/2014/main" id="{29C7CEB2-BCF1-460F-8357-2EF2B0852923}"/>
              </a:ext>
            </a:extLst>
          </p:cNvPr>
          <p:cNvSpPr txBox="1">
            <a:spLocks/>
          </p:cNvSpPr>
          <p:nvPr/>
        </p:nvSpPr>
        <p:spPr>
          <a:xfrm>
            <a:off x="584200" y="5422503"/>
            <a:ext cx="1101852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dirty="0"/>
              <a:t>Use Security Center recommendations to enhance security.</a:t>
            </a:r>
          </a:p>
        </p:txBody>
      </p:sp>
      <p:pic>
        <p:nvPicPr>
          <p:cNvPr id="3" name="Picture 2" descr="Circular arrows point from the words detect, to assess, to diagnose, to stabilize, to close.">
            <a:extLst>
              <a:ext uri="{FF2B5EF4-FFF2-40B4-BE49-F238E27FC236}">
                <a16:creationId xmlns:a16="http://schemas.microsoft.com/office/drawing/2014/main" id="{9834318F-DB24-4804-A398-2D744FD4A4CA}"/>
              </a:ext>
            </a:extLst>
          </p:cNvPr>
          <p:cNvPicPr>
            <a:picLocks noChangeAspect="1"/>
          </p:cNvPicPr>
          <p:nvPr/>
        </p:nvPicPr>
        <p:blipFill>
          <a:blip r:embed="rId3"/>
          <a:stretch>
            <a:fillRect/>
          </a:stretch>
        </p:blipFill>
        <p:spPr>
          <a:xfrm>
            <a:off x="2083583" y="2656924"/>
            <a:ext cx="8019753" cy="2405925"/>
          </a:xfrm>
          <a:prstGeom prst="rect">
            <a:avLst/>
          </a:prstGeom>
        </p:spPr>
      </p:pic>
    </p:spTree>
    <p:extLst>
      <p:ext uri="{BB962C8B-B14F-4D97-AF65-F5344CB8AC3E}">
        <p14:creationId xmlns:p14="http://schemas.microsoft.com/office/powerpoint/2010/main" val="145340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Azure Key Vault</a:t>
            </a:r>
          </a:p>
        </p:txBody>
      </p:sp>
      <p:sp>
        <p:nvSpPr>
          <p:cNvPr id="6" name="Text Placeholder 5"/>
          <p:cNvSpPr>
            <a:spLocks noGrp="1"/>
          </p:cNvSpPr>
          <p:nvPr>
            <p:ph type="body" sz="quarter" idx="10"/>
          </p:nvPr>
        </p:nvSpPr>
        <p:spPr>
          <a:xfrm>
            <a:off x="607312" y="2759974"/>
            <a:ext cx="8523653" cy="3077766"/>
          </a:xfrm>
        </p:spPr>
        <p:txBody>
          <a:bodyPr/>
          <a:lstStyle/>
          <a:p>
            <a:pPr marL="0" indent="0">
              <a:buNone/>
            </a:pPr>
            <a:r>
              <a:rPr lang="en-US" noProof="0" dirty="0"/>
              <a:t>Use Azure Key Vault for :</a:t>
            </a:r>
          </a:p>
          <a:p>
            <a:pPr marL="0" indent="0">
              <a:buNone/>
            </a:pPr>
            <a:endParaRPr lang="en-US" sz="800" noProof="0" dirty="0"/>
          </a:p>
          <a:p>
            <a:pPr lvl="1"/>
            <a:r>
              <a:rPr lang="en-US" sz="2800" noProof="0" dirty="0">
                <a:latin typeface="Segoe UI Semilight" panose="020B0402040204020203" pitchFamily="34" charset="0"/>
                <a:cs typeface="Segoe UI Semilight" panose="020B0402040204020203" pitchFamily="34" charset="0"/>
              </a:rPr>
              <a:t>secrets management.</a:t>
            </a:r>
          </a:p>
          <a:p>
            <a:pPr lvl="1"/>
            <a:r>
              <a:rPr lang="en-US" sz="2800" noProof="0" dirty="0">
                <a:latin typeface="Segoe UI Semilight" panose="020B0402040204020203" pitchFamily="34" charset="0"/>
                <a:cs typeface="Segoe UI Semilight" panose="020B0402040204020203" pitchFamily="34" charset="0"/>
              </a:rPr>
              <a:t>key management.</a:t>
            </a:r>
          </a:p>
          <a:p>
            <a:pPr lvl="1"/>
            <a:r>
              <a:rPr lang="en-US" sz="2800" noProof="0" dirty="0">
                <a:latin typeface="Segoe UI Semilight" panose="020B0402040204020203" pitchFamily="34" charset="0"/>
                <a:cs typeface="Segoe UI Semilight" panose="020B0402040204020203" pitchFamily="34" charset="0"/>
              </a:rPr>
              <a:t>certificate management. </a:t>
            </a:r>
          </a:p>
          <a:p>
            <a:pPr lvl="1"/>
            <a:r>
              <a:rPr lang="en-US" sz="2800" noProof="0" dirty="0">
                <a:latin typeface="Segoe UI Semilight" panose="020B0402040204020203" pitchFamily="34" charset="0"/>
                <a:cs typeface="Segoe UI Semilight" panose="020B0402040204020203" pitchFamily="34" charset="0"/>
              </a:rPr>
              <a:t>storing secrets backed by hardware security modules (HSMs).</a:t>
            </a:r>
          </a:p>
        </p:txBody>
      </p:sp>
      <p:pic>
        <p:nvPicPr>
          <p:cNvPr id="4" name="Picture 3" descr="Icon representing Azure Key Vault">
            <a:extLst>
              <a:ext uri="{FF2B5EF4-FFF2-40B4-BE49-F238E27FC236}">
                <a16:creationId xmlns:a16="http://schemas.microsoft.com/office/drawing/2014/main" id="{3940FE5B-E5F1-495B-B1ED-5B6F49BDC205}"/>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7244" y="2523790"/>
            <a:ext cx="1891657" cy="1810419"/>
          </a:xfrm>
          <a:prstGeom prst="rect">
            <a:avLst/>
          </a:prstGeom>
        </p:spPr>
      </p:pic>
      <p:sp>
        <p:nvSpPr>
          <p:cNvPr id="5" name="Text Placeholder 5"/>
          <p:cNvSpPr txBox="1">
            <a:spLocks/>
          </p:cNvSpPr>
          <p:nvPr/>
        </p:nvSpPr>
        <p:spPr>
          <a:xfrm>
            <a:off x="588262" y="1178824"/>
            <a:ext cx="10860639"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t>Stores application secrets in a centralized cloud location, to securely control access permissions, and access logging.</a:t>
            </a:r>
          </a:p>
        </p:txBody>
      </p:sp>
    </p:spTree>
    <p:extLst>
      <p:ext uri="{BB962C8B-B14F-4D97-AF65-F5344CB8AC3E}">
        <p14:creationId xmlns:p14="http://schemas.microsoft.com/office/powerpoint/2010/main" val="32284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Azure Monitor</a:t>
            </a:r>
          </a:p>
        </p:txBody>
      </p:sp>
      <p:sp>
        <p:nvSpPr>
          <p:cNvPr id="6" name="Text Placeholder 5"/>
          <p:cNvSpPr>
            <a:spLocks noGrp="1"/>
          </p:cNvSpPr>
          <p:nvPr>
            <p:ph type="body" sz="quarter" idx="10"/>
          </p:nvPr>
        </p:nvSpPr>
        <p:spPr>
          <a:xfrm>
            <a:off x="730769" y="2731399"/>
            <a:ext cx="8946631" cy="3705630"/>
          </a:xfrm>
        </p:spPr>
        <p:txBody>
          <a:bodyPr/>
          <a:lstStyle/>
          <a:p>
            <a:pPr marL="457200" indent="-457200">
              <a:buFont typeface="Arial" panose="020B0604020202020204" pitchFamily="34" charset="0"/>
              <a:buChar char="•"/>
            </a:pPr>
            <a:r>
              <a:rPr lang="en-US" dirty="0"/>
              <a:t>starts collecting data as soon as </a:t>
            </a:r>
            <a:r>
              <a:rPr lang="en-US" noProof="0" dirty="0"/>
              <a:t>you create an Azure subscription and add resources</a:t>
            </a:r>
            <a:r>
              <a:rPr lang="en-US" dirty="0"/>
              <a:t>.</a:t>
            </a:r>
            <a:r>
              <a:rPr lang="en-US" noProof="0" dirty="0"/>
              <a:t> </a:t>
            </a:r>
          </a:p>
          <a:p>
            <a:pPr marL="457200" indent="-457200">
              <a:buFont typeface="Arial" panose="020B0604020202020204" pitchFamily="34" charset="0"/>
              <a:buChar char="•"/>
            </a:pPr>
            <a:r>
              <a:rPr lang="en-US" sz="2800" i="1" noProof="0" dirty="0">
                <a:latin typeface="Segoe UI Semilight" panose="020B0402040204020203" pitchFamily="34" charset="0"/>
                <a:cs typeface="Segoe UI Semilight" panose="020B0402040204020203" pitchFamily="34" charset="0"/>
              </a:rPr>
              <a:t>Activity Logs</a:t>
            </a:r>
            <a:r>
              <a:rPr lang="en-US" sz="2800" noProof="0" dirty="0">
                <a:latin typeface="Segoe UI Semilight" panose="020B0402040204020203" pitchFamily="34" charset="0"/>
                <a:cs typeface="Segoe UI Semilight" panose="020B0402040204020203" pitchFamily="34" charset="0"/>
              </a:rPr>
              <a:t> record all resource </a:t>
            </a:r>
            <a:r>
              <a:rPr lang="en-US" sz="2800" dirty="0">
                <a:latin typeface="Segoe UI Semilight" panose="020B0402040204020203" pitchFamily="34" charset="0"/>
                <a:cs typeface="Segoe UI Semilight" panose="020B0402040204020203" pitchFamily="34" charset="0"/>
              </a:rPr>
              <a:t>creation and </a:t>
            </a:r>
            <a:r>
              <a:rPr lang="en-US" sz="2800" noProof="0" dirty="0">
                <a:latin typeface="Segoe UI Semilight" panose="020B0402040204020203" pitchFamily="34" charset="0"/>
                <a:cs typeface="Segoe UI Semilight" panose="020B0402040204020203" pitchFamily="34" charset="0"/>
              </a:rPr>
              <a:t>modification events.</a:t>
            </a:r>
            <a:endParaRPr lang="en-US" dirty="0"/>
          </a:p>
          <a:p>
            <a:pPr marL="457200" indent="-457200">
              <a:buFont typeface="Arial" panose="020B0604020202020204" pitchFamily="34" charset="0"/>
              <a:buChar char="•"/>
            </a:pPr>
            <a:r>
              <a:rPr lang="en-US" sz="2800" i="1" noProof="0" dirty="0">
                <a:latin typeface="Segoe UI Semilight" panose="020B0402040204020203" pitchFamily="34" charset="0"/>
                <a:cs typeface="Segoe UI Semilight" panose="020B0402040204020203" pitchFamily="34" charset="0"/>
              </a:rPr>
              <a:t>Metrics</a:t>
            </a:r>
            <a:r>
              <a:rPr lang="en-US" sz="2800" noProof="0" dirty="0">
                <a:latin typeface="Segoe UI Semilight" panose="020B0402040204020203" pitchFamily="34" charset="0"/>
                <a:cs typeface="Segoe UI Semilight" panose="020B0402040204020203" pitchFamily="34" charset="0"/>
              </a:rPr>
              <a:t> </a:t>
            </a:r>
            <a:r>
              <a:rPr lang="en-US" dirty="0"/>
              <a:t>measure</a:t>
            </a:r>
            <a:r>
              <a:rPr lang="en-US" sz="2800" noProof="0" dirty="0">
                <a:latin typeface="Segoe UI Semilight" panose="020B0402040204020203" pitchFamily="34" charset="0"/>
                <a:cs typeface="Segoe UI Semilight" panose="020B0402040204020203" pitchFamily="34" charset="0"/>
              </a:rPr>
              <a:t> resource performance and consumption.</a:t>
            </a:r>
          </a:p>
          <a:p>
            <a:pPr marL="457200" indent="-457200">
              <a:buFont typeface="Arial" panose="020B0604020202020204" pitchFamily="34" charset="0"/>
              <a:buChar char="•"/>
            </a:pPr>
            <a:r>
              <a:rPr lang="en-US" dirty="0"/>
              <a:t>add an Azure monitor agent to collect operational data for a resource.</a:t>
            </a:r>
            <a:endParaRPr lang="en-US" noProof="0" dirty="0"/>
          </a:p>
        </p:txBody>
      </p:sp>
      <p:pic>
        <p:nvPicPr>
          <p:cNvPr id="4" name="Picture 3">
            <a:extLst>
              <a:ext uri="{FF2B5EF4-FFF2-40B4-BE49-F238E27FC236}">
                <a16:creationId xmlns:a16="http://schemas.microsoft.com/office/drawing/2014/main" id="{9CDE0C7A-1B61-407D-AFB5-19913C403F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1520" y="3506470"/>
            <a:ext cx="1635760" cy="1635760"/>
          </a:xfrm>
          <a:prstGeom prst="rect">
            <a:avLst/>
          </a:prstGeom>
        </p:spPr>
      </p:pic>
      <p:sp>
        <p:nvSpPr>
          <p:cNvPr id="5" name="Text Placeholder 5">
            <a:extLst>
              <a:ext uri="{FF2B5EF4-FFF2-40B4-BE49-F238E27FC236}">
                <a16:creationId xmlns:a16="http://schemas.microsoft.com/office/drawing/2014/main" id="{5CFD5310-0FB1-4E69-9816-4452E2D43961}"/>
              </a:ext>
            </a:extLst>
          </p:cNvPr>
          <p:cNvSpPr txBox="1">
            <a:spLocks/>
          </p:cNvSpPr>
          <p:nvPr/>
        </p:nvSpPr>
        <p:spPr>
          <a:xfrm>
            <a:off x="730769" y="1198350"/>
            <a:ext cx="10730462" cy="12926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dirty="0"/>
              <a:t>Collect, </a:t>
            </a:r>
            <a:r>
              <a:rPr lang="en-IE" dirty="0" err="1"/>
              <a:t>analyze</a:t>
            </a:r>
            <a:r>
              <a:rPr lang="en-IE" dirty="0"/>
              <a:t>, </a:t>
            </a:r>
            <a:r>
              <a:rPr lang="en-US" dirty="0"/>
              <a:t>and</a:t>
            </a:r>
            <a:r>
              <a:rPr lang="en-IE" dirty="0"/>
              <a:t> act on telemetry from cloud and on-premises environments, to maximize your applications’ availability and performance.</a:t>
            </a:r>
          </a:p>
        </p:txBody>
      </p:sp>
    </p:spTree>
    <p:extLst>
      <p:ext uri="{BB962C8B-B14F-4D97-AF65-F5344CB8AC3E}">
        <p14:creationId xmlns:p14="http://schemas.microsoft.com/office/powerpoint/2010/main" val="424621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Azure service health</a:t>
            </a:r>
          </a:p>
        </p:txBody>
      </p:sp>
      <p:sp>
        <p:nvSpPr>
          <p:cNvPr id="6" name="Text Placeholder 5"/>
          <p:cNvSpPr>
            <a:spLocks noGrp="1"/>
          </p:cNvSpPr>
          <p:nvPr>
            <p:ph type="body" sz="quarter" idx="10"/>
          </p:nvPr>
        </p:nvSpPr>
        <p:spPr>
          <a:xfrm>
            <a:off x="586390" y="1434370"/>
            <a:ext cx="10500710" cy="861774"/>
          </a:xfrm>
        </p:spPr>
        <p:txBody>
          <a:bodyPr/>
          <a:lstStyle/>
          <a:p>
            <a:r>
              <a:rPr lang="en-US" dirty="0"/>
              <a:t>Evaluate the impact of Azure service issues with personalized guidance and support, notifications, and issue resolution updates.</a:t>
            </a:r>
            <a:endParaRPr lang="en-US" noProof="0" dirty="0"/>
          </a:p>
        </p:txBody>
      </p:sp>
      <p:pic>
        <p:nvPicPr>
          <p:cNvPr id="4" name="Picture 3">
            <a:extLst>
              <a:ext uri="{FF2B5EF4-FFF2-40B4-BE49-F238E27FC236}">
                <a16:creationId xmlns:a16="http://schemas.microsoft.com/office/drawing/2014/main" id="{548EF610-4EC2-460A-85DE-77190BE1F20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943" y="3600423"/>
            <a:ext cx="1832355" cy="1644955"/>
          </a:xfrm>
          <a:prstGeom prst="rect">
            <a:avLst/>
          </a:prstGeom>
        </p:spPr>
      </p:pic>
      <p:sp>
        <p:nvSpPr>
          <p:cNvPr id="5" name="Text Placeholder 5"/>
          <p:cNvSpPr txBox="1">
            <a:spLocks/>
          </p:cNvSpPr>
          <p:nvPr/>
        </p:nvSpPr>
        <p:spPr>
          <a:xfrm>
            <a:off x="586390" y="2686702"/>
            <a:ext cx="8669905" cy="38533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Components of Azure service health :</a:t>
            </a:r>
          </a:p>
          <a:p>
            <a:endParaRPr lang="en-US" sz="800" dirty="0">
              <a:latin typeface="Segoe UI Semilight" panose="020B0402040204020203" pitchFamily="34" charset="0"/>
              <a:cs typeface="Segoe UI Semilight" panose="020B0402040204020203" pitchFamily="34" charset="0"/>
            </a:endParaRPr>
          </a:p>
          <a:p>
            <a:pPr marL="571500" lvl="1" indent="-342900">
              <a:buFont typeface="Arial" panose="020B0604020202020204" pitchFamily="34" charset="0"/>
              <a:buChar char="•"/>
            </a:pPr>
            <a:r>
              <a:rPr lang="en-US" sz="2800" b="1" dirty="0">
                <a:latin typeface="Segoe UI Semilight" panose="020B0402040204020203" pitchFamily="34" charset="0"/>
                <a:cs typeface="Segoe UI Semilight" panose="020B0402040204020203" pitchFamily="34" charset="0"/>
              </a:rPr>
              <a:t>Azure Status</a:t>
            </a:r>
            <a:r>
              <a:rPr lang="en-US" sz="2800" dirty="0">
                <a:latin typeface="Segoe UI Semilight" panose="020B0402040204020203" pitchFamily="34" charset="0"/>
                <a:cs typeface="Segoe UI Semilight" panose="020B0402040204020203" pitchFamily="34" charset="0"/>
              </a:rPr>
              <a:t> : provides a global overview Azure services’ state of health. </a:t>
            </a:r>
          </a:p>
          <a:p>
            <a:pPr marL="571500" lvl="1" indent="-342900">
              <a:buFont typeface="Arial" panose="020B0604020202020204" pitchFamily="34" charset="0"/>
              <a:buChar char="•"/>
            </a:pPr>
            <a:r>
              <a:rPr lang="en-US" sz="2800" b="1" dirty="0">
                <a:latin typeface="Segoe UI Semilight" panose="020B0402040204020203" pitchFamily="34" charset="0"/>
                <a:cs typeface="Segoe UI Semilight" panose="020B0402040204020203" pitchFamily="34" charset="0"/>
              </a:rPr>
              <a:t>Service Health</a:t>
            </a:r>
            <a:r>
              <a:rPr lang="en-US" sz="2800" dirty="0">
                <a:latin typeface="Segoe UI Semilight" panose="020B0402040204020203" pitchFamily="34" charset="0"/>
                <a:cs typeface="Segoe UI Semilight" panose="020B0402040204020203" pitchFamily="34" charset="0"/>
              </a:rPr>
              <a:t> : customizable dashboard for tracking the state of services in the regions you use.</a:t>
            </a:r>
          </a:p>
          <a:p>
            <a:pPr marL="571500" lvl="1" indent="-342900">
              <a:buFont typeface="Arial" panose="020B0604020202020204" pitchFamily="34" charset="0"/>
              <a:buChar char="•"/>
            </a:pPr>
            <a:r>
              <a:rPr lang="en-US" sz="2800" b="1" dirty="0">
                <a:latin typeface="Segoe UI Semilight" panose="020B0402040204020203" pitchFamily="34" charset="0"/>
                <a:cs typeface="Segoe UI Semilight" panose="020B0402040204020203" pitchFamily="34" charset="0"/>
              </a:rPr>
              <a:t>Azure Resource Health</a:t>
            </a:r>
            <a:r>
              <a:rPr lang="en-US" sz="2800" dirty="0">
                <a:latin typeface="Segoe UI Semilight" panose="020B0402040204020203" pitchFamily="34" charset="0"/>
                <a:cs typeface="Segoe UI Semilight" panose="020B0402040204020203" pitchFamily="34" charset="0"/>
              </a:rPr>
              <a:t> : diagnose and obtain support for Azure service issues affecting your resources.</a:t>
            </a:r>
          </a:p>
        </p:txBody>
      </p:sp>
    </p:spTree>
    <p:extLst>
      <p:ext uri="{BB962C8B-B14F-4D97-AF65-F5344CB8AC3E}">
        <p14:creationId xmlns:p14="http://schemas.microsoft.com/office/powerpoint/2010/main" val="317400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1620" y="2598003"/>
            <a:ext cx="4167887" cy="1661993"/>
          </a:xfrm>
        </p:spPr>
        <p:txBody>
          <a:bodyPr/>
          <a:lstStyle/>
          <a:p>
            <a:r>
              <a:rPr lang="en-US" dirty="0">
                <a:solidFill>
                  <a:schemeClr val="tx1"/>
                </a:solidFill>
                <a:latin typeface="Segoe UI Semibold (Headings)"/>
              </a:rPr>
              <a:t>Module 04: </a:t>
            </a:r>
            <a:br>
              <a:rPr lang="en-US" dirty="0">
                <a:solidFill>
                  <a:schemeClr val="tx1"/>
                </a:solidFill>
                <a:latin typeface="Segoe UI Semibold (Headings)"/>
              </a:rPr>
            </a:br>
            <a:r>
              <a:rPr lang="en-US" dirty="0">
                <a:solidFill>
                  <a:schemeClr val="tx1"/>
                </a:solidFill>
                <a:latin typeface="Segoe UI Semibold (Headings)"/>
              </a:rPr>
              <a:t>Azure pricing and support</a:t>
            </a:r>
            <a:endParaRPr lang="en-US" dirty="0"/>
          </a:p>
        </p:txBody>
      </p:sp>
    </p:spTree>
    <p:extLst>
      <p:ext uri="{BB962C8B-B14F-4D97-AF65-F5344CB8AC3E}">
        <p14:creationId xmlns:p14="http://schemas.microsoft.com/office/powerpoint/2010/main" val="158076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latin typeface="Segoe UI Semibold (Headings)"/>
              </a:rPr>
              <a:t>Azure subscriptions</a:t>
            </a:r>
            <a:endParaRPr lang="en-US" dirty="0"/>
          </a:p>
        </p:txBody>
      </p:sp>
    </p:spTree>
    <p:extLst>
      <p:ext uri="{BB962C8B-B14F-4D97-AF65-F5344CB8AC3E}">
        <p14:creationId xmlns:p14="http://schemas.microsoft.com/office/powerpoint/2010/main" val="246374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subscriptions</a:t>
            </a:r>
          </a:p>
        </p:txBody>
      </p:sp>
      <p:sp>
        <p:nvSpPr>
          <p:cNvPr id="6" name="Text Placeholder 5"/>
          <p:cNvSpPr>
            <a:spLocks noGrp="1"/>
          </p:cNvSpPr>
          <p:nvPr>
            <p:ph type="body" sz="quarter" idx="10"/>
          </p:nvPr>
        </p:nvSpPr>
        <p:spPr>
          <a:xfrm>
            <a:off x="584200" y="1092466"/>
            <a:ext cx="11018520" cy="1200329"/>
          </a:xfrm>
        </p:spPr>
        <p:txBody>
          <a:bodyPr/>
          <a:lstStyle/>
          <a:p>
            <a:r>
              <a:rPr lang="en-IE" sz="2600" dirty="0"/>
              <a:t>An Azure subscription provides you with authenticated and authorized access to Azure products and services and allows you to provision resources on Azure. It is a logical unit of Azure services that links to an Azure account.</a:t>
            </a:r>
          </a:p>
        </p:txBody>
      </p:sp>
      <p:sp>
        <p:nvSpPr>
          <p:cNvPr id="4" name="Text Placeholder 5">
            <a:extLst>
              <a:ext uri="{FF2B5EF4-FFF2-40B4-BE49-F238E27FC236}">
                <a16:creationId xmlns:a16="http://schemas.microsoft.com/office/drawing/2014/main" id="{577684E5-A912-4902-B622-363A3EE4A5ED}"/>
              </a:ext>
            </a:extLst>
          </p:cNvPr>
          <p:cNvSpPr txBox="1">
            <a:spLocks/>
          </p:cNvSpPr>
          <p:nvPr/>
        </p:nvSpPr>
        <p:spPr>
          <a:xfrm>
            <a:off x="584200" y="4903759"/>
            <a:ext cx="11018520" cy="160043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sz="2600" dirty="0"/>
              <a:t>Azure offers free and paid subscription options to suit different needs and requirements. An account can have one subscription or multiple subscriptions that have different billing models, and to which you apply different access-management policies.</a:t>
            </a:r>
          </a:p>
        </p:txBody>
      </p:sp>
      <p:pic>
        <p:nvPicPr>
          <p:cNvPr id="3" name="Picture 2" descr="A bidirectional arrow labeled authentication and authorization connects Azure subscriptions to an Azure account.">
            <a:extLst>
              <a:ext uri="{FF2B5EF4-FFF2-40B4-BE49-F238E27FC236}">
                <a16:creationId xmlns:a16="http://schemas.microsoft.com/office/drawing/2014/main" id="{0A5DA279-E6E8-40C4-AB9C-50FBD543E30C}"/>
              </a:ext>
            </a:extLst>
          </p:cNvPr>
          <p:cNvPicPr>
            <a:picLocks noChangeAspect="1"/>
          </p:cNvPicPr>
          <p:nvPr/>
        </p:nvPicPr>
        <p:blipFill>
          <a:blip r:embed="rId3"/>
          <a:stretch>
            <a:fillRect/>
          </a:stretch>
        </p:blipFill>
        <p:spPr>
          <a:xfrm>
            <a:off x="1966426" y="2466691"/>
            <a:ext cx="8254068" cy="2437068"/>
          </a:xfrm>
          <a:prstGeom prst="rect">
            <a:avLst/>
          </a:prstGeom>
        </p:spPr>
      </p:pic>
    </p:spTree>
    <p:extLst>
      <p:ext uri="{BB962C8B-B14F-4D97-AF65-F5344CB8AC3E}">
        <p14:creationId xmlns:p14="http://schemas.microsoft.com/office/powerpoint/2010/main" val="289008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Subscription uses and options</a:t>
            </a:r>
          </a:p>
        </p:txBody>
      </p:sp>
      <p:sp>
        <p:nvSpPr>
          <p:cNvPr id="6" name="Text Placeholder 5"/>
          <p:cNvSpPr>
            <a:spLocks noGrp="1"/>
          </p:cNvSpPr>
          <p:nvPr>
            <p:ph type="body" sz="quarter" idx="10"/>
          </p:nvPr>
        </p:nvSpPr>
        <p:spPr>
          <a:xfrm>
            <a:off x="584200" y="1435497"/>
            <a:ext cx="11018520" cy="3681008"/>
          </a:xfrm>
        </p:spPr>
        <p:txBody>
          <a:bodyPr/>
          <a:lstStyle/>
          <a:p>
            <a:r>
              <a:rPr lang="en-IE" dirty="0"/>
              <a:t>You can use Azure subscriptions to define boundaries around Azure products, services, and resources. </a:t>
            </a:r>
          </a:p>
          <a:p>
            <a:r>
              <a:rPr lang="en-IE" dirty="0"/>
              <a:t>Two types of subscription boundaries that you can use:</a:t>
            </a:r>
          </a:p>
          <a:p>
            <a:pPr lvl="1"/>
            <a:r>
              <a:rPr lang="en-IE" dirty="0"/>
              <a:t>Billing boundary. This subscription type determines how an Azure account is billed for using Azure. You can create multiple subscriptions for different types of billing requirements.</a:t>
            </a:r>
          </a:p>
          <a:p>
            <a:pPr lvl="1"/>
            <a:r>
              <a:rPr lang="en-IE" dirty="0"/>
              <a:t>Access control boundary. Azure will apply access management policies at the subscription level, and you can create separate subscriptions to reflect different organizational structures. </a:t>
            </a:r>
          </a:p>
          <a:p>
            <a:r>
              <a:rPr lang="en-IE" dirty="0"/>
              <a:t>Several other subscription types to choose from include the Free account and Pay-As-You-Go.</a:t>
            </a:r>
          </a:p>
        </p:txBody>
      </p:sp>
    </p:spTree>
    <p:extLst>
      <p:ext uri="{BB962C8B-B14F-4D97-AF65-F5344CB8AC3E}">
        <p14:creationId xmlns:p14="http://schemas.microsoft.com/office/powerpoint/2010/main" val="102182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33E7F-60A8-4B4D-AB34-946E22228B75}"/>
              </a:ext>
            </a:extLst>
          </p:cNvPr>
          <p:cNvSpPr>
            <a:spLocks noGrp="1"/>
          </p:cNvSpPr>
          <p:nvPr>
            <p:ph type="title"/>
          </p:nvPr>
        </p:nvSpPr>
        <p:spPr/>
        <p:txBody>
          <a:bodyPr/>
          <a:lstStyle/>
          <a:p>
            <a:r>
              <a:rPr lang="en-US" dirty="0">
                <a:hlinkClick r:id="rId3"/>
              </a:rPr>
              <a:t>Certification areas (AZ-900)</a:t>
            </a:r>
            <a:endParaRPr lang="en-US" dirty="0"/>
          </a:p>
        </p:txBody>
      </p:sp>
      <p:graphicFrame>
        <p:nvGraphicFramePr>
          <p:cNvPr id="4" name="Table 3">
            <a:extLst>
              <a:ext uri="{FF2B5EF4-FFF2-40B4-BE49-F238E27FC236}">
                <a16:creationId xmlns:a16="http://schemas.microsoft.com/office/drawing/2014/main" id="{6B3CBC4B-6977-4442-95F5-F0528C34F890}"/>
              </a:ext>
            </a:extLst>
          </p:cNvPr>
          <p:cNvGraphicFramePr>
            <a:graphicFrameLocks noGrp="1"/>
          </p:cNvGraphicFramePr>
          <p:nvPr>
            <p:extLst>
              <p:ext uri="{D42A27DB-BD31-4B8C-83A1-F6EECF244321}">
                <p14:modId xmlns:p14="http://schemas.microsoft.com/office/powerpoint/2010/main" val="675866467"/>
              </p:ext>
            </p:extLst>
          </p:nvPr>
        </p:nvGraphicFramePr>
        <p:xfrm>
          <a:off x="896257" y="1690134"/>
          <a:ext cx="9332686" cy="1922465"/>
        </p:xfrm>
        <a:graphic>
          <a:graphicData uri="http://schemas.openxmlformats.org/drawingml/2006/table">
            <a:tbl>
              <a:tblPr firstRow="1" bandRow="1">
                <a:tableStyleId>{5C22544A-7EE6-4342-B048-85BDC9FD1C3A}</a:tableStyleId>
              </a:tblPr>
              <a:tblGrid>
                <a:gridCol w="7582807">
                  <a:extLst>
                    <a:ext uri="{9D8B030D-6E8A-4147-A177-3AD203B41FA5}">
                      <a16:colId xmlns:a16="http://schemas.microsoft.com/office/drawing/2014/main" val="3164179288"/>
                    </a:ext>
                  </a:extLst>
                </a:gridCol>
                <a:gridCol w="1749879">
                  <a:extLst>
                    <a:ext uri="{9D8B030D-6E8A-4147-A177-3AD203B41FA5}">
                      <a16:colId xmlns:a16="http://schemas.microsoft.com/office/drawing/2014/main" val="3081981001"/>
                    </a:ext>
                  </a:extLst>
                </a:gridCol>
              </a:tblGrid>
              <a:tr h="271760">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Study areas</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Weights</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extLst>
                  <a:ext uri="{0D108BD9-81ED-4DB2-BD59-A6C34878D82A}">
                    <a16:rowId xmlns:a16="http://schemas.microsoft.com/office/drawing/2014/main" val="3270724735"/>
                  </a:ext>
                </a:extLst>
              </a:tr>
              <a:tr h="370840">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Understanding cloud concepts</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15-20%</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extLst>
                  <a:ext uri="{0D108BD9-81ED-4DB2-BD59-A6C34878D82A}">
                    <a16:rowId xmlns:a16="http://schemas.microsoft.com/office/drawing/2014/main" val="2485770943"/>
                  </a:ext>
                </a:extLst>
              </a:tr>
              <a:tr h="370840">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Understanding core Azure services</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30-35%</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extLst>
                  <a:ext uri="{0D108BD9-81ED-4DB2-BD59-A6C34878D82A}">
                    <a16:rowId xmlns:a16="http://schemas.microsoft.com/office/drawing/2014/main" val="2081171256"/>
                  </a:ext>
                </a:extLst>
              </a:tr>
              <a:tr h="370840">
                <a:tc>
                  <a:txBody>
                    <a:bodyPr/>
                    <a:lstStyle/>
                    <a:p>
                      <a:pPr marL="0" marR="0" algn="just" defTabSz="932742" rtl="0" eaLnBrk="1" latinLnBrk="0" hangingPunct="1">
                        <a:lnSpc>
                          <a:spcPct val="115000"/>
                        </a:lnSpc>
                        <a:spcBef>
                          <a:spcPts val="0"/>
                        </a:spcBef>
                        <a:spcAft>
                          <a:spcPts val="0"/>
                        </a:spcAft>
                      </a:pPr>
                      <a:r>
                        <a:rPr lang="en-IE" sz="2400" b="0" kern="1200" dirty="0">
                          <a:solidFill>
                            <a:schemeClr val="dk1"/>
                          </a:solidFill>
                          <a:effectLst/>
                          <a:latin typeface="Segoe UI Semilight" panose="020B0402040204020203" pitchFamily="34" charset="0"/>
                          <a:ea typeface="+mn-ea"/>
                          <a:cs typeface="Segoe UI Semilight" panose="020B0402040204020203" pitchFamily="34" charset="0"/>
                        </a:rPr>
                        <a:t>Understand security, privacy, compliance, and trust </a:t>
                      </a:r>
                      <a:endParaRPr lang="en-US" sz="2400" b="0" kern="1200" dirty="0">
                        <a:solidFill>
                          <a:schemeClr val="dk1"/>
                        </a:solidFill>
                        <a:effectLst/>
                        <a:latin typeface="Segoe UI Semilight" panose="020B0402040204020203" pitchFamily="34" charset="0"/>
                        <a:ea typeface="+mn-ea"/>
                        <a:cs typeface="Segoe UI Semilight" panose="020B0402040204020203" pitchFamily="34" charset="0"/>
                      </a:endParaRPr>
                    </a:p>
                  </a:txBody>
                  <a:tcPr marL="68580" marR="68580" marT="0" marB="0"/>
                </a:tc>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25-30%</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extLst>
                  <a:ext uri="{0D108BD9-81ED-4DB2-BD59-A6C34878D82A}">
                    <a16:rowId xmlns:a16="http://schemas.microsoft.com/office/drawing/2014/main" val="1286306879"/>
                  </a:ext>
                </a:extLst>
              </a:tr>
              <a:tr h="370840">
                <a:tc>
                  <a:txBody>
                    <a:bodyPr/>
                    <a:lstStyle/>
                    <a:p>
                      <a:pPr marL="0" marR="0" algn="just" defTabSz="932742" rtl="0" eaLnBrk="1" latinLnBrk="0" hangingPunct="1">
                        <a:lnSpc>
                          <a:spcPct val="115000"/>
                        </a:lnSpc>
                        <a:spcBef>
                          <a:spcPts val="0"/>
                        </a:spcBef>
                        <a:spcAft>
                          <a:spcPts val="0"/>
                        </a:spcAft>
                      </a:pPr>
                      <a:r>
                        <a:rPr lang="en-IE" sz="2400" b="0" kern="1200" dirty="0">
                          <a:solidFill>
                            <a:schemeClr val="dk1"/>
                          </a:solidFill>
                          <a:effectLst/>
                          <a:latin typeface="Segoe UI Semilight" panose="020B0402040204020203" pitchFamily="34" charset="0"/>
                          <a:ea typeface="+mn-ea"/>
                          <a:cs typeface="Segoe UI Semilight" panose="020B0402040204020203" pitchFamily="34" charset="0"/>
                        </a:rPr>
                        <a:t>Understand Azure pricing and support </a:t>
                      </a:r>
                      <a:endParaRPr lang="en-US" sz="2400" b="0" kern="1200" dirty="0">
                        <a:solidFill>
                          <a:schemeClr val="dk1"/>
                        </a:solidFill>
                        <a:effectLst/>
                        <a:latin typeface="Segoe UI Semilight" panose="020B0402040204020203" pitchFamily="34" charset="0"/>
                        <a:ea typeface="+mn-ea"/>
                        <a:cs typeface="Segoe UI Semilight" panose="020B0402040204020203" pitchFamily="34" charset="0"/>
                      </a:endParaRPr>
                    </a:p>
                  </a:txBody>
                  <a:tcPr marL="68580" marR="68580" marT="0" marB="0"/>
                </a:tc>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25-30%</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extLst>
                  <a:ext uri="{0D108BD9-81ED-4DB2-BD59-A6C34878D82A}">
                    <a16:rowId xmlns:a16="http://schemas.microsoft.com/office/drawing/2014/main" val="426760210"/>
                  </a:ext>
                </a:extLst>
              </a:tr>
            </a:tbl>
          </a:graphicData>
        </a:graphic>
      </p:graphicFrame>
      <p:sp>
        <p:nvSpPr>
          <p:cNvPr id="3" name="Text Placeholder 2">
            <a:extLst>
              <a:ext uri="{FF2B5EF4-FFF2-40B4-BE49-F238E27FC236}">
                <a16:creationId xmlns:a16="http://schemas.microsoft.com/office/drawing/2014/main" id="{9D908B94-7199-45B4-9E23-E1987CF9EA32}"/>
              </a:ext>
            </a:extLst>
          </p:cNvPr>
          <p:cNvSpPr>
            <a:spLocks noGrp="1"/>
          </p:cNvSpPr>
          <p:nvPr>
            <p:ph type="body" sz="quarter" idx="10"/>
          </p:nvPr>
        </p:nvSpPr>
        <p:spPr>
          <a:xfrm>
            <a:off x="588263" y="4504896"/>
            <a:ext cx="11018520" cy="1255728"/>
          </a:xfrm>
        </p:spPr>
        <p:txBody>
          <a:bodyPr/>
          <a:lstStyle/>
          <a:p>
            <a:pPr marL="457200" indent="-457200">
              <a:buFont typeface="Arial" panose="020B0604020202020204" pitchFamily="34" charset="0"/>
              <a:buChar char="•"/>
            </a:pPr>
            <a:r>
              <a:rPr lang="en-US" altLang="en-US" sz="2400" dirty="0"/>
              <a:t>This course maps directly to the exam AZ-900 Microsoft Azure Fundamentals</a:t>
            </a:r>
          </a:p>
          <a:p>
            <a:pPr marL="457200" indent="-457200">
              <a:buFont typeface="Arial" panose="020B0604020202020204" pitchFamily="34" charset="0"/>
              <a:buChar char="•"/>
            </a:pPr>
            <a:r>
              <a:rPr lang="en-US" altLang="en-US" sz="2400" dirty="0"/>
              <a:t>Percentages indicate the relative weight of each area on the exam.</a:t>
            </a:r>
          </a:p>
          <a:p>
            <a:pPr marL="457200" indent="-457200">
              <a:buFont typeface="Arial" panose="020B0604020202020204" pitchFamily="34" charset="0"/>
              <a:buChar char="•"/>
            </a:pPr>
            <a:r>
              <a:rPr lang="en-US" altLang="en-US" sz="2400" dirty="0"/>
              <a:t>The higher the percentage, the more questions you are likely to see in that area.</a:t>
            </a:r>
          </a:p>
        </p:txBody>
      </p:sp>
    </p:spTree>
    <p:extLst>
      <p:ext uri="{BB962C8B-B14F-4D97-AF65-F5344CB8AC3E}">
        <p14:creationId xmlns:p14="http://schemas.microsoft.com/office/powerpoint/2010/main" val="258127879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6350" y="465256"/>
            <a:ext cx="11018520" cy="553998"/>
          </a:xfrm>
        </p:spPr>
        <p:txBody>
          <a:bodyPr/>
          <a:lstStyle/>
          <a:p>
            <a:r>
              <a:rPr lang="en-US" b="1" dirty="0"/>
              <a:t>Management groups</a:t>
            </a:r>
            <a:endParaRPr lang="en-US" dirty="0"/>
          </a:p>
        </p:txBody>
      </p:sp>
      <p:sp>
        <p:nvSpPr>
          <p:cNvPr id="6" name="Text Placeholder 5"/>
          <p:cNvSpPr>
            <a:spLocks noGrp="1"/>
          </p:cNvSpPr>
          <p:nvPr>
            <p:ph type="body" sz="quarter" idx="10"/>
          </p:nvPr>
        </p:nvSpPr>
        <p:spPr>
          <a:xfrm>
            <a:off x="446350" y="1101801"/>
            <a:ext cx="3960758" cy="5548183"/>
          </a:xfrm>
        </p:spPr>
        <p:txBody>
          <a:bodyPr/>
          <a:lstStyle/>
          <a:p>
            <a:r>
              <a:rPr lang="en-US" sz="2600" i="1" dirty="0"/>
              <a:t>Azure Management groups </a:t>
            </a:r>
            <a:r>
              <a:rPr lang="en-US" sz="2600" dirty="0"/>
              <a:t>are containers for managing access, policies, and compliance across multiple Azure subscriptions</a:t>
            </a:r>
          </a:p>
          <a:p>
            <a:r>
              <a:rPr lang="en-US" sz="2600" dirty="0"/>
              <a:t> </a:t>
            </a:r>
            <a:r>
              <a:rPr lang="en-US" sz="2600" i="1" dirty="0"/>
              <a:t>Management groups </a:t>
            </a:r>
            <a:r>
              <a:rPr lang="en-US" sz="2600" dirty="0"/>
              <a:t>allow you to order your Azure resources hierarchically into collections, which provide a further level of classification beyond subscriptions.</a:t>
            </a:r>
          </a:p>
        </p:txBody>
      </p:sp>
      <p:pic>
        <p:nvPicPr>
          <p:cNvPr id="4" name="Picture 3" descr="A picture containing screenshot&#10;&#10;Description automatically generated">
            <a:extLst>
              <a:ext uri="{FF2B5EF4-FFF2-40B4-BE49-F238E27FC236}">
                <a16:creationId xmlns:a16="http://schemas.microsoft.com/office/drawing/2014/main" id="{559F0BEF-4227-4530-985A-1531FDEF0B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3309" y="1019254"/>
            <a:ext cx="7555158" cy="5630730"/>
          </a:xfrm>
          <a:prstGeom prst="rect">
            <a:avLst/>
          </a:prstGeom>
        </p:spPr>
      </p:pic>
    </p:spTree>
    <p:extLst>
      <p:ext uri="{BB962C8B-B14F-4D97-AF65-F5344CB8AC3E}">
        <p14:creationId xmlns:p14="http://schemas.microsoft.com/office/powerpoint/2010/main" val="422335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6350" y="465256"/>
            <a:ext cx="11018520" cy="553998"/>
          </a:xfrm>
        </p:spPr>
        <p:txBody>
          <a:bodyPr/>
          <a:lstStyle/>
          <a:p>
            <a:r>
              <a:rPr lang="en-US" b="1" dirty="0"/>
              <a:t>Object Hierarchy</a:t>
            </a:r>
            <a:endParaRPr lang="en-US" dirty="0"/>
          </a:p>
        </p:txBody>
      </p:sp>
      <p:sp>
        <p:nvSpPr>
          <p:cNvPr id="6" name="Text Placeholder 5"/>
          <p:cNvSpPr>
            <a:spLocks noGrp="1"/>
          </p:cNvSpPr>
          <p:nvPr>
            <p:ph type="body" sz="quarter" idx="10"/>
          </p:nvPr>
        </p:nvSpPr>
        <p:spPr>
          <a:xfrm>
            <a:off x="446349" y="1101801"/>
            <a:ext cx="10654041" cy="430887"/>
          </a:xfrm>
        </p:spPr>
        <p:txBody>
          <a:bodyPr/>
          <a:lstStyle/>
          <a:p>
            <a:pPr marL="0" indent="0">
              <a:buNone/>
            </a:pPr>
            <a:r>
              <a:rPr lang="en-IE" dirty="0"/>
              <a:t>The organizing structure for resources in Azure has four levels:</a:t>
            </a:r>
          </a:p>
        </p:txBody>
      </p:sp>
      <p:pic>
        <p:nvPicPr>
          <p:cNvPr id="3" name="Picture 2" descr="Image of four levels of hierarchy of objects in Azure in a tree structure, with Management groups at the top, below that lies subscriptions. Then below that are resource groups, and belowhat are individual resource objects such as VMs, VNET and other items">
            <a:extLst>
              <a:ext uri="{FF2B5EF4-FFF2-40B4-BE49-F238E27FC236}">
                <a16:creationId xmlns:a16="http://schemas.microsoft.com/office/drawing/2014/main" id="{7ADCCD3E-0751-4317-A649-F3E1DE856404}"/>
              </a:ext>
            </a:extLst>
          </p:cNvPr>
          <p:cNvPicPr>
            <a:picLocks noChangeAspect="1"/>
          </p:cNvPicPr>
          <p:nvPr/>
        </p:nvPicPr>
        <p:blipFill>
          <a:blip r:embed="rId3"/>
          <a:stretch>
            <a:fillRect/>
          </a:stretch>
        </p:blipFill>
        <p:spPr>
          <a:xfrm>
            <a:off x="1851442" y="1687806"/>
            <a:ext cx="7611535" cy="4726116"/>
          </a:xfrm>
          <a:prstGeom prst="rect">
            <a:avLst/>
          </a:prstGeom>
        </p:spPr>
      </p:pic>
    </p:spTree>
    <p:extLst>
      <p:ext uri="{BB962C8B-B14F-4D97-AF65-F5344CB8AC3E}">
        <p14:creationId xmlns:p14="http://schemas.microsoft.com/office/powerpoint/2010/main" val="27361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latin typeface="Segoe UI Semibold (Headings)"/>
              </a:rPr>
              <a:t>Planning and managing costs</a:t>
            </a:r>
            <a:endParaRPr lang="en-US" dirty="0"/>
          </a:p>
        </p:txBody>
      </p:sp>
    </p:spTree>
    <p:extLst>
      <p:ext uri="{BB962C8B-B14F-4D97-AF65-F5344CB8AC3E}">
        <p14:creationId xmlns:p14="http://schemas.microsoft.com/office/powerpoint/2010/main" val="336065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IE" dirty="0"/>
              <a:t>Purchasing Azure products and services</a:t>
            </a:r>
            <a:endParaRPr lang="en-US" dirty="0"/>
          </a:p>
        </p:txBody>
      </p:sp>
      <p:sp>
        <p:nvSpPr>
          <p:cNvPr id="6" name="Text Placeholder 5"/>
          <p:cNvSpPr>
            <a:spLocks noGrp="1"/>
          </p:cNvSpPr>
          <p:nvPr>
            <p:ph type="body" sz="quarter" idx="10"/>
          </p:nvPr>
        </p:nvSpPr>
        <p:spPr>
          <a:xfrm>
            <a:off x="584200" y="1435497"/>
            <a:ext cx="11018520" cy="5019836"/>
          </a:xfrm>
        </p:spPr>
        <p:txBody>
          <a:bodyPr/>
          <a:lstStyle/>
          <a:p>
            <a:r>
              <a:rPr lang="en-IE" dirty="0"/>
              <a:t>Three main customer types on which the available purchasing options for Azure products and services are contingent are:</a:t>
            </a:r>
          </a:p>
          <a:p>
            <a:pPr lvl="1">
              <a:spcAft>
                <a:spcPts val="600"/>
              </a:spcAft>
            </a:pPr>
            <a:r>
              <a:rPr lang="en-IE" b="1" dirty="0"/>
              <a:t>Enterprise</a:t>
            </a:r>
            <a:r>
              <a:rPr lang="en-IE" dirty="0"/>
              <a:t>: Enterprise customers sign an Enterprise Agreement with Azure that commits them to spending a negotiated amount on Azure services, which they typically pay annually. </a:t>
            </a:r>
          </a:p>
          <a:p>
            <a:pPr lvl="1">
              <a:spcAft>
                <a:spcPts val="600"/>
              </a:spcAft>
            </a:pPr>
            <a:r>
              <a:rPr lang="en-IE" b="1" dirty="0"/>
              <a:t>Web direct</a:t>
            </a:r>
            <a:r>
              <a:rPr lang="en-IE" dirty="0"/>
              <a:t>: Web direct customers sign up for Azure through </a:t>
            </a:r>
            <a:r>
              <a:rPr lang="en-IE" dirty="0">
                <a:hlinkClick r:id="rId3"/>
              </a:rPr>
              <a:t>the Azure website</a:t>
            </a:r>
            <a:r>
              <a:rPr lang="en-IE" dirty="0"/>
              <a:t>. </a:t>
            </a:r>
          </a:p>
          <a:p>
            <a:pPr lvl="1">
              <a:spcAft>
                <a:spcPts val="600"/>
              </a:spcAft>
            </a:pPr>
            <a:r>
              <a:rPr lang="en-IE" b="1" dirty="0"/>
              <a:t>Cloud solution providers (CSPs): </a:t>
            </a:r>
            <a:r>
              <a:rPr lang="en-IE" dirty="0"/>
              <a:t>Typically are Microsoft partner companies that a customer hires to build solutions on top of Azure. Payment and billing for Azure usage occurs through the customer's CSP.</a:t>
            </a:r>
          </a:p>
          <a:p>
            <a:endParaRPr lang="en-IE" dirty="0"/>
          </a:p>
          <a:p>
            <a:r>
              <a:rPr lang="en-IE" dirty="0"/>
              <a:t>Products and services in Azure are arranged by category, such as compute and networking, which have various resources that you can provision.</a:t>
            </a:r>
          </a:p>
        </p:txBody>
      </p:sp>
    </p:spTree>
    <p:extLst>
      <p:ext uri="{BB962C8B-B14F-4D97-AF65-F5344CB8AC3E}">
        <p14:creationId xmlns:p14="http://schemas.microsoft.com/office/powerpoint/2010/main" val="156957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free account</a:t>
            </a:r>
          </a:p>
        </p:txBody>
      </p:sp>
      <p:sp>
        <p:nvSpPr>
          <p:cNvPr id="6" name="Text Placeholder 5"/>
          <p:cNvSpPr>
            <a:spLocks noGrp="1"/>
          </p:cNvSpPr>
          <p:nvPr>
            <p:ph type="body" sz="quarter" idx="10"/>
          </p:nvPr>
        </p:nvSpPr>
        <p:spPr>
          <a:xfrm>
            <a:off x="584200" y="1435496"/>
            <a:ext cx="4191000" cy="5188824"/>
          </a:xfrm>
        </p:spPr>
        <p:txBody>
          <a:bodyPr/>
          <a:lstStyle/>
          <a:p>
            <a:r>
              <a:rPr lang="en-IE" dirty="0"/>
              <a:t>An </a:t>
            </a:r>
            <a:r>
              <a:rPr lang="en-IE" i="1" dirty="0"/>
              <a:t>Azure free account </a:t>
            </a:r>
            <a:r>
              <a:rPr lang="en-IE" dirty="0"/>
              <a:t>provides subscribers with a $200 USD Azure credit that they can use for paid Azure products during a 30-day trial period. </a:t>
            </a:r>
          </a:p>
          <a:p>
            <a:r>
              <a:rPr lang="en-IE" dirty="0"/>
              <a:t>Once you use that $200 USD credit or reach your trial's end, Azure suspends your account unless you sign up for a paid account.</a:t>
            </a:r>
          </a:p>
        </p:txBody>
      </p:sp>
      <p:pic>
        <p:nvPicPr>
          <p:cNvPr id="4" name="Picture 3" descr="Screenshot of the Microsoft  Azure free account sign-up page.">
            <a:extLst>
              <a:ext uri="{FF2B5EF4-FFF2-40B4-BE49-F238E27FC236}">
                <a16:creationId xmlns:a16="http://schemas.microsoft.com/office/drawing/2014/main" id="{657ABF94-3174-4354-A9E0-B007AB8E1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7010" y="1361075"/>
            <a:ext cx="7027441" cy="5039725"/>
          </a:xfrm>
          <a:prstGeom prst="rect">
            <a:avLst/>
          </a:prstGeom>
        </p:spPr>
      </p:pic>
    </p:spTree>
    <p:extLst>
      <p:ext uri="{BB962C8B-B14F-4D97-AF65-F5344CB8AC3E}">
        <p14:creationId xmlns:p14="http://schemas.microsoft.com/office/powerpoint/2010/main" val="146722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Factors affecting costs</a:t>
            </a:r>
          </a:p>
        </p:txBody>
      </p:sp>
      <p:sp>
        <p:nvSpPr>
          <p:cNvPr id="6" name="Text Placeholder 5"/>
          <p:cNvSpPr>
            <a:spLocks noGrp="1"/>
          </p:cNvSpPr>
          <p:nvPr>
            <p:ph type="body" sz="quarter" idx="10"/>
          </p:nvPr>
        </p:nvSpPr>
        <p:spPr>
          <a:xfrm>
            <a:off x="588263" y="1157912"/>
            <a:ext cx="8559800" cy="5422503"/>
          </a:xfrm>
        </p:spPr>
        <p:txBody>
          <a:bodyPr/>
          <a:lstStyle/>
          <a:p>
            <a:pPr marL="0" indent="0">
              <a:buNone/>
            </a:pPr>
            <a:r>
              <a:rPr lang="en-IE" dirty="0"/>
              <a:t>There are three primary factors affect costs:</a:t>
            </a:r>
          </a:p>
          <a:p>
            <a:r>
              <a:rPr lang="en-IE" b="1" dirty="0"/>
              <a:t>Resource Type</a:t>
            </a:r>
            <a:r>
              <a:rPr lang="en-IE" dirty="0"/>
              <a:t>: Costs are resource-specific, so the usage that a meter tracks and the number of meters associated with a resource depend on the resource type.</a:t>
            </a:r>
          </a:p>
          <a:p>
            <a:r>
              <a:rPr lang="en-IE" b="1" dirty="0"/>
              <a:t>Services</a:t>
            </a:r>
            <a:r>
              <a:rPr lang="en-IE" dirty="0"/>
              <a:t>: Azure usage rates and billing periods can differ between Enterprise, Web Direct, and CSP customers.</a:t>
            </a:r>
          </a:p>
          <a:p>
            <a:r>
              <a:rPr lang="en-IE" b="1" dirty="0"/>
              <a:t>Location</a:t>
            </a:r>
            <a:r>
              <a:rPr lang="en-IE" dirty="0"/>
              <a:t>: The Azure infrastructure is globally distributed, and usage costs might vary between locations that offer particular Azure products, services, and resources.</a:t>
            </a:r>
          </a:p>
        </p:txBody>
      </p:sp>
      <p:pic>
        <p:nvPicPr>
          <p:cNvPr id="4" name="Picture 3" descr="Depicts a billing period, with a calendar, computer, and meter linked to illustrate correlation between the three">
            <a:extLst>
              <a:ext uri="{FF2B5EF4-FFF2-40B4-BE49-F238E27FC236}">
                <a16:creationId xmlns:a16="http://schemas.microsoft.com/office/drawing/2014/main" id="{4E69CBDF-E02C-40E8-951C-48341D382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3689" y="3007869"/>
            <a:ext cx="2670048" cy="1722587"/>
          </a:xfrm>
          <a:prstGeom prst="rect">
            <a:avLst/>
          </a:prstGeom>
        </p:spPr>
      </p:pic>
    </p:spTree>
    <p:extLst>
      <p:ext uri="{BB962C8B-B14F-4D97-AF65-F5344CB8AC3E}">
        <p14:creationId xmlns:p14="http://schemas.microsoft.com/office/powerpoint/2010/main" val="266516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Zones for Billing Purposes</a:t>
            </a:r>
          </a:p>
        </p:txBody>
      </p:sp>
      <p:sp>
        <p:nvSpPr>
          <p:cNvPr id="6" name="Text Placeholder 5"/>
          <p:cNvSpPr>
            <a:spLocks noGrp="1"/>
          </p:cNvSpPr>
          <p:nvPr>
            <p:ph type="body" sz="quarter" idx="10"/>
          </p:nvPr>
        </p:nvSpPr>
        <p:spPr>
          <a:xfrm>
            <a:off x="584200" y="1174240"/>
            <a:ext cx="11018520" cy="1723549"/>
          </a:xfrm>
        </p:spPr>
        <p:txBody>
          <a:bodyPr/>
          <a:lstStyle/>
          <a:p>
            <a:r>
              <a:rPr lang="en-IE" i="1" dirty="0"/>
              <a:t>Bandwidth</a:t>
            </a:r>
            <a:r>
              <a:rPr lang="en-IE" dirty="0"/>
              <a:t> refers to data moving in and out of Azure </a:t>
            </a:r>
            <a:r>
              <a:rPr lang="en-IE" dirty="0" err="1"/>
              <a:t>datacenters</a:t>
            </a:r>
            <a:r>
              <a:rPr lang="en-IE" dirty="0"/>
              <a:t>. Some inbound data transfers are free, such as data going into Azure </a:t>
            </a:r>
            <a:r>
              <a:rPr lang="en-IE" dirty="0" err="1"/>
              <a:t>datacenters</a:t>
            </a:r>
            <a:r>
              <a:rPr lang="en-IE" dirty="0"/>
              <a:t>. For outbound data transfers—such as data going out of Azure </a:t>
            </a:r>
            <a:r>
              <a:rPr lang="en-IE" dirty="0" err="1"/>
              <a:t>datacenters</a:t>
            </a:r>
            <a:r>
              <a:rPr lang="en-IE" dirty="0"/>
              <a:t>—pricing is based on Zones.</a:t>
            </a:r>
            <a:r>
              <a:rPr lang="en-IE" b="1" dirty="0"/>
              <a:t> </a:t>
            </a:r>
          </a:p>
        </p:txBody>
      </p:sp>
      <p:sp>
        <p:nvSpPr>
          <p:cNvPr id="4" name="Text Placeholder 5">
            <a:extLst>
              <a:ext uri="{FF2B5EF4-FFF2-40B4-BE49-F238E27FC236}">
                <a16:creationId xmlns:a16="http://schemas.microsoft.com/office/drawing/2014/main" id="{AC3C29AD-5E24-49E9-BE71-116C02F03761}"/>
              </a:ext>
            </a:extLst>
          </p:cNvPr>
          <p:cNvSpPr txBox="1">
            <a:spLocks/>
          </p:cNvSpPr>
          <p:nvPr/>
        </p:nvSpPr>
        <p:spPr>
          <a:xfrm>
            <a:off x="584200" y="3066710"/>
            <a:ext cx="6774544" cy="36933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dirty="0"/>
              <a:t>A </a:t>
            </a:r>
            <a:r>
              <a:rPr lang="en-IE" i="1" dirty="0"/>
              <a:t>zone</a:t>
            </a:r>
            <a:r>
              <a:rPr lang="en-IE" b="1" dirty="0"/>
              <a:t> </a:t>
            </a:r>
            <a:r>
              <a:rPr lang="en-IE" dirty="0"/>
              <a:t>is a geographical grouping of Azure Regions for billing purposes. Zones are:</a:t>
            </a:r>
          </a:p>
          <a:p>
            <a:pPr lvl="1"/>
            <a:r>
              <a:rPr lang="en-IE" dirty="0"/>
              <a:t>Zone 1. Includes West US, East US, West Europe, and others.</a:t>
            </a:r>
          </a:p>
          <a:p>
            <a:pPr lvl="1"/>
            <a:r>
              <a:rPr lang="en-IE" dirty="0"/>
              <a:t>Zone 2 . Includes Australia Central, Japan West, Central India, and others.</a:t>
            </a:r>
          </a:p>
          <a:p>
            <a:pPr lvl="1"/>
            <a:r>
              <a:rPr lang="en-IE" dirty="0"/>
              <a:t>Zone 3. Includes Brazil South only.</a:t>
            </a:r>
          </a:p>
          <a:p>
            <a:pPr lvl="1"/>
            <a:r>
              <a:rPr lang="en-IE" dirty="0"/>
              <a:t>DE Zone 1. Includes </a:t>
            </a:r>
            <a:r>
              <a:rPr lang="en-US" dirty="0"/>
              <a:t>Germany Central and Germany Northeast.</a:t>
            </a:r>
            <a:endParaRPr lang="en-IE" dirty="0"/>
          </a:p>
        </p:txBody>
      </p:sp>
      <p:pic>
        <p:nvPicPr>
          <p:cNvPr id="5" name="Picture 4" descr="Image of internet traffic travelling between two datacenters around a globe">
            <a:extLst>
              <a:ext uri="{FF2B5EF4-FFF2-40B4-BE49-F238E27FC236}">
                <a16:creationId xmlns:a16="http://schemas.microsoft.com/office/drawing/2014/main" id="{529C4601-0733-47F9-94B1-E4941441B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0053" y="4167434"/>
            <a:ext cx="4782552" cy="2233366"/>
          </a:xfrm>
          <a:prstGeom prst="rect">
            <a:avLst/>
          </a:prstGeom>
        </p:spPr>
      </p:pic>
    </p:spTree>
    <p:extLst>
      <p:ext uri="{BB962C8B-B14F-4D97-AF65-F5344CB8AC3E}">
        <p14:creationId xmlns:p14="http://schemas.microsoft.com/office/powerpoint/2010/main" val="426526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Pricing calculator</a:t>
            </a:r>
          </a:p>
        </p:txBody>
      </p:sp>
      <p:sp>
        <p:nvSpPr>
          <p:cNvPr id="6" name="Text Placeholder 5"/>
          <p:cNvSpPr>
            <a:spLocks noGrp="1"/>
          </p:cNvSpPr>
          <p:nvPr>
            <p:ph type="body" sz="quarter" idx="10"/>
          </p:nvPr>
        </p:nvSpPr>
        <p:spPr>
          <a:xfrm>
            <a:off x="586740" y="1366850"/>
            <a:ext cx="11018520" cy="861774"/>
          </a:xfrm>
        </p:spPr>
        <p:txBody>
          <a:bodyPr/>
          <a:lstStyle/>
          <a:p>
            <a:r>
              <a:rPr lang="en-IE" dirty="0"/>
              <a:t>Helps you estimate the you need and configure them according to your specific requirements </a:t>
            </a:r>
            <a:endParaRPr lang="en-IE" b="1" dirty="0"/>
          </a:p>
        </p:txBody>
      </p:sp>
      <p:sp>
        <p:nvSpPr>
          <p:cNvPr id="4" name="Text Placeholder 5">
            <a:extLst>
              <a:ext uri="{FF2B5EF4-FFF2-40B4-BE49-F238E27FC236}">
                <a16:creationId xmlns:a16="http://schemas.microsoft.com/office/drawing/2014/main" id="{FAEBD101-82D3-42A6-B6C1-CD2893DF2B4E}"/>
              </a:ext>
            </a:extLst>
          </p:cNvPr>
          <p:cNvSpPr txBox="1">
            <a:spLocks/>
          </p:cNvSpPr>
          <p:nvPr/>
        </p:nvSpPr>
        <p:spPr>
          <a:xfrm>
            <a:off x="586740" y="2912748"/>
            <a:ext cx="2693780" cy="301621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dirty="0"/>
              <a:t>Azure provides a detailed estimate of the costs associated with your selections and configurations</a:t>
            </a:r>
            <a:endParaRPr lang="en-IE" b="1" dirty="0"/>
          </a:p>
        </p:txBody>
      </p:sp>
      <p:pic>
        <p:nvPicPr>
          <p:cNvPr id="5" name="Picture 4" descr="Pricing Calculator estimate image">
            <a:extLst>
              <a:ext uri="{FF2B5EF4-FFF2-40B4-BE49-F238E27FC236}">
                <a16:creationId xmlns:a16="http://schemas.microsoft.com/office/drawing/2014/main" id="{89611D0A-E05D-4132-AF74-C00656C4C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262" y="2383972"/>
            <a:ext cx="8253963" cy="4073762"/>
          </a:xfrm>
          <a:prstGeom prst="rect">
            <a:avLst/>
          </a:prstGeom>
        </p:spPr>
      </p:pic>
    </p:spTree>
    <p:extLst>
      <p:ext uri="{BB962C8B-B14F-4D97-AF65-F5344CB8AC3E}">
        <p14:creationId xmlns:p14="http://schemas.microsoft.com/office/powerpoint/2010/main" val="231713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Cost Management</a:t>
            </a:r>
          </a:p>
        </p:txBody>
      </p:sp>
      <p:sp>
        <p:nvSpPr>
          <p:cNvPr id="6" name="Text Placeholder 5"/>
          <p:cNvSpPr>
            <a:spLocks noGrp="1"/>
          </p:cNvSpPr>
          <p:nvPr>
            <p:ph type="body" sz="quarter" idx="10"/>
          </p:nvPr>
        </p:nvSpPr>
        <p:spPr>
          <a:xfrm>
            <a:off x="588262" y="1171014"/>
            <a:ext cx="4917187" cy="2000548"/>
          </a:xfrm>
        </p:spPr>
        <p:txBody>
          <a:bodyPr/>
          <a:lstStyle/>
          <a:p>
            <a:pPr marL="0" indent="0">
              <a:buNone/>
            </a:pPr>
            <a:r>
              <a:rPr lang="en-IE" sz="2600" i="1" dirty="0"/>
              <a:t>Azure Cost Management </a:t>
            </a:r>
            <a:r>
              <a:rPr lang="en-IE" sz="2600" dirty="0"/>
              <a:t>is an Azure product that provides a set of tools for monitoring, allocating, and optimizing Azure costs, it provides the following:</a:t>
            </a:r>
          </a:p>
        </p:txBody>
      </p:sp>
      <p:sp>
        <p:nvSpPr>
          <p:cNvPr id="4" name="Text Placeholder 5">
            <a:extLst>
              <a:ext uri="{FF2B5EF4-FFF2-40B4-BE49-F238E27FC236}">
                <a16:creationId xmlns:a16="http://schemas.microsoft.com/office/drawing/2014/main" id="{EF63553F-38E4-4B7D-8448-E251337C0912}"/>
              </a:ext>
            </a:extLst>
          </p:cNvPr>
          <p:cNvSpPr txBox="1">
            <a:spLocks/>
          </p:cNvSpPr>
          <p:nvPr/>
        </p:nvSpPr>
        <p:spPr>
          <a:xfrm>
            <a:off x="5848761" y="1279398"/>
            <a:ext cx="6012966" cy="552151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sz="2600" b="1" dirty="0"/>
              <a:t>Reporting</a:t>
            </a:r>
            <a:r>
              <a:rPr lang="en-IE" sz="2600" dirty="0"/>
              <a:t>: Generates reports </a:t>
            </a:r>
          </a:p>
          <a:p>
            <a:r>
              <a:rPr lang="en-IE" sz="2600" b="1" dirty="0"/>
              <a:t>Data enrichment</a:t>
            </a:r>
            <a:r>
              <a:rPr lang="en-IE" sz="2600" dirty="0"/>
              <a:t>: Improves accountability by categorizing resources with tags </a:t>
            </a:r>
          </a:p>
          <a:p>
            <a:r>
              <a:rPr lang="en-IE" sz="2600" b="1" dirty="0"/>
              <a:t>Budgets</a:t>
            </a:r>
            <a:r>
              <a:rPr lang="en-IE" sz="2600" dirty="0"/>
              <a:t>: Monitors resource demand trends, consumption rates, and cost patterns</a:t>
            </a:r>
          </a:p>
          <a:p>
            <a:r>
              <a:rPr lang="en-IE" sz="2600" b="1" dirty="0"/>
              <a:t>Alerting</a:t>
            </a:r>
            <a:r>
              <a:rPr lang="en-IE" sz="2600" dirty="0"/>
              <a:t>: Provides alerts based on your cost and usage budgets</a:t>
            </a:r>
          </a:p>
          <a:p>
            <a:r>
              <a:rPr lang="en-IE" sz="2600" b="1" dirty="0"/>
              <a:t>Recommendations</a:t>
            </a:r>
            <a:r>
              <a:rPr lang="en-IE" sz="2600" dirty="0"/>
              <a:t>: Provides recommendations to eliminate idle resources and to optimize provisioned Azure resources</a:t>
            </a:r>
          </a:p>
        </p:txBody>
      </p:sp>
      <p:pic>
        <p:nvPicPr>
          <p:cNvPr id="5" name="Picture 4" descr="Azure Cost Management portal displays a company's cost analysis by meter category, resource location, and resource group name.">
            <a:extLst>
              <a:ext uri="{FF2B5EF4-FFF2-40B4-BE49-F238E27FC236}">
                <a16:creationId xmlns:a16="http://schemas.microsoft.com/office/drawing/2014/main" id="{E57703D9-AC2E-4720-B163-D595700A8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69" y="2818843"/>
            <a:ext cx="5094380" cy="3982067"/>
          </a:xfrm>
          <a:prstGeom prst="rect">
            <a:avLst/>
          </a:prstGeom>
        </p:spPr>
      </p:pic>
    </p:spTree>
    <p:extLst>
      <p:ext uri="{BB962C8B-B14F-4D97-AF65-F5344CB8AC3E}">
        <p14:creationId xmlns:p14="http://schemas.microsoft.com/office/powerpoint/2010/main" val="44846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Alternative support channels</a:t>
            </a:r>
          </a:p>
        </p:txBody>
      </p:sp>
      <p:sp>
        <p:nvSpPr>
          <p:cNvPr id="6" name="Text Placeholder 5"/>
          <p:cNvSpPr>
            <a:spLocks noGrp="1"/>
          </p:cNvSpPr>
          <p:nvPr>
            <p:ph type="body" sz="quarter" idx="10"/>
          </p:nvPr>
        </p:nvSpPr>
        <p:spPr>
          <a:xfrm>
            <a:off x="584200" y="1435497"/>
            <a:ext cx="11018520" cy="5182957"/>
          </a:xfrm>
        </p:spPr>
        <p:txBody>
          <a:bodyPr/>
          <a:lstStyle/>
          <a:p>
            <a:r>
              <a:rPr lang="en-IE" dirty="0"/>
              <a:t>Other support channels available outside of the Azure official support plans: </a:t>
            </a:r>
          </a:p>
          <a:p>
            <a:pPr lvl="1"/>
            <a:r>
              <a:rPr lang="en-IE" sz="2600" dirty="0">
                <a:hlinkClick r:id="rId3"/>
              </a:rPr>
              <a:t>Microsoft Developer Network (MSDN) Azure Forums</a:t>
            </a:r>
            <a:r>
              <a:rPr lang="en-IE" sz="2600" dirty="0"/>
              <a:t>.</a:t>
            </a:r>
          </a:p>
          <a:p>
            <a:pPr marL="228600" lvl="1" indent="0">
              <a:buNone/>
            </a:pPr>
            <a:endParaRPr lang="en-IE" sz="2600" dirty="0"/>
          </a:p>
          <a:p>
            <a:pPr lvl="1"/>
            <a:r>
              <a:rPr lang="en-US" sz="2600" dirty="0">
                <a:hlinkClick r:id="rId4"/>
              </a:rPr>
              <a:t>Stack Overflow</a:t>
            </a:r>
            <a:r>
              <a:rPr lang="en-US" sz="2600" dirty="0"/>
              <a:t> </a:t>
            </a:r>
          </a:p>
          <a:p>
            <a:pPr lvl="1"/>
            <a:endParaRPr lang="en-US" sz="2600" dirty="0"/>
          </a:p>
          <a:p>
            <a:pPr lvl="1"/>
            <a:r>
              <a:rPr lang="en-US" sz="2600" dirty="0">
                <a:hlinkClick r:id="rId5"/>
              </a:rPr>
              <a:t>Server Fault</a:t>
            </a:r>
            <a:endParaRPr lang="en-US" sz="2600" dirty="0"/>
          </a:p>
          <a:p>
            <a:pPr lvl="1"/>
            <a:endParaRPr lang="en-US" sz="2600" dirty="0"/>
          </a:p>
          <a:p>
            <a:pPr lvl="1"/>
            <a:r>
              <a:rPr lang="en-US" sz="2600" dirty="0"/>
              <a:t>Azure Feedback Forums at </a:t>
            </a:r>
            <a:r>
              <a:rPr lang="en-US" sz="2600" dirty="0">
                <a:hlinkClick r:id="rId6"/>
              </a:rPr>
              <a:t>Microsoft Azure general feedback</a:t>
            </a:r>
            <a:r>
              <a:rPr lang="en-US" sz="2600" dirty="0"/>
              <a:t> </a:t>
            </a:r>
          </a:p>
          <a:p>
            <a:pPr lvl="1"/>
            <a:endParaRPr lang="en-US" sz="2600" dirty="0"/>
          </a:p>
          <a:p>
            <a:pPr lvl="1"/>
            <a:r>
              <a:rPr lang="en-US" sz="2600" dirty="0"/>
              <a:t>Twitter. </a:t>
            </a:r>
            <a:r>
              <a:rPr lang="en-IE" sz="2600" dirty="0"/>
              <a:t>Tweet </a:t>
            </a:r>
            <a:r>
              <a:rPr lang="en-IE" sz="2600" dirty="0">
                <a:hlinkClick r:id="rId7"/>
              </a:rPr>
              <a:t>@AzureSupport</a:t>
            </a:r>
            <a:r>
              <a:rPr lang="en-IE" sz="2600" dirty="0"/>
              <a:t> to get answers and support </a:t>
            </a:r>
          </a:p>
        </p:txBody>
      </p:sp>
      <p:pic>
        <p:nvPicPr>
          <p:cNvPr id="3" name="Picture 2" descr="Microsoft) logo">
            <a:extLst>
              <a:ext uri="{FF2B5EF4-FFF2-40B4-BE49-F238E27FC236}">
                <a16:creationId xmlns:a16="http://schemas.microsoft.com/office/drawing/2014/main" id="{B6DE0753-F830-4D38-A805-FB427DA8CFCA}"/>
              </a:ext>
            </a:extLst>
          </p:cNvPr>
          <p:cNvPicPr>
            <a:picLocks noChangeAspect="1"/>
          </p:cNvPicPr>
          <p:nvPr/>
        </p:nvPicPr>
        <p:blipFill>
          <a:blip r:embed="rId8"/>
          <a:stretch>
            <a:fillRect/>
          </a:stretch>
        </p:blipFill>
        <p:spPr>
          <a:xfrm>
            <a:off x="9082767" y="2018852"/>
            <a:ext cx="1000036" cy="1166709"/>
          </a:xfrm>
          <a:prstGeom prst="rect">
            <a:avLst/>
          </a:prstGeom>
        </p:spPr>
      </p:pic>
      <p:pic>
        <p:nvPicPr>
          <p:cNvPr id="5" name="Picture 4" descr="Stack Overflow logo">
            <a:extLst>
              <a:ext uri="{FF2B5EF4-FFF2-40B4-BE49-F238E27FC236}">
                <a16:creationId xmlns:a16="http://schemas.microsoft.com/office/drawing/2014/main" id="{EA5B8735-541E-48A1-A51C-2BB87AE15F5E}"/>
              </a:ext>
            </a:extLst>
          </p:cNvPr>
          <p:cNvPicPr>
            <a:picLocks noChangeAspect="1"/>
          </p:cNvPicPr>
          <p:nvPr/>
        </p:nvPicPr>
        <p:blipFill>
          <a:blip r:embed="rId9"/>
          <a:stretch>
            <a:fillRect/>
          </a:stretch>
        </p:blipFill>
        <p:spPr>
          <a:xfrm>
            <a:off x="3724367" y="2845645"/>
            <a:ext cx="866684" cy="1011133"/>
          </a:xfrm>
          <a:prstGeom prst="rect">
            <a:avLst/>
          </a:prstGeom>
        </p:spPr>
      </p:pic>
      <p:pic>
        <p:nvPicPr>
          <p:cNvPr id="8" name="Picture 7" descr="Microsoft Azure logo">
            <a:extLst>
              <a:ext uri="{FF2B5EF4-FFF2-40B4-BE49-F238E27FC236}">
                <a16:creationId xmlns:a16="http://schemas.microsoft.com/office/drawing/2014/main" id="{CC8F31FB-ECF5-472E-B9E4-EFE6A1EB9AA6}"/>
              </a:ext>
            </a:extLst>
          </p:cNvPr>
          <p:cNvPicPr>
            <a:picLocks noChangeAspect="1"/>
          </p:cNvPicPr>
          <p:nvPr/>
        </p:nvPicPr>
        <p:blipFill>
          <a:blip r:embed="rId10"/>
          <a:stretch>
            <a:fillRect/>
          </a:stretch>
        </p:blipFill>
        <p:spPr>
          <a:xfrm>
            <a:off x="10250351" y="4683637"/>
            <a:ext cx="1000036" cy="1166709"/>
          </a:xfrm>
          <a:prstGeom prst="rect">
            <a:avLst/>
          </a:prstGeom>
        </p:spPr>
      </p:pic>
      <p:pic>
        <p:nvPicPr>
          <p:cNvPr id="10" name="Picture 9" descr="Twitter Logo">
            <a:extLst>
              <a:ext uri="{FF2B5EF4-FFF2-40B4-BE49-F238E27FC236}">
                <a16:creationId xmlns:a16="http://schemas.microsoft.com/office/drawing/2014/main" id="{70610855-9EAF-400D-A4C4-EF468580C816}"/>
              </a:ext>
            </a:extLst>
          </p:cNvPr>
          <p:cNvPicPr>
            <a:picLocks noChangeAspect="1"/>
          </p:cNvPicPr>
          <p:nvPr/>
        </p:nvPicPr>
        <p:blipFill>
          <a:blip r:embed="rId11"/>
          <a:stretch>
            <a:fillRect/>
          </a:stretch>
        </p:blipFill>
        <p:spPr>
          <a:xfrm>
            <a:off x="9898018" y="5691291"/>
            <a:ext cx="1000036" cy="1166709"/>
          </a:xfrm>
          <a:prstGeom prst="rect">
            <a:avLst/>
          </a:prstGeom>
        </p:spPr>
      </p:pic>
      <p:pic>
        <p:nvPicPr>
          <p:cNvPr id="12" name="Picture 11" descr="Server Fault logo">
            <a:extLst>
              <a:ext uri="{FF2B5EF4-FFF2-40B4-BE49-F238E27FC236}">
                <a16:creationId xmlns:a16="http://schemas.microsoft.com/office/drawing/2014/main" id="{8343271B-674B-4D8A-8022-9CC37F8EC19B}"/>
              </a:ext>
            </a:extLst>
          </p:cNvPr>
          <p:cNvPicPr>
            <a:picLocks noChangeAspect="1"/>
          </p:cNvPicPr>
          <p:nvPr/>
        </p:nvPicPr>
        <p:blipFill>
          <a:blip r:embed="rId12"/>
          <a:stretch>
            <a:fillRect/>
          </a:stretch>
        </p:blipFill>
        <p:spPr>
          <a:xfrm>
            <a:off x="3264626" y="4033538"/>
            <a:ext cx="866685" cy="1011134"/>
          </a:xfrm>
          <a:prstGeom prst="rect">
            <a:avLst/>
          </a:prstGeom>
        </p:spPr>
      </p:pic>
    </p:spTree>
    <p:extLst>
      <p:ext uri="{BB962C8B-B14F-4D97-AF65-F5344CB8AC3E}">
        <p14:creationId xmlns:p14="http://schemas.microsoft.com/office/powerpoint/2010/main" val="120745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15C94-2342-4C2F-A591-F4DC7D0F3599}"/>
              </a:ext>
            </a:extLst>
          </p:cNvPr>
          <p:cNvSpPr>
            <a:spLocks noGrp="1"/>
          </p:cNvSpPr>
          <p:nvPr>
            <p:ph type="title"/>
          </p:nvPr>
        </p:nvSpPr>
        <p:spPr/>
        <p:txBody>
          <a:bodyPr/>
          <a:lstStyle/>
          <a:p>
            <a:r>
              <a:rPr lang="en-US" dirty="0"/>
              <a:t>Hands-On Components</a:t>
            </a:r>
          </a:p>
        </p:txBody>
      </p:sp>
      <p:sp>
        <p:nvSpPr>
          <p:cNvPr id="3" name="Text Placeholder 2">
            <a:extLst>
              <a:ext uri="{FF2B5EF4-FFF2-40B4-BE49-F238E27FC236}">
                <a16:creationId xmlns:a16="http://schemas.microsoft.com/office/drawing/2014/main" id="{72B3CDDA-032C-4AC8-9199-06840554D348}"/>
              </a:ext>
            </a:extLst>
          </p:cNvPr>
          <p:cNvSpPr>
            <a:spLocks noGrp="1"/>
          </p:cNvSpPr>
          <p:nvPr>
            <p:ph type="body" sz="quarter" idx="10"/>
          </p:nvPr>
        </p:nvSpPr>
        <p:spPr>
          <a:xfrm>
            <a:off x="584200" y="1435497"/>
            <a:ext cx="11018520" cy="2326791"/>
          </a:xfrm>
        </p:spPr>
        <p:txBody>
          <a:bodyPr/>
          <a:lstStyle/>
          <a:p>
            <a:r>
              <a:rPr lang="en-IE" dirty="0"/>
              <a:t>No labs or group structured hands on components in this course. </a:t>
            </a:r>
          </a:p>
          <a:p>
            <a:r>
              <a:rPr lang="en-IE" dirty="0"/>
              <a:t>Recorded </a:t>
            </a:r>
            <a:r>
              <a:rPr lang="en-IE" i="1" dirty="0"/>
              <a:t>demos</a:t>
            </a:r>
            <a:r>
              <a:rPr lang="en-IE" dirty="0"/>
              <a:t>, and step by step </a:t>
            </a:r>
            <a:r>
              <a:rPr lang="en-IE" i="1" dirty="0"/>
              <a:t>walkthroughs</a:t>
            </a:r>
            <a:r>
              <a:rPr lang="en-IE" dirty="0"/>
              <a:t> available throughout the course, and we would encourage you to follow, or attempt, some, or all, of these as you see fit.</a:t>
            </a:r>
          </a:p>
          <a:p>
            <a:endParaRPr lang="en-US" dirty="0"/>
          </a:p>
        </p:txBody>
      </p:sp>
      <p:sp>
        <p:nvSpPr>
          <p:cNvPr id="4" name="Text Placeholder 2">
            <a:extLst>
              <a:ext uri="{FF2B5EF4-FFF2-40B4-BE49-F238E27FC236}">
                <a16:creationId xmlns:a16="http://schemas.microsoft.com/office/drawing/2014/main" id="{DBCCE6A6-0829-404E-8182-4DCB940A7028}"/>
              </a:ext>
            </a:extLst>
          </p:cNvPr>
          <p:cNvSpPr txBox="1">
            <a:spLocks/>
          </p:cNvSpPr>
          <p:nvPr/>
        </p:nvSpPr>
        <p:spPr>
          <a:xfrm>
            <a:off x="584200" y="3642014"/>
            <a:ext cx="11018520" cy="220368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a:t>
            </a:r>
            <a:r>
              <a:rPr lang="en-US" i="1" dirty="0"/>
              <a:t>free Microsoft Azure account</a:t>
            </a:r>
            <a:r>
              <a:rPr lang="en-US" dirty="0"/>
              <a:t> is recommended. For help, see:</a:t>
            </a:r>
          </a:p>
          <a:p>
            <a:pPr lvl="1"/>
            <a:r>
              <a:rPr lang="en-US" dirty="0"/>
              <a:t>Create your free account today: </a:t>
            </a:r>
            <a:r>
              <a:rPr lang="en-US" dirty="0">
                <a:hlinkClick r:id="rId3"/>
              </a:rPr>
              <a:t>azure.microsoft.com/free</a:t>
            </a:r>
            <a:endParaRPr lang="en-US" dirty="0"/>
          </a:p>
          <a:p>
            <a:pPr lvl="1"/>
            <a:r>
              <a:rPr lang="en-US" dirty="0"/>
              <a:t>Create a free Azure Account - Video Demo: </a:t>
            </a:r>
            <a:r>
              <a:rPr lang="en-US" dirty="0">
                <a:hlinkClick r:id="rId4"/>
              </a:rPr>
              <a:t>youtu.be/H53yVpKB3</a:t>
            </a:r>
            <a:r>
              <a:rPr lang="en-US" b="1" dirty="0">
                <a:hlinkClick r:id="rId4"/>
              </a:rPr>
              <a:t>_</a:t>
            </a:r>
            <a:r>
              <a:rPr lang="en-US" dirty="0">
                <a:hlinkClick r:id="rId4"/>
              </a:rPr>
              <a:t>c</a:t>
            </a:r>
            <a:endParaRPr lang="en-US" dirty="0"/>
          </a:p>
          <a:p>
            <a:endParaRPr lang="en-US" dirty="0"/>
          </a:p>
          <a:p>
            <a:endParaRPr lang="en-US" dirty="0"/>
          </a:p>
        </p:txBody>
      </p:sp>
      <p:grpSp>
        <p:nvGrpSpPr>
          <p:cNvPr id="5" name="Group 4" descr="graphic of a computer screen with a sheet of paper with a checklist on it, representing hands on components">
            <a:extLst>
              <a:ext uri="{FF2B5EF4-FFF2-40B4-BE49-F238E27FC236}">
                <a16:creationId xmlns:a16="http://schemas.microsoft.com/office/drawing/2014/main" id="{3C2A71A2-4D26-4C29-9863-F3A5DD5CDEA7}"/>
              </a:ext>
            </a:extLst>
          </p:cNvPr>
          <p:cNvGrpSpPr/>
          <p:nvPr/>
        </p:nvGrpSpPr>
        <p:grpSpPr>
          <a:xfrm>
            <a:off x="8304245" y="5057193"/>
            <a:ext cx="3601604" cy="1561072"/>
            <a:chOff x="6802136" y="4149944"/>
            <a:chExt cx="4343408" cy="1806840"/>
          </a:xfrm>
        </p:grpSpPr>
        <p:grpSp>
          <p:nvGrpSpPr>
            <p:cNvPr id="6" name="Group 5">
              <a:extLst>
                <a:ext uri="{FF2B5EF4-FFF2-40B4-BE49-F238E27FC236}">
                  <a16:creationId xmlns:a16="http://schemas.microsoft.com/office/drawing/2014/main" id="{FCD2BBB5-3AEA-49B4-BA97-BDD138F4D3B9}"/>
                </a:ext>
              </a:extLst>
            </p:cNvPr>
            <p:cNvGrpSpPr/>
            <p:nvPr/>
          </p:nvGrpSpPr>
          <p:grpSpPr>
            <a:xfrm>
              <a:off x="9941704" y="4343728"/>
              <a:ext cx="1203840" cy="1591920"/>
              <a:chOff x="9764280" y="4330080"/>
              <a:chExt cx="1203840" cy="1591920"/>
            </a:xfrm>
          </p:grpSpPr>
          <p:grpSp>
            <p:nvGrpSpPr>
              <p:cNvPr id="47" name="Group 46">
                <a:extLst>
                  <a:ext uri="{FF2B5EF4-FFF2-40B4-BE49-F238E27FC236}">
                    <a16:creationId xmlns:a16="http://schemas.microsoft.com/office/drawing/2014/main" id="{F7EB7FFA-7619-4689-A60E-F83C7B7101ED}"/>
                  </a:ext>
                </a:extLst>
              </p:cNvPr>
              <p:cNvGrpSpPr/>
              <p:nvPr/>
            </p:nvGrpSpPr>
            <p:grpSpPr>
              <a:xfrm>
                <a:off x="9764280" y="4330080"/>
                <a:ext cx="1203840" cy="1591920"/>
                <a:chOff x="9764280" y="4330080"/>
                <a:chExt cx="1203840" cy="1591920"/>
              </a:xfrm>
            </p:grpSpPr>
            <p:grpSp>
              <p:nvGrpSpPr>
                <p:cNvPr id="49" name="Group 5">
                  <a:extLst>
                    <a:ext uri="{FF2B5EF4-FFF2-40B4-BE49-F238E27FC236}">
                      <a16:creationId xmlns:a16="http://schemas.microsoft.com/office/drawing/2014/main" id="{771BEB75-669C-4D40-90AF-B59E90172933}"/>
                    </a:ext>
                  </a:extLst>
                </p:cNvPr>
                <p:cNvGrpSpPr/>
                <p:nvPr/>
              </p:nvGrpSpPr>
              <p:grpSpPr>
                <a:xfrm>
                  <a:off x="9764280" y="4330080"/>
                  <a:ext cx="1203840" cy="1591920"/>
                  <a:chOff x="9764280" y="4330080"/>
                  <a:chExt cx="1203840" cy="1591920"/>
                </a:xfrm>
              </p:grpSpPr>
              <p:sp>
                <p:nvSpPr>
                  <p:cNvPr id="55" name="CustomShape 6">
                    <a:extLst>
                      <a:ext uri="{FF2B5EF4-FFF2-40B4-BE49-F238E27FC236}">
                        <a16:creationId xmlns:a16="http://schemas.microsoft.com/office/drawing/2014/main" id="{50F3A76C-7967-4F97-BEFD-85C58E70824B}"/>
                      </a:ext>
                    </a:extLst>
                  </p:cNvPr>
                  <p:cNvSpPr/>
                  <p:nvPr/>
                </p:nvSpPr>
                <p:spPr>
                  <a:xfrm>
                    <a:off x="9764280" y="4330080"/>
                    <a:ext cx="1203840" cy="1591920"/>
                  </a:xfrm>
                  <a:custGeom>
                    <a:avLst/>
                    <a:gdLst/>
                    <a:ahLst/>
                    <a:cxnLst/>
                    <a:rect l="l" t="t" r="r" b="b"/>
                    <a:pathLst>
                      <a:path w="456" h="603">
                        <a:moveTo>
                          <a:pt x="456" y="603"/>
                        </a:moveTo>
                        <a:lnTo>
                          <a:pt x="0" y="603"/>
                        </a:lnTo>
                        <a:lnTo>
                          <a:pt x="0" y="136"/>
                        </a:lnTo>
                        <a:lnTo>
                          <a:pt x="144" y="0"/>
                        </a:lnTo>
                        <a:lnTo>
                          <a:pt x="456" y="0"/>
                        </a:lnTo>
                        <a:lnTo>
                          <a:pt x="456" y="603"/>
                        </a:lnTo>
                        <a:close/>
                      </a:path>
                    </a:pathLst>
                  </a:custGeom>
                  <a:solidFill>
                    <a:schemeClr val="bg1"/>
                  </a:solidFill>
                  <a:ln w="19080">
                    <a:solidFill>
                      <a:srgbClr val="5F5F5F"/>
                    </a:solidFill>
                    <a:round/>
                  </a:ln>
                </p:spPr>
                <p:style>
                  <a:lnRef idx="0">
                    <a:scrgbClr r="0" g="0" b="0"/>
                  </a:lnRef>
                  <a:fillRef idx="0">
                    <a:scrgbClr r="0" g="0" b="0"/>
                  </a:fillRef>
                  <a:effectRef idx="0">
                    <a:scrgbClr r="0" g="0" b="0"/>
                  </a:effectRef>
                  <a:fontRef idx="minor"/>
                </p:style>
              </p:sp>
              <p:sp>
                <p:nvSpPr>
                  <p:cNvPr id="56" name="CustomShape 7">
                    <a:extLst>
                      <a:ext uri="{FF2B5EF4-FFF2-40B4-BE49-F238E27FC236}">
                        <a16:creationId xmlns:a16="http://schemas.microsoft.com/office/drawing/2014/main" id="{8E7D8658-4DB5-4DA7-AE74-606B9FC49B4C}"/>
                      </a:ext>
                    </a:extLst>
                  </p:cNvPr>
                  <p:cNvSpPr/>
                  <p:nvPr/>
                </p:nvSpPr>
                <p:spPr>
                  <a:xfrm>
                    <a:off x="9764280" y="4330080"/>
                    <a:ext cx="379800" cy="358920"/>
                  </a:xfrm>
                  <a:custGeom>
                    <a:avLst/>
                    <a:gdLst/>
                    <a:ahLst/>
                    <a:cxnLst/>
                    <a:rect l="l" t="t" r="r" b="b"/>
                    <a:pathLst>
                      <a:path w="144" h="136">
                        <a:moveTo>
                          <a:pt x="144" y="136"/>
                        </a:moveTo>
                        <a:lnTo>
                          <a:pt x="0" y="136"/>
                        </a:lnTo>
                        <a:lnTo>
                          <a:pt x="144" y="0"/>
                        </a:lnTo>
                        <a:lnTo>
                          <a:pt x="144" y="136"/>
                        </a:lnTo>
                        <a:close/>
                      </a:path>
                    </a:pathLst>
                  </a:custGeom>
                  <a:solidFill>
                    <a:srgbClr val="737373"/>
                  </a:solidFill>
                  <a:ln w="9360">
                    <a:noFill/>
                  </a:ln>
                </p:spPr>
                <p:style>
                  <a:lnRef idx="0">
                    <a:scrgbClr r="0" g="0" b="0"/>
                  </a:lnRef>
                  <a:fillRef idx="0">
                    <a:scrgbClr r="0" g="0" b="0"/>
                  </a:fillRef>
                  <a:effectRef idx="0">
                    <a:scrgbClr r="0" g="0" b="0"/>
                  </a:effectRef>
                  <a:fontRef idx="minor"/>
                </p:style>
              </p:sp>
            </p:grpSp>
            <p:sp>
              <p:nvSpPr>
                <p:cNvPr id="50" name="CustomShape 8">
                  <a:extLst>
                    <a:ext uri="{FF2B5EF4-FFF2-40B4-BE49-F238E27FC236}">
                      <a16:creationId xmlns:a16="http://schemas.microsoft.com/office/drawing/2014/main" id="{4C22D3C2-12E4-43F4-A839-BAC29A76B620}"/>
                    </a:ext>
                  </a:extLst>
                </p:cNvPr>
                <p:cNvSpPr/>
                <p:nvPr/>
              </p:nvSpPr>
              <p:spPr>
                <a:xfrm>
                  <a:off x="9950400" y="4789080"/>
                  <a:ext cx="182520" cy="182520"/>
                </a:xfrm>
                <a:prstGeom prst="flowChartProcess">
                  <a:avLst/>
                </a:prstGeom>
                <a:noFill/>
                <a:ln w="19080">
                  <a:solidFill>
                    <a:schemeClr val="bg1">
                      <a:lumMod val="75000"/>
                    </a:schemeClr>
                  </a:solidFill>
                  <a:round/>
                </a:ln>
              </p:spPr>
              <p:style>
                <a:lnRef idx="1">
                  <a:schemeClr val="accent2"/>
                </a:lnRef>
                <a:fillRef idx="3">
                  <a:schemeClr val="accent2"/>
                </a:fillRef>
                <a:effectRef idx="2">
                  <a:schemeClr val="accent2"/>
                </a:effectRef>
                <a:fontRef idx="minor"/>
              </p:style>
            </p:sp>
            <p:sp>
              <p:nvSpPr>
                <p:cNvPr id="51" name="CustomShape 9">
                  <a:extLst>
                    <a:ext uri="{FF2B5EF4-FFF2-40B4-BE49-F238E27FC236}">
                      <a16:creationId xmlns:a16="http://schemas.microsoft.com/office/drawing/2014/main" id="{F6617312-9F17-4A7B-A02B-DD2C7C038A9B}"/>
                    </a:ext>
                  </a:extLst>
                </p:cNvPr>
                <p:cNvSpPr/>
                <p:nvPr/>
              </p:nvSpPr>
              <p:spPr>
                <a:xfrm>
                  <a:off x="9961920" y="5109480"/>
                  <a:ext cx="182520" cy="182520"/>
                </a:xfrm>
                <a:prstGeom prst="flowChartProcess">
                  <a:avLst/>
                </a:prstGeom>
                <a:noFill/>
                <a:ln w="19080">
                  <a:solidFill>
                    <a:schemeClr val="bg1">
                      <a:lumMod val="75000"/>
                    </a:schemeClr>
                  </a:solidFill>
                  <a:round/>
                </a:ln>
              </p:spPr>
              <p:style>
                <a:lnRef idx="1">
                  <a:schemeClr val="accent2"/>
                </a:lnRef>
                <a:fillRef idx="3">
                  <a:schemeClr val="accent2"/>
                </a:fillRef>
                <a:effectRef idx="2">
                  <a:schemeClr val="accent2"/>
                </a:effectRef>
                <a:fontRef idx="minor"/>
              </p:style>
            </p:sp>
            <p:pic>
              <p:nvPicPr>
                <p:cNvPr id="52" name="Picture 197">
                  <a:extLst>
                    <a:ext uri="{FF2B5EF4-FFF2-40B4-BE49-F238E27FC236}">
                      <a16:creationId xmlns:a16="http://schemas.microsoft.com/office/drawing/2014/main" id="{0A1D7692-7BF7-4C8C-AE17-1F32E9BC7AF7}"/>
                    </a:ext>
                  </a:extLst>
                </p:cNvPr>
                <p:cNvPicPr/>
                <p:nvPr/>
              </p:nvPicPr>
              <p:blipFill>
                <a:blip r:embed="rId5"/>
                <a:stretch/>
              </p:blipFill>
              <p:spPr>
                <a:xfrm>
                  <a:off x="10020600" y="4751280"/>
                  <a:ext cx="298800" cy="271080"/>
                </a:xfrm>
                <a:prstGeom prst="rect">
                  <a:avLst/>
                </a:prstGeom>
                <a:ln>
                  <a:noFill/>
                </a:ln>
              </p:spPr>
            </p:pic>
            <p:sp>
              <p:nvSpPr>
                <p:cNvPr id="53" name="CustomShape 10">
                  <a:extLst>
                    <a:ext uri="{FF2B5EF4-FFF2-40B4-BE49-F238E27FC236}">
                      <a16:creationId xmlns:a16="http://schemas.microsoft.com/office/drawing/2014/main" id="{F8B47E0E-2BE6-4DF8-A510-C8E4B21D3EE7}"/>
                    </a:ext>
                  </a:extLst>
                </p:cNvPr>
                <p:cNvSpPr/>
                <p:nvPr/>
              </p:nvSpPr>
              <p:spPr>
                <a:xfrm>
                  <a:off x="9961920" y="5402160"/>
                  <a:ext cx="182520" cy="182520"/>
                </a:xfrm>
                <a:prstGeom prst="flowChartProcess">
                  <a:avLst/>
                </a:prstGeom>
                <a:noFill/>
                <a:ln w="19080">
                  <a:solidFill>
                    <a:schemeClr val="bg1">
                      <a:lumMod val="75000"/>
                    </a:schemeClr>
                  </a:solidFill>
                  <a:round/>
                </a:ln>
              </p:spPr>
              <p:style>
                <a:lnRef idx="1">
                  <a:schemeClr val="accent2"/>
                </a:lnRef>
                <a:fillRef idx="3">
                  <a:schemeClr val="accent2"/>
                </a:fillRef>
                <a:effectRef idx="2">
                  <a:schemeClr val="accent2"/>
                </a:effectRef>
                <a:fontRef idx="minor"/>
              </p:style>
            </p:sp>
            <p:pic>
              <p:nvPicPr>
                <p:cNvPr id="54" name="Picture 202">
                  <a:extLst>
                    <a:ext uri="{FF2B5EF4-FFF2-40B4-BE49-F238E27FC236}">
                      <a16:creationId xmlns:a16="http://schemas.microsoft.com/office/drawing/2014/main" id="{F5384959-04C1-4420-BD63-F6012C2FB114}"/>
                    </a:ext>
                  </a:extLst>
                </p:cNvPr>
                <p:cNvPicPr/>
                <p:nvPr/>
              </p:nvPicPr>
              <p:blipFill>
                <a:blip r:embed="rId5"/>
                <a:stretch/>
              </p:blipFill>
              <p:spPr>
                <a:xfrm>
                  <a:off x="10027080" y="5078520"/>
                  <a:ext cx="298800" cy="271080"/>
                </a:xfrm>
                <a:prstGeom prst="rect">
                  <a:avLst/>
                </a:prstGeom>
                <a:ln>
                  <a:noFill/>
                </a:ln>
              </p:spPr>
            </p:pic>
          </p:grpSp>
          <p:pic>
            <p:nvPicPr>
              <p:cNvPr id="48" name="Picture 219">
                <a:extLst>
                  <a:ext uri="{FF2B5EF4-FFF2-40B4-BE49-F238E27FC236}">
                    <a16:creationId xmlns:a16="http://schemas.microsoft.com/office/drawing/2014/main" id="{2947D857-5A00-4783-B3C8-F0FB3375D56F}"/>
                  </a:ext>
                </a:extLst>
              </p:cNvPr>
              <p:cNvPicPr/>
              <p:nvPr/>
            </p:nvPicPr>
            <p:blipFill>
              <a:blip r:embed="rId5"/>
              <a:stretch/>
            </p:blipFill>
            <p:spPr>
              <a:xfrm>
                <a:off x="10034280" y="5380200"/>
                <a:ext cx="298800" cy="271080"/>
              </a:xfrm>
              <a:prstGeom prst="rect">
                <a:avLst/>
              </a:prstGeom>
              <a:ln>
                <a:noFill/>
              </a:ln>
            </p:spPr>
          </p:pic>
        </p:grpSp>
        <p:grpSp>
          <p:nvGrpSpPr>
            <p:cNvPr id="7" name="Group 3">
              <a:extLst>
                <a:ext uri="{FF2B5EF4-FFF2-40B4-BE49-F238E27FC236}">
                  <a16:creationId xmlns:a16="http://schemas.microsoft.com/office/drawing/2014/main" id="{59CE841E-6FC3-45E0-9A38-13DDC8446CE5}"/>
                </a:ext>
              </a:extLst>
            </p:cNvPr>
            <p:cNvGrpSpPr/>
            <p:nvPr/>
          </p:nvGrpSpPr>
          <p:grpSpPr>
            <a:xfrm>
              <a:off x="6802136" y="4149944"/>
              <a:ext cx="2515320" cy="1806840"/>
              <a:chOff x="6160680" y="3017160"/>
              <a:chExt cx="2515320" cy="1806840"/>
            </a:xfrm>
          </p:grpSpPr>
          <p:sp>
            <p:nvSpPr>
              <p:cNvPr id="8" name="CustomShape 4">
                <a:extLst>
                  <a:ext uri="{FF2B5EF4-FFF2-40B4-BE49-F238E27FC236}">
                    <a16:creationId xmlns:a16="http://schemas.microsoft.com/office/drawing/2014/main" id="{85F1D88D-206C-4FA4-B90D-DB4236D2D0D2}"/>
                  </a:ext>
                </a:extLst>
              </p:cNvPr>
              <p:cNvSpPr/>
              <p:nvPr/>
            </p:nvSpPr>
            <p:spPr>
              <a:xfrm>
                <a:off x="6160680" y="3017160"/>
                <a:ext cx="2515320" cy="1806840"/>
              </a:xfrm>
              <a:prstGeom prst="rect">
                <a:avLst/>
              </a:prstGeom>
              <a:noFill/>
              <a:ln>
                <a:noFill/>
              </a:ln>
            </p:spPr>
            <p:style>
              <a:lnRef idx="0">
                <a:scrgbClr r="0" g="0" b="0"/>
              </a:lnRef>
              <a:fillRef idx="0">
                <a:scrgbClr r="0" g="0" b="0"/>
              </a:fillRef>
              <a:effectRef idx="0">
                <a:scrgbClr r="0" g="0" b="0"/>
              </a:effectRef>
              <a:fontRef idx="minor"/>
            </p:style>
          </p:sp>
          <p:sp>
            <p:nvSpPr>
              <p:cNvPr id="9" name="CustomShape 5">
                <a:extLst>
                  <a:ext uri="{FF2B5EF4-FFF2-40B4-BE49-F238E27FC236}">
                    <a16:creationId xmlns:a16="http://schemas.microsoft.com/office/drawing/2014/main" id="{4CD0D6EC-AB36-4C31-A9CB-12C6FFE6B321}"/>
                  </a:ext>
                </a:extLst>
              </p:cNvPr>
              <p:cNvSpPr/>
              <p:nvPr/>
            </p:nvSpPr>
            <p:spPr>
              <a:xfrm>
                <a:off x="7122240" y="4484880"/>
                <a:ext cx="318960" cy="313920"/>
              </a:xfrm>
              <a:prstGeom prst="rect">
                <a:avLst/>
              </a:prstGeom>
              <a:solidFill>
                <a:srgbClr val="000000"/>
              </a:solidFill>
              <a:ln>
                <a:noFill/>
              </a:ln>
            </p:spPr>
            <p:style>
              <a:lnRef idx="0">
                <a:scrgbClr r="0" g="0" b="0"/>
              </a:lnRef>
              <a:fillRef idx="0">
                <a:scrgbClr r="0" g="0" b="0"/>
              </a:fillRef>
              <a:effectRef idx="0">
                <a:scrgbClr r="0" g="0" b="0"/>
              </a:effectRef>
              <a:fontRef idx="minor"/>
            </p:style>
          </p:sp>
          <p:sp>
            <p:nvSpPr>
              <p:cNvPr id="10" name="CustomShape 6">
                <a:extLst>
                  <a:ext uri="{FF2B5EF4-FFF2-40B4-BE49-F238E27FC236}">
                    <a16:creationId xmlns:a16="http://schemas.microsoft.com/office/drawing/2014/main" id="{14A8869D-9C29-4835-AAFE-AC60DFA7CE69}"/>
                  </a:ext>
                </a:extLst>
              </p:cNvPr>
              <p:cNvSpPr/>
              <p:nvPr/>
            </p:nvSpPr>
            <p:spPr>
              <a:xfrm>
                <a:off x="6780240" y="4773600"/>
                <a:ext cx="1003320" cy="46800"/>
              </a:xfrm>
              <a:prstGeom prst="rect">
                <a:avLst/>
              </a:prstGeom>
              <a:solidFill>
                <a:srgbClr val="333333"/>
              </a:solidFill>
              <a:ln>
                <a:noFill/>
              </a:ln>
            </p:spPr>
            <p:style>
              <a:lnRef idx="0">
                <a:scrgbClr r="0" g="0" b="0"/>
              </a:lnRef>
              <a:fillRef idx="0">
                <a:scrgbClr r="0" g="0" b="0"/>
              </a:fillRef>
              <a:effectRef idx="0">
                <a:scrgbClr r="0" g="0" b="0"/>
              </a:effectRef>
              <a:fontRef idx="minor"/>
            </p:style>
          </p:sp>
          <p:sp>
            <p:nvSpPr>
              <p:cNvPr id="11" name="CustomShape 7">
                <a:extLst>
                  <a:ext uri="{FF2B5EF4-FFF2-40B4-BE49-F238E27FC236}">
                    <a16:creationId xmlns:a16="http://schemas.microsoft.com/office/drawing/2014/main" id="{1423A79F-95E5-4AF2-B5A8-A2FF41458EAC}"/>
                  </a:ext>
                </a:extLst>
              </p:cNvPr>
              <p:cNvSpPr/>
              <p:nvPr/>
            </p:nvSpPr>
            <p:spPr>
              <a:xfrm>
                <a:off x="6160680" y="3215520"/>
                <a:ext cx="2249640" cy="1341360"/>
              </a:xfrm>
              <a:custGeom>
                <a:avLst/>
                <a:gdLst/>
                <a:ahLst/>
                <a:cxnLst/>
                <a:rect l="l" t="t" r="r" b="b"/>
                <a:pathLst>
                  <a:path w="625" h="372">
                    <a:moveTo>
                      <a:pt x="625" y="352"/>
                    </a:moveTo>
                    <a:cubicBezTo>
                      <a:pt x="625" y="363"/>
                      <a:pt x="616" y="372"/>
                      <a:pt x="604" y="372"/>
                    </a:cubicBezTo>
                    <a:cubicBezTo>
                      <a:pt x="20" y="372"/>
                      <a:pt x="20" y="372"/>
                      <a:pt x="20" y="372"/>
                    </a:cubicBezTo>
                    <a:cubicBezTo>
                      <a:pt x="9" y="372"/>
                      <a:pt x="0" y="363"/>
                      <a:pt x="0" y="352"/>
                    </a:cubicBezTo>
                    <a:cubicBezTo>
                      <a:pt x="0" y="20"/>
                      <a:pt x="0" y="20"/>
                      <a:pt x="0" y="20"/>
                    </a:cubicBezTo>
                    <a:cubicBezTo>
                      <a:pt x="0" y="9"/>
                      <a:pt x="9" y="0"/>
                      <a:pt x="20" y="0"/>
                    </a:cubicBezTo>
                    <a:cubicBezTo>
                      <a:pt x="604" y="0"/>
                      <a:pt x="604" y="0"/>
                      <a:pt x="604" y="0"/>
                    </a:cubicBezTo>
                    <a:cubicBezTo>
                      <a:pt x="616" y="0"/>
                      <a:pt x="625" y="9"/>
                      <a:pt x="625" y="20"/>
                    </a:cubicBezTo>
                    <a:cubicBezTo>
                      <a:pt x="625" y="352"/>
                      <a:pt x="625" y="352"/>
                      <a:pt x="625" y="352"/>
                    </a:cubicBezTo>
                  </a:path>
                </a:pathLst>
              </a:custGeom>
              <a:solidFill>
                <a:srgbClr val="333333"/>
              </a:solidFill>
              <a:ln>
                <a:noFill/>
              </a:ln>
            </p:spPr>
            <p:style>
              <a:lnRef idx="0">
                <a:scrgbClr r="0" g="0" b="0"/>
              </a:lnRef>
              <a:fillRef idx="0">
                <a:scrgbClr r="0" g="0" b="0"/>
              </a:fillRef>
              <a:effectRef idx="0">
                <a:scrgbClr r="0" g="0" b="0"/>
              </a:effectRef>
              <a:fontRef idx="minor"/>
            </p:style>
          </p:sp>
          <p:sp>
            <p:nvSpPr>
              <p:cNvPr id="12" name="CustomShape 8">
                <a:extLst>
                  <a:ext uri="{FF2B5EF4-FFF2-40B4-BE49-F238E27FC236}">
                    <a16:creationId xmlns:a16="http://schemas.microsoft.com/office/drawing/2014/main" id="{99DD6831-2F23-471C-80E2-A80A1C1ADBCB}"/>
                  </a:ext>
                </a:extLst>
              </p:cNvPr>
              <p:cNvSpPr/>
              <p:nvPr/>
            </p:nvSpPr>
            <p:spPr>
              <a:xfrm>
                <a:off x="6221880" y="3276720"/>
                <a:ext cx="2116080" cy="1168560"/>
              </a:xfrm>
              <a:custGeom>
                <a:avLst/>
                <a:gdLst/>
                <a:ahLst/>
                <a:cxnLst/>
                <a:rect l="l" t="t" r="r" b="b"/>
                <a:pathLst>
                  <a:path w="588" h="324">
                    <a:moveTo>
                      <a:pt x="588" y="315"/>
                    </a:moveTo>
                    <a:cubicBezTo>
                      <a:pt x="588" y="320"/>
                      <a:pt x="584" y="324"/>
                      <a:pt x="580" y="324"/>
                    </a:cubicBezTo>
                    <a:cubicBezTo>
                      <a:pt x="9" y="324"/>
                      <a:pt x="9" y="324"/>
                      <a:pt x="9" y="324"/>
                    </a:cubicBezTo>
                    <a:cubicBezTo>
                      <a:pt x="4" y="324"/>
                      <a:pt x="0" y="320"/>
                      <a:pt x="0" y="315"/>
                    </a:cubicBezTo>
                    <a:cubicBezTo>
                      <a:pt x="0" y="8"/>
                      <a:pt x="0" y="8"/>
                      <a:pt x="0" y="8"/>
                    </a:cubicBezTo>
                    <a:cubicBezTo>
                      <a:pt x="0" y="3"/>
                      <a:pt x="4" y="0"/>
                      <a:pt x="9" y="0"/>
                    </a:cubicBezTo>
                    <a:cubicBezTo>
                      <a:pt x="580" y="0"/>
                      <a:pt x="580" y="0"/>
                      <a:pt x="580" y="0"/>
                    </a:cubicBezTo>
                    <a:cubicBezTo>
                      <a:pt x="584" y="0"/>
                      <a:pt x="588" y="3"/>
                      <a:pt x="588" y="8"/>
                    </a:cubicBezTo>
                    <a:cubicBezTo>
                      <a:pt x="588" y="315"/>
                      <a:pt x="588" y="315"/>
                      <a:pt x="588" y="315"/>
                    </a:cubicBezTo>
                  </a:path>
                </a:pathLst>
              </a:custGeom>
              <a:solidFill>
                <a:srgbClr val="D2D2D2"/>
              </a:solidFill>
              <a:ln>
                <a:noFill/>
              </a:ln>
            </p:spPr>
            <p:style>
              <a:lnRef idx="0">
                <a:scrgbClr r="0" g="0" b="0"/>
              </a:lnRef>
              <a:fillRef idx="0">
                <a:scrgbClr r="0" g="0" b="0"/>
              </a:fillRef>
              <a:effectRef idx="0">
                <a:scrgbClr r="0" g="0" b="0"/>
              </a:effectRef>
              <a:fontRef idx="minor"/>
            </p:style>
          </p:sp>
          <p:sp>
            <p:nvSpPr>
              <p:cNvPr id="13" name="CustomShape 9">
                <a:extLst>
                  <a:ext uri="{FF2B5EF4-FFF2-40B4-BE49-F238E27FC236}">
                    <a16:creationId xmlns:a16="http://schemas.microsoft.com/office/drawing/2014/main" id="{F4284FD1-15AC-4FE4-A90E-D8CB5FF044E6}"/>
                  </a:ext>
                </a:extLst>
              </p:cNvPr>
              <p:cNvSpPr/>
              <p:nvPr/>
            </p:nvSpPr>
            <p:spPr>
              <a:xfrm>
                <a:off x="6402240" y="3461040"/>
                <a:ext cx="395280" cy="763920"/>
              </a:xfrm>
              <a:prstGeom prst="rect">
                <a:avLst/>
              </a:prstGeom>
              <a:solidFill>
                <a:srgbClr val="7FBA00"/>
              </a:solidFill>
              <a:ln>
                <a:noFill/>
              </a:ln>
            </p:spPr>
            <p:style>
              <a:lnRef idx="0">
                <a:scrgbClr r="0" g="0" b="0"/>
              </a:lnRef>
              <a:fillRef idx="0">
                <a:scrgbClr r="0" g="0" b="0"/>
              </a:fillRef>
              <a:effectRef idx="0">
                <a:scrgbClr r="0" g="0" b="0"/>
              </a:effectRef>
              <a:fontRef idx="minor"/>
            </p:style>
          </p:sp>
          <p:sp>
            <p:nvSpPr>
              <p:cNvPr id="14" name="CustomShape 10">
                <a:extLst>
                  <a:ext uri="{FF2B5EF4-FFF2-40B4-BE49-F238E27FC236}">
                    <a16:creationId xmlns:a16="http://schemas.microsoft.com/office/drawing/2014/main" id="{C9FB0192-AC94-4A9C-8615-AEB259A4723A}"/>
                  </a:ext>
                </a:extLst>
              </p:cNvPr>
              <p:cNvSpPr/>
              <p:nvPr/>
            </p:nvSpPr>
            <p:spPr>
              <a:xfrm>
                <a:off x="6829560" y="3461040"/>
                <a:ext cx="929520" cy="763920"/>
              </a:xfrm>
              <a:prstGeom prst="rect">
                <a:avLst/>
              </a:prstGeom>
              <a:solidFill>
                <a:srgbClr val="737373"/>
              </a:solidFill>
              <a:ln>
                <a:noFill/>
              </a:ln>
            </p:spPr>
            <p:style>
              <a:lnRef idx="0">
                <a:scrgbClr r="0" g="0" b="0"/>
              </a:lnRef>
              <a:fillRef idx="0">
                <a:scrgbClr r="0" g="0" b="0"/>
              </a:fillRef>
              <a:effectRef idx="0">
                <a:scrgbClr r="0" g="0" b="0"/>
              </a:effectRef>
              <a:fontRef idx="minor"/>
            </p:style>
          </p:sp>
          <p:sp>
            <p:nvSpPr>
              <p:cNvPr id="15" name="CustomShape 11">
                <a:extLst>
                  <a:ext uri="{FF2B5EF4-FFF2-40B4-BE49-F238E27FC236}">
                    <a16:creationId xmlns:a16="http://schemas.microsoft.com/office/drawing/2014/main" id="{26497D34-2D72-42AE-8A6D-D56C1EC8052C}"/>
                  </a:ext>
                </a:extLst>
              </p:cNvPr>
              <p:cNvSpPr/>
              <p:nvPr/>
            </p:nvSpPr>
            <p:spPr>
              <a:xfrm>
                <a:off x="6829560" y="3461040"/>
                <a:ext cx="929520" cy="763920"/>
              </a:xfrm>
              <a:prstGeom prst="rect">
                <a:avLst/>
              </a:prstGeom>
              <a:noFill/>
              <a:ln>
                <a:noFill/>
              </a:ln>
            </p:spPr>
            <p:style>
              <a:lnRef idx="0">
                <a:scrgbClr r="0" g="0" b="0"/>
              </a:lnRef>
              <a:fillRef idx="0">
                <a:scrgbClr r="0" g="0" b="0"/>
              </a:fillRef>
              <a:effectRef idx="0">
                <a:scrgbClr r="0" g="0" b="0"/>
              </a:effectRef>
              <a:fontRef idx="minor"/>
            </p:style>
          </p:sp>
          <p:sp>
            <p:nvSpPr>
              <p:cNvPr id="16" name="CustomShape 12">
                <a:extLst>
                  <a:ext uri="{FF2B5EF4-FFF2-40B4-BE49-F238E27FC236}">
                    <a16:creationId xmlns:a16="http://schemas.microsoft.com/office/drawing/2014/main" id="{63F43D8A-3F30-4B02-8450-02E5C82C81DD}"/>
                  </a:ext>
                </a:extLst>
              </p:cNvPr>
              <p:cNvSpPr/>
              <p:nvPr/>
            </p:nvSpPr>
            <p:spPr>
              <a:xfrm>
                <a:off x="7787520" y="3461040"/>
                <a:ext cx="363240" cy="168840"/>
              </a:xfrm>
              <a:prstGeom prst="rect">
                <a:avLst/>
              </a:prstGeom>
              <a:solidFill>
                <a:srgbClr val="333333"/>
              </a:solidFill>
              <a:ln>
                <a:noFill/>
              </a:ln>
            </p:spPr>
            <p:style>
              <a:lnRef idx="0">
                <a:scrgbClr r="0" g="0" b="0"/>
              </a:lnRef>
              <a:fillRef idx="0">
                <a:scrgbClr r="0" g="0" b="0"/>
              </a:fillRef>
              <a:effectRef idx="0">
                <a:scrgbClr r="0" g="0" b="0"/>
              </a:effectRef>
              <a:fontRef idx="minor"/>
            </p:style>
          </p:sp>
          <p:sp>
            <p:nvSpPr>
              <p:cNvPr id="17" name="CustomShape 13">
                <a:extLst>
                  <a:ext uri="{FF2B5EF4-FFF2-40B4-BE49-F238E27FC236}">
                    <a16:creationId xmlns:a16="http://schemas.microsoft.com/office/drawing/2014/main" id="{6DA8E06A-C957-4CD2-9944-6EAC38A4172D}"/>
                  </a:ext>
                </a:extLst>
              </p:cNvPr>
              <p:cNvSpPr/>
              <p:nvPr/>
            </p:nvSpPr>
            <p:spPr>
              <a:xfrm>
                <a:off x="7787520" y="3659400"/>
                <a:ext cx="363240" cy="168840"/>
              </a:xfrm>
              <a:prstGeom prst="rect">
                <a:avLst/>
              </a:prstGeom>
              <a:solidFill>
                <a:srgbClr val="333333"/>
              </a:solidFill>
              <a:ln>
                <a:noFill/>
              </a:ln>
            </p:spPr>
            <p:style>
              <a:lnRef idx="0">
                <a:scrgbClr r="0" g="0" b="0"/>
              </a:lnRef>
              <a:fillRef idx="0">
                <a:scrgbClr r="0" g="0" b="0"/>
              </a:fillRef>
              <a:effectRef idx="0">
                <a:scrgbClr r="0" g="0" b="0"/>
              </a:effectRef>
              <a:fontRef idx="minor"/>
            </p:style>
          </p:sp>
          <p:sp>
            <p:nvSpPr>
              <p:cNvPr id="18" name="CustomShape 14">
                <a:extLst>
                  <a:ext uri="{FF2B5EF4-FFF2-40B4-BE49-F238E27FC236}">
                    <a16:creationId xmlns:a16="http://schemas.microsoft.com/office/drawing/2014/main" id="{22123359-C076-4F10-AEBB-53D7BEF9F043}"/>
                  </a:ext>
                </a:extLst>
              </p:cNvPr>
              <p:cNvSpPr/>
              <p:nvPr/>
            </p:nvSpPr>
            <p:spPr>
              <a:xfrm>
                <a:off x="7787520" y="3659400"/>
                <a:ext cx="363240" cy="168840"/>
              </a:xfrm>
              <a:prstGeom prst="rect">
                <a:avLst/>
              </a:prstGeom>
              <a:noFill/>
              <a:ln>
                <a:noFill/>
              </a:ln>
            </p:spPr>
            <p:style>
              <a:lnRef idx="0">
                <a:scrgbClr r="0" g="0" b="0"/>
              </a:lnRef>
              <a:fillRef idx="0">
                <a:scrgbClr r="0" g="0" b="0"/>
              </a:fillRef>
              <a:effectRef idx="0">
                <a:scrgbClr r="0" g="0" b="0"/>
              </a:effectRef>
              <a:fontRef idx="minor"/>
            </p:style>
          </p:sp>
          <p:sp>
            <p:nvSpPr>
              <p:cNvPr id="19" name="CustomShape 15">
                <a:extLst>
                  <a:ext uri="{FF2B5EF4-FFF2-40B4-BE49-F238E27FC236}">
                    <a16:creationId xmlns:a16="http://schemas.microsoft.com/office/drawing/2014/main" id="{8A4ABF32-8EC2-4C55-878A-917DF0D8CB76}"/>
                  </a:ext>
                </a:extLst>
              </p:cNvPr>
              <p:cNvSpPr/>
              <p:nvPr/>
            </p:nvSpPr>
            <p:spPr>
              <a:xfrm>
                <a:off x="7787520" y="3857760"/>
                <a:ext cx="363240" cy="168840"/>
              </a:xfrm>
              <a:prstGeom prst="rect">
                <a:avLst/>
              </a:prstGeom>
              <a:solidFill>
                <a:srgbClr val="333333"/>
              </a:solidFill>
              <a:ln>
                <a:noFill/>
              </a:ln>
            </p:spPr>
            <p:style>
              <a:lnRef idx="0">
                <a:scrgbClr r="0" g="0" b="0"/>
              </a:lnRef>
              <a:fillRef idx="0">
                <a:scrgbClr r="0" g="0" b="0"/>
              </a:fillRef>
              <a:effectRef idx="0">
                <a:scrgbClr r="0" g="0" b="0"/>
              </a:effectRef>
              <a:fontRef idx="minor"/>
            </p:style>
          </p:sp>
          <p:sp>
            <p:nvSpPr>
              <p:cNvPr id="20" name="CustomShape 16">
                <a:extLst>
                  <a:ext uri="{FF2B5EF4-FFF2-40B4-BE49-F238E27FC236}">
                    <a16:creationId xmlns:a16="http://schemas.microsoft.com/office/drawing/2014/main" id="{79B9EB7E-B99C-436A-B065-E4F21AB8AC78}"/>
                  </a:ext>
                </a:extLst>
              </p:cNvPr>
              <p:cNvSpPr/>
              <p:nvPr/>
            </p:nvSpPr>
            <p:spPr>
              <a:xfrm>
                <a:off x="7787520" y="3857760"/>
                <a:ext cx="363240" cy="168840"/>
              </a:xfrm>
              <a:prstGeom prst="rect">
                <a:avLst/>
              </a:prstGeom>
              <a:noFill/>
              <a:ln>
                <a:noFill/>
              </a:ln>
            </p:spPr>
            <p:style>
              <a:lnRef idx="0">
                <a:scrgbClr r="0" g="0" b="0"/>
              </a:lnRef>
              <a:fillRef idx="0">
                <a:scrgbClr r="0" g="0" b="0"/>
              </a:fillRef>
              <a:effectRef idx="0">
                <a:scrgbClr r="0" g="0" b="0"/>
              </a:effectRef>
              <a:fontRef idx="minor"/>
            </p:style>
          </p:sp>
          <p:sp>
            <p:nvSpPr>
              <p:cNvPr id="21" name="CustomShape 17">
                <a:extLst>
                  <a:ext uri="{FF2B5EF4-FFF2-40B4-BE49-F238E27FC236}">
                    <a16:creationId xmlns:a16="http://schemas.microsoft.com/office/drawing/2014/main" id="{1389CA20-2196-4C14-B91F-4DA5D0B12CCA}"/>
                  </a:ext>
                </a:extLst>
              </p:cNvPr>
              <p:cNvSpPr/>
              <p:nvPr/>
            </p:nvSpPr>
            <p:spPr>
              <a:xfrm>
                <a:off x="7787520" y="4060080"/>
                <a:ext cx="363240" cy="164880"/>
              </a:xfrm>
              <a:prstGeom prst="rect">
                <a:avLst/>
              </a:prstGeom>
              <a:solidFill>
                <a:srgbClr val="333333"/>
              </a:solidFill>
              <a:ln>
                <a:noFill/>
              </a:ln>
            </p:spPr>
            <p:style>
              <a:lnRef idx="0">
                <a:scrgbClr r="0" g="0" b="0"/>
              </a:lnRef>
              <a:fillRef idx="0">
                <a:scrgbClr r="0" g="0" b="0"/>
              </a:fillRef>
              <a:effectRef idx="0">
                <a:scrgbClr r="0" g="0" b="0"/>
              </a:effectRef>
              <a:fontRef idx="minor"/>
            </p:style>
          </p:sp>
          <p:sp>
            <p:nvSpPr>
              <p:cNvPr id="22" name="CustomShape 18">
                <a:extLst>
                  <a:ext uri="{FF2B5EF4-FFF2-40B4-BE49-F238E27FC236}">
                    <a16:creationId xmlns:a16="http://schemas.microsoft.com/office/drawing/2014/main" id="{0A300559-D9C1-4628-9B5D-E04C35116A88}"/>
                  </a:ext>
                </a:extLst>
              </p:cNvPr>
              <p:cNvSpPr/>
              <p:nvPr/>
            </p:nvSpPr>
            <p:spPr>
              <a:xfrm>
                <a:off x="7787520" y="4060080"/>
                <a:ext cx="363240" cy="164880"/>
              </a:xfrm>
              <a:prstGeom prst="rect">
                <a:avLst/>
              </a:prstGeom>
              <a:noFill/>
              <a:ln>
                <a:noFill/>
              </a:ln>
            </p:spPr>
            <p:style>
              <a:lnRef idx="0">
                <a:scrgbClr r="0" g="0" b="0"/>
              </a:lnRef>
              <a:fillRef idx="0">
                <a:scrgbClr r="0" g="0" b="0"/>
              </a:fillRef>
              <a:effectRef idx="0">
                <a:scrgbClr r="0" g="0" b="0"/>
              </a:effectRef>
              <a:fontRef idx="minor"/>
            </p:style>
          </p:sp>
          <p:sp>
            <p:nvSpPr>
              <p:cNvPr id="23" name="CustomShape 19">
                <a:extLst>
                  <a:ext uri="{FF2B5EF4-FFF2-40B4-BE49-F238E27FC236}">
                    <a16:creationId xmlns:a16="http://schemas.microsoft.com/office/drawing/2014/main" id="{8ABD3591-4FA5-4865-B23E-4A4591089C51}"/>
                  </a:ext>
                </a:extLst>
              </p:cNvPr>
              <p:cNvSpPr/>
              <p:nvPr/>
            </p:nvSpPr>
            <p:spPr>
              <a:xfrm>
                <a:off x="6402240" y="4298040"/>
                <a:ext cx="1748520" cy="56880"/>
              </a:xfrm>
              <a:custGeom>
                <a:avLst/>
                <a:gdLst/>
                <a:ahLst/>
                <a:cxnLst/>
                <a:rect l="l" t="t" r="r" b="b"/>
                <a:pathLst>
                  <a:path w="486" h="16">
                    <a:moveTo>
                      <a:pt x="486" y="8"/>
                    </a:moveTo>
                    <a:cubicBezTo>
                      <a:pt x="486" y="13"/>
                      <a:pt x="482" y="16"/>
                      <a:pt x="478" y="16"/>
                    </a:cubicBezTo>
                    <a:cubicBezTo>
                      <a:pt x="8" y="16"/>
                      <a:pt x="8" y="16"/>
                      <a:pt x="8" y="16"/>
                    </a:cubicBezTo>
                    <a:cubicBezTo>
                      <a:pt x="4" y="16"/>
                      <a:pt x="0" y="13"/>
                      <a:pt x="0" y="8"/>
                    </a:cubicBezTo>
                    <a:cubicBezTo>
                      <a:pt x="0" y="4"/>
                      <a:pt x="4" y="0"/>
                      <a:pt x="8" y="0"/>
                    </a:cubicBezTo>
                    <a:cubicBezTo>
                      <a:pt x="478" y="0"/>
                      <a:pt x="478" y="0"/>
                      <a:pt x="478" y="0"/>
                    </a:cubicBezTo>
                    <a:cubicBezTo>
                      <a:pt x="482" y="0"/>
                      <a:pt x="486" y="4"/>
                      <a:pt x="486" y="8"/>
                    </a:cubicBezTo>
                  </a:path>
                </a:pathLst>
              </a:custGeom>
              <a:solidFill>
                <a:srgbClr val="AFAFAF"/>
              </a:solidFill>
              <a:ln>
                <a:noFill/>
              </a:ln>
            </p:spPr>
            <p:style>
              <a:lnRef idx="0">
                <a:scrgbClr r="0" g="0" b="0"/>
              </a:lnRef>
              <a:fillRef idx="0">
                <a:scrgbClr r="0" g="0" b="0"/>
              </a:fillRef>
              <a:effectRef idx="0">
                <a:scrgbClr r="0" g="0" b="0"/>
              </a:effectRef>
              <a:fontRef idx="minor"/>
            </p:style>
          </p:sp>
          <p:sp>
            <p:nvSpPr>
              <p:cNvPr id="24" name="CustomShape 20">
                <a:extLst>
                  <a:ext uri="{FF2B5EF4-FFF2-40B4-BE49-F238E27FC236}">
                    <a16:creationId xmlns:a16="http://schemas.microsoft.com/office/drawing/2014/main" id="{D76A008B-C74E-4D45-821F-3DAB6C8B70BA}"/>
                  </a:ext>
                </a:extLst>
              </p:cNvPr>
              <p:cNvSpPr/>
              <p:nvPr/>
            </p:nvSpPr>
            <p:spPr>
              <a:xfrm>
                <a:off x="6573960" y="3612240"/>
                <a:ext cx="64440" cy="96480"/>
              </a:xfrm>
              <a:custGeom>
                <a:avLst/>
                <a:gdLst/>
                <a:ahLst/>
                <a:cxnLst/>
                <a:rect l="l" t="t" r="r" b="b"/>
                <a:pathLst>
                  <a:path w="51" h="76">
                    <a:moveTo>
                      <a:pt x="51" y="37"/>
                    </a:moveTo>
                    <a:lnTo>
                      <a:pt x="0" y="0"/>
                    </a:lnTo>
                    <a:lnTo>
                      <a:pt x="0" y="76"/>
                    </a:lnTo>
                    <a:lnTo>
                      <a:pt x="51" y="37"/>
                    </a:lnTo>
                    <a:close/>
                  </a:path>
                </a:pathLst>
              </a:custGeom>
              <a:solidFill>
                <a:srgbClr val="EEEEEE"/>
              </a:solidFill>
              <a:ln>
                <a:noFill/>
              </a:ln>
            </p:spPr>
            <p:style>
              <a:lnRef idx="0">
                <a:scrgbClr r="0" g="0" b="0"/>
              </a:lnRef>
              <a:fillRef idx="0">
                <a:scrgbClr r="0" g="0" b="0"/>
              </a:fillRef>
              <a:effectRef idx="0">
                <a:scrgbClr r="0" g="0" b="0"/>
              </a:effectRef>
              <a:fontRef idx="minor"/>
            </p:style>
          </p:sp>
          <p:sp>
            <p:nvSpPr>
              <p:cNvPr id="25" name="CustomShape 21">
                <a:extLst>
                  <a:ext uri="{FF2B5EF4-FFF2-40B4-BE49-F238E27FC236}">
                    <a16:creationId xmlns:a16="http://schemas.microsoft.com/office/drawing/2014/main" id="{5A4DFC5E-22D4-47D9-B85D-EFEED2CD5D78}"/>
                  </a:ext>
                </a:extLst>
              </p:cNvPr>
              <p:cNvSpPr/>
              <p:nvPr/>
            </p:nvSpPr>
            <p:spPr>
              <a:xfrm>
                <a:off x="6481080" y="3539880"/>
                <a:ext cx="237600" cy="241200"/>
              </a:xfrm>
              <a:custGeom>
                <a:avLst/>
                <a:gdLst/>
                <a:ahLst/>
                <a:cxnLst/>
                <a:rect l="l" t="t" r="r" b="b"/>
                <a:pathLst>
                  <a:path w="66" h="67">
                    <a:moveTo>
                      <a:pt x="33" y="62"/>
                    </a:moveTo>
                    <a:cubicBezTo>
                      <a:pt x="49" y="62"/>
                      <a:pt x="62" y="49"/>
                      <a:pt x="62" y="33"/>
                    </a:cubicBezTo>
                    <a:cubicBezTo>
                      <a:pt x="62" y="17"/>
                      <a:pt x="49" y="4"/>
                      <a:pt x="33" y="4"/>
                    </a:cubicBezTo>
                    <a:cubicBezTo>
                      <a:pt x="17" y="4"/>
                      <a:pt x="4" y="17"/>
                      <a:pt x="4" y="33"/>
                    </a:cubicBezTo>
                    <a:cubicBezTo>
                      <a:pt x="4" y="49"/>
                      <a:pt x="17" y="62"/>
                      <a:pt x="33" y="62"/>
                    </a:cubicBezTo>
                    <a:moveTo>
                      <a:pt x="33" y="67"/>
                    </a:moveTo>
                    <a:cubicBezTo>
                      <a:pt x="15" y="67"/>
                      <a:pt x="0" y="52"/>
                      <a:pt x="0" y="33"/>
                    </a:cubicBezTo>
                    <a:cubicBezTo>
                      <a:pt x="0" y="15"/>
                      <a:pt x="15" y="0"/>
                      <a:pt x="33" y="0"/>
                    </a:cubicBezTo>
                    <a:cubicBezTo>
                      <a:pt x="51" y="0"/>
                      <a:pt x="66" y="15"/>
                      <a:pt x="66" y="33"/>
                    </a:cubicBezTo>
                    <a:cubicBezTo>
                      <a:pt x="66" y="52"/>
                      <a:pt x="51" y="67"/>
                      <a:pt x="33" y="67"/>
                    </a:cubicBezTo>
                  </a:path>
                </a:pathLst>
              </a:custGeom>
              <a:solidFill>
                <a:srgbClr val="EEEEEE"/>
              </a:solidFill>
              <a:ln>
                <a:noFill/>
              </a:ln>
            </p:spPr>
            <p:style>
              <a:lnRef idx="0">
                <a:scrgbClr r="0" g="0" b="0"/>
              </a:lnRef>
              <a:fillRef idx="0">
                <a:scrgbClr r="0" g="0" b="0"/>
              </a:fillRef>
              <a:effectRef idx="0">
                <a:scrgbClr r="0" g="0" b="0"/>
              </a:effectRef>
              <a:fontRef idx="minor"/>
            </p:style>
          </p:sp>
          <p:sp>
            <p:nvSpPr>
              <p:cNvPr id="26" name="CustomShape 22">
                <a:extLst>
                  <a:ext uri="{FF2B5EF4-FFF2-40B4-BE49-F238E27FC236}">
                    <a16:creationId xmlns:a16="http://schemas.microsoft.com/office/drawing/2014/main" id="{BFA13460-1B04-4789-9EDE-F0FD8A0698EE}"/>
                  </a:ext>
                </a:extLst>
              </p:cNvPr>
              <p:cNvSpPr/>
              <p:nvPr/>
            </p:nvSpPr>
            <p:spPr>
              <a:xfrm>
                <a:off x="6298200" y="3349080"/>
                <a:ext cx="186480" cy="39240"/>
              </a:xfrm>
              <a:prstGeom prst="rect">
                <a:avLst/>
              </a:prstGeom>
              <a:solidFill>
                <a:srgbClr val="EEEEEE"/>
              </a:solidFill>
              <a:ln>
                <a:noFill/>
              </a:ln>
            </p:spPr>
            <p:style>
              <a:lnRef idx="0">
                <a:scrgbClr r="0" g="0" b="0"/>
              </a:lnRef>
              <a:fillRef idx="0">
                <a:scrgbClr r="0" g="0" b="0"/>
              </a:fillRef>
              <a:effectRef idx="0">
                <a:scrgbClr r="0" g="0" b="0"/>
              </a:effectRef>
              <a:fontRef idx="minor"/>
            </p:style>
          </p:sp>
          <p:sp>
            <p:nvSpPr>
              <p:cNvPr id="27" name="CustomShape 23">
                <a:extLst>
                  <a:ext uri="{FF2B5EF4-FFF2-40B4-BE49-F238E27FC236}">
                    <a16:creationId xmlns:a16="http://schemas.microsoft.com/office/drawing/2014/main" id="{4B7FCD0A-A098-4E7D-AE0F-1F3197962F67}"/>
                  </a:ext>
                </a:extLst>
              </p:cNvPr>
              <p:cNvSpPr/>
              <p:nvPr/>
            </p:nvSpPr>
            <p:spPr>
              <a:xfrm>
                <a:off x="6549840" y="3349080"/>
                <a:ext cx="190440" cy="39240"/>
              </a:xfrm>
              <a:prstGeom prst="rect">
                <a:avLst/>
              </a:prstGeom>
              <a:solidFill>
                <a:srgbClr val="7FBA00"/>
              </a:solidFill>
              <a:ln>
                <a:noFill/>
              </a:ln>
            </p:spPr>
            <p:style>
              <a:lnRef idx="0">
                <a:scrgbClr r="0" g="0" b="0"/>
              </a:lnRef>
              <a:fillRef idx="0">
                <a:scrgbClr r="0" g="0" b="0"/>
              </a:fillRef>
              <a:effectRef idx="0">
                <a:scrgbClr r="0" g="0" b="0"/>
              </a:effectRef>
              <a:fontRef idx="minor"/>
            </p:style>
          </p:sp>
          <p:sp>
            <p:nvSpPr>
              <p:cNvPr id="28" name="CustomShape 24">
                <a:extLst>
                  <a:ext uri="{FF2B5EF4-FFF2-40B4-BE49-F238E27FC236}">
                    <a16:creationId xmlns:a16="http://schemas.microsoft.com/office/drawing/2014/main" id="{DEBC25C5-1990-45F0-BAA4-6915441BABF3}"/>
                  </a:ext>
                </a:extLst>
              </p:cNvPr>
              <p:cNvSpPr/>
              <p:nvPr/>
            </p:nvSpPr>
            <p:spPr>
              <a:xfrm>
                <a:off x="6805440" y="3349080"/>
                <a:ext cx="190440" cy="39240"/>
              </a:xfrm>
              <a:prstGeom prst="rect">
                <a:avLst/>
              </a:prstGeom>
              <a:solidFill>
                <a:srgbClr val="EEEEEE"/>
              </a:solidFill>
              <a:ln>
                <a:noFill/>
              </a:ln>
            </p:spPr>
            <p:style>
              <a:lnRef idx="0">
                <a:scrgbClr r="0" g="0" b="0"/>
              </a:lnRef>
              <a:fillRef idx="0">
                <a:scrgbClr r="0" g="0" b="0"/>
              </a:fillRef>
              <a:effectRef idx="0">
                <a:scrgbClr r="0" g="0" b="0"/>
              </a:effectRef>
              <a:fontRef idx="minor"/>
            </p:style>
          </p:sp>
          <p:sp>
            <p:nvSpPr>
              <p:cNvPr id="29" name="CustomShape 25">
                <a:extLst>
                  <a:ext uri="{FF2B5EF4-FFF2-40B4-BE49-F238E27FC236}">
                    <a16:creationId xmlns:a16="http://schemas.microsoft.com/office/drawing/2014/main" id="{6A405A28-4C1E-4804-A5BF-6C36C103E2B1}"/>
                  </a:ext>
                </a:extLst>
              </p:cNvPr>
              <p:cNvSpPr/>
              <p:nvPr/>
            </p:nvSpPr>
            <p:spPr>
              <a:xfrm>
                <a:off x="6805440" y="3349080"/>
                <a:ext cx="190440" cy="39240"/>
              </a:xfrm>
              <a:prstGeom prst="rect">
                <a:avLst/>
              </a:prstGeom>
              <a:noFill/>
              <a:ln>
                <a:noFill/>
              </a:ln>
            </p:spPr>
            <p:style>
              <a:lnRef idx="0">
                <a:scrgbClr r="0" g="0" b="0"/>
              </a:lnRef>
              <a:fillRef idx="0">
                <a:scrgbClr r="0" g="0" b="0"/>
              </a:fillRef>
              <a:effectRef idx="0">
                <a:scrgbClr r="0" g="0" b="0"/>
              </a:effectRef>
              <a:fontRef idx="minor"/>
            </p:style>
          </p:sp>
          <p:sp>
            <p:nvSpPr>
              <p:cNvPr id="30" name="CustomShape 26">
                <a:extLst>
                  <a:ext uri="{FF2B5EF4-FFF2-40B4-BE49-F238E27FC236}">
                    <a16:creationId xmlns:a16="http://schemas.microsoft.com/office/drawing/2014/main" id="{2AA8C605-2066-497E-ACFB-368A9762CA48}"/>
                  </a:ext>
                </a:extLst>
              </p:cNvPr>
              <p:cNvSpPr/>
              <p:nvPr/>
            </p:nvSpPr>
            <p:spPr>
              <a:xfrm>
                <a:off x="7061040" y="3349080"/>
                <a:ext cx="190440" cy="39240"/>
              </a:xfrm>
              <a:prstGeom prst="rect">
                <a:avLst/>
              </a:prstGeom>
              <a:solidFill>
                <a:srgbClr val="EEEEEE"/>
              </a:solidFill>
              <a:ln>
                <a:noFill/>
              </a:ln>
            </p:spPr>
            <p:style>
              <a:lnRef idx="0">
                <a:scrgbClr r="0" g="0" b="0"/>
              </a:lnRef>
              <a:fillRef idx="0">
                <a:scrgbClr r="0" g="0" b="0"/>
              </a:fillRef>
              <a:effectRef idx="0">
                <a:scrgbClr r="0" g="0" b="0"/>
              </a:effectRef>
              <a:fontRef idx="minor"/>
            </p:style>
          </p:sp>
          <p:sp>
            <p:nvSpPr>
              <p:cNvPr id="31" name="CustomShape 27">
                <a:extLst>
                  <a:ext uri="{FF2B5EF4-FFF2-40B4-BE49-F238E27FC236}">
                    <a16:creationId xmlns:a16="http://schemas.microsoft.com/office/drawing/2014/main" id="{C5C7A7DD-FF69-4C86-8654-790A8B7BAAB0}"/>
                  </a:ext>
                </a:extLst>
              </p:cNvPr>
              <p:cNvSpPr/>
              <p:nvPr/>
            </p:nvSpPr>
            <p:spPr>
              <a:xfrm>
                <a:off x="7061040" y="3349080"/>
                <a:ext cx="190440" cy="39240"/>
              </a:xfrm>
              <a:prstGeom prst="rect">
                <a:avLst/>
              </a:prstGeom>
              <a:noFill/>
              <a:ln>
                <a:noFill/>
              </a:ln>
            </p:spPr>
            <p:style>
              <a:lnRef idx="0">
                <a:scrgbClr r="0" g="0" b="0"/>
              </a:lnRef>
              <a:fillRef idx="0">
                <a:scrgbClr r="0" g="0" b="0"/>
              </a:fillRef>
              <a:effectRef idx="0">
                <a:scrgbClr r="0" g="0" b="0"/>
              </a:effectRef>
              <a:fontRef idx="minor"/>
            </p:style>
          </p:sp>
          <p:sp>
            <p:nvSpPr>
              <p:cNvPr id="32" name="CustomShape 28">
                <a:extLst>
                  <a:ext uri="{FF2B5EF4-FFF2-40B4-BE49-F238E27FC236}">
                    <a16:creationId xmlns:a16="http://schemas.microsoft.com/office/drawing/2014/main" id="{2D8737E3-2B7E-4FEF-AF1D-9989C48694BB}"/>
                  </a:ext>
                </a:extLst>
              </p:cNvPr>
              <p:cNvSpPr/>
              <p:nvPr/>
            </p:nvSpPr>
            <p:spPr>
              <a:xfrm>
                <a:off x="7315560" y="3349080"/>
                <a:ext cx="190440" cy="39240"/>
              </a:xfrm>
              <a:prstGeom prst="rect">
                <a:avLst/>
              </a:prstGeom>
              <a:solidFill>
                <a:srgbClr val="EEEEEE"/>
              </a:solidFill>
              <a:ln>
                <a:noFill/>
              </a:ln>
            </p:spPr>
            <p:style>
              <a:lnRef idx="0">
                <a:scrgbClr r="0" g="0" b="0"/>
              </a:lnRef>
              <a:fillRef idx="0">
                <a:scrgbClr r="0" g="0" b="0"/>
              </a:fillRef>
              <a:effectRef idx="0">
                <a:scrgbClr r="0" g="0" b="0"/>
              </a:effectRef>
              <a:fontRef idx="minor"/>
            </p:style>
          </p:sp>
          <p:sp>
            <p:nvSpPr>
              <p:cNvPr id="33" name="CustomShape 29">
                <a:extLst>
                  <a:ext uri="{FF2B5EF4-FFF2-40B4-BE49-F238E27FC236}">
                    <a16:creationId xmlns:a16="http://schemas.microsoft.com/office/drawing/2014/main" id="{E8C44750-3584-46B8-A8FE-2E47F42AE4BB}"/>
                  </a:ext>
                </a:extLst>
              </p:cNvPr>
              <p:cNvSpPr/>
              <p:nvPr/>
            </p:nvSpPr>
            <p:spPr>
              <a:xfrm>
                <a:off x="7315560" y="3349080"/>
                <a:ext cx="190440" cy="39240"/>
              </a:xfrm>
              <a:prstGeom prst="rect">
                <a:avLst/>
              </a:prstGeom>
              <a:noFill/>
              <a:ln>
                <a:noFill/>
              </a:ln>
            </p:spPr>
            <p:style>
              <a:lnRef idx="0">
                <a:scrgbClr r="0" g="0" b="0"/>
              </a:lnRef>
              <a:fillRef idx="0">
                <a:scrgbClr r="0" g="0" b="0"/>
              </a:fillRef>
              <a:effectRef idx="0">
                <a:scrgbClr r="0" g="0" b="0"/>
              </a:effectRef>
              <a:fontRef idx="minor"/>
            </p:style>
          </p:sp>
          <p:sp>
            <p:nvSpPr>
              <p:cNvPr id="34" name="CustomShape 30">
                <a:extLst>
                  <a:ext uri="{FF2B5EF4-FFF2-40B4-BE49-F238E27FC236}">
                    <a16:creationId xmlns:a16="http://schemas.microsoft.com/office/drawing/2014/main" id="{88D9ABF7-C04D-4B04-B3F5-7426DA9AB40C}"/>
                  </a:ext>
                </a:extLst>
              </p:cNvPr>
              <p:cNvSpPr/>
              <p:nvPr/>
            </p:nvSpPr>
            <p:spPr>
              <a:xfrm>
                <a:off x="7571160" y="3349080"/>
                <a:ext cx="190440" cy="39240"/>
              </a:xfrm>
              <a:prstGeom prst="rect">
                <a:avLst/>
              </a:prstGeom>
              <a:solidFill>
                <a:srgbClr val="EEEEEE"/>
              </a:solidFill>
              <a:ln>
                <a:noFill/>
              </a:ln>
            </p:spPr>
            <p:style>
              <a:lnRef idx="0">
                <a:scrgbClr r="0" g="0" b="0"/>
              </a:lnRef>
              <a:fillRef idx="0">
                <a:scrgbClr r="0" g="0" b="0"/>
              </a:fillRef>
              <a:effectRef idx="0">
                <a:scrgbClr r="0" g="0" b="0"/>
              </a:effectRef>
              <a:fontRef idx="minor"/>
            </p:style>
          </p:sp>
          <p:sp>
            <p:nvSpPr>
              <p:cNvPr id="35" name="CustomShape 31">
                <a:extLst>
                  <a:ext uri="{FF2B5EF4-FFF2-40B4-BE49-F238E27FC236}">
                    <a16:creationId xmlns:a16="http://schemas.microsoft.com/office/drawing/2014/main" id="{8F919DEA-DF28-414F-B48E-696C56FAFD76}"/>
                  </a:ext>
                </a:extLst>
              </p:cNvPr>
              <p:cNvSpPr/>
              <p:nvPr/>
            </p:nvSpPr>
            <p:spPr>
              <a:xfrm>
                <a:off x="7826760" y="3349080"/>
                <a:ext cx="186480" cy="39240"/>
              </a:xfrm>
              <a:prstGeom prst="rect">
                <a:avLst/>
              </a:prstGeom>
              <a:solidFill>
                <a:srgbClr val="EEEEEE"/>
              </a:solidFill>
              <a:ln>
                <a:noFill/>
              </a:ln>
            </p:spPr>
            <p:style>
              <a:lnRef idx="0">
                <a:scrgbClr r="0" g="0" b="0"/>
              </a:lnRef>
              <a:fillRef idx="0">
                <a:scrgbClr r="0" g="0" b="0"/>
              </a:fillRef>
              <a:effectRef idx="0">
                <a:scrgbClr r="0" g="0" b="0"/>
              </a:effectRef>
              <a:fontRef idx="minor"/>
            </p:style>
          </p:sp>
          <p:sp>
            <p:nvSpPr>
              <p:cNvPr id="36" name="CustomShape 32">
                <a:extLst>
                  <a:ext uri="{FF2B5EF4-FFF2-40B4-BE49-F238E27FC236}">
                    <a16:creationId xmlns:a16="http://schemas.microsoft.com/office/drawing/2014/main" id="{AE10CDAB-60A5-4BB6-A700-29F81C0E808E}"/>
                  </a:ext>
                </a:extLst>
              </p:cNvPr>
              <p:cNvSpPr/>
              <p:nvPr/>
            </p:nvSpPr>
            <p:spPr>
              <a:xfrm>
                <a:off x="8082360" y="3349080"/>
                <a:ext cx="186480" cy="39240"/>
              </a:xfrm>
              <a:prstGeom prst="rect">
                <a:avLst/>
              </a:prstGeom>
              <a:solidFill>
                <a:srgbClr val="EEEEEE"/>
              </a:solidFill>
              <a:ln>
                <a:noFill/>
              </a:ln>
            </p:spPr>
            <p:style>
              <a:lnRef idx="0">
                <a:scrgbClr r="0" g="0" b="0"/>
              </a:lnRef>
              <a:fillRef idx="0">
                <a:scrgbClr r="0" g="0" b="0"/>
              </a:fillRef>
              <a:effectRef idx="0">
                <a:scrgbClr r="0" g="0" b="0"/>
              </a:effectRef>
              <a:fontRef idx="minor"/>
            </p:style>
          </p:sp>
          <p:sp>
            <p:nvSpPr>
              <p:cNvPr id="37" name="CustomShape 33">
                <a:extLst>
                  <a:ext uri="{FF2B5EF4-FFF2-40B4-BE49-F238E27FC236}">
                    <a16:creationId xmlns:a16="http://schemas.microsoft.com/office/drawing/2014/main" id="{04434C3C-159C-40AB-A087-79AE08DBC0FE}"/>
                  </a:ext>
                </a:extLst>
              </p:cNvPr>
              <p:cNvSpPr/>
              <p:nvPr/>
            </p:nvSpPr>
            <p:spPr>
              <a:xfrm>
                <a:off x="6829560" y="3276720"/>
                <a:ext cx="1508040" cy="1168560"/>
              </a:xfrm>
              <a:custGeom>
                <a:avLst/>
                <a:gdLst/>
                <a:ahLst/>
                <a:cxnLst/>
                <a:rect l="l" t="t" r="r" b="b"/>
                <a:pathLst>
                  <a:path w="419" h="324">
                    <a:moveTo>
                      <a:pt x="258" y="119"/>
                    </a:moveTo>
                    <a:cubicBezTo>
                      <a:pt x="258" y="258"/>
                      <a:pt x="258" y="258"/>
                      <a:pt x="258" y="258"/>
                    </a:cubicBezTo>
                    <a:cubicBezTo>
                      <a:pt x="283" y="283"/>
                      <a:pt x="283" y="283"/>
                      <a:pt x="283" y="283"/>
                    </a:cubicBezTo>
                    <a:cubicBezTo>
                      <a:pt x="359" y="283"/>
                      <a:pt x="359" y="283"/>
                      <a:pt x="359" y="283"/>
                    </a:cubicBezTo>
                    <a:cubicBezTo>
                      <a:pt x="363" y="283"/>
                      <a:pt x="367" y="287"/>
                      <a:pt x="367" y="291"/>
                    </a:cubicBezTo>
                    <a:cubicBezTo>
                      <a:pt x="367" y="296"/>
                      <a:pt x="363" y="299"/>
                      <a:pt x="359" y="299"/>
                    </a:cubicBezTo>
                    <a:cubicBezTo>
                      <a:pt x="299" y="299"/>
                      <a:pt x="299" y="299"/>
                      <a:pt x="299" y="299"/>
                    </a:cubicBezTo>
                    <a:cubicBezTo>
                      <a:pt x="324" y="324"/>
                      <a:pt x="324" y="324"/>
                      <a:pt x="324" y="324"/>
                    </a:cubicBezTo>
                    <a:cubicBezTo>
                      <a:pt x="411" y="324"/>
                      <a:pt x="411" y="324"/>
                      <a:pt x="411" y="324"/>
                    </a:cubicBezTo>
                    <a:cubicBezTo>
                      <a:pt x="415" y="324"/>
                      <a:pt x="419" y="320"/>
                      <a:pt x="419" y="315"/>
                    </a:cubicBezTo>
                    <a:cubicBezTo>
                      <a:pt x="419" y="280"/>
                      <a:pt x="419" y="280"/>
                      <a:pt x="419" y="280"/>
                    </a:cubicBezTo>
                    <a:cubicBezTo>
                      <a:pt x="367" y="228"/>
                      <a:pt x="367" y="228"/>
                      <a:pt x="367" y="228"/>
                    </a:cubicBezTo>
                    <a:cubicBezTo>
                      <a:pt x="367" y="263"/>
                      <a:pt x="367" y="263"/>
                      <a:pt x="367" y="263"/>
                    </a:cubicBezTo>
                    <a:cubicBezTo>
                      <a:pt x="266" y="263"/>
                      <a:pt x="266" y="263"/>
                      <a:pt x="266" y="263"/>
                    </a:cubicBezTo>
                    <a:cubicBezTo>
                      <a:pt x="266" y="217"/>
                      <a:pt x="266" y="217"/>
                      <a:pt x="266" y="217"/>
                    </a:cubicBezTo>
                    <a:cubicBezTo>
                      <a:pt x="356" y="217"/>
                      <a:pt x="356" y="217"/>
                      <a:pt x="356" y="217"/>
                    </a:cubicBezTo>
                    <a:cubicBezTo>
                      <a:pt x="348" y="208"/>
                      <a:pt x="348" y="208"/>
                      <a:pt x="348" y="208"/>
                    </a:cubicBezTo>
                    <a:cubicBezTo>
                      <a:pt x="266" y="208"/>
                      <a:pt x="266" y="208"/>
                      <a:pt x="266" y="208"/>
                    </a:cubicBezTo>
                    <a:cubicBezTo>
                      <a:pt x="266" y="161"/>
                      <a:pt x="266" y="161"/>
                      <a:pt x="266" y="161"/>
                    </a:cubicBezTo>
                    <a:cubicBezTo>
                      <a:pt x="301" y="161"/>
                      <a:pt x="301" y="161"/>
                      <a:pt x="301" y="161"/>
                    </a:cubicBezTo>
                    <a:cubicBezTo>
                      <a:pt x="293" y="153"/>
                      <a:pt x="293" y="153"/>
                      <a:pt x="293" y="153"/>
                    </a:cubicBezTo>
                    <a:cubicBezTo>
                      <a:pt x="266" y="153"/>
                      <a:pt x="266" y="153"/>
                      <a:pt x="266" y="153"/>
                    </a:cubicBezTo>
                    <a:cubicBezTo>
                      <a:pt x="266" y="127"/>
                      <a:pt x="266" y="127"/>
                      <a:pt x="266" y="127"/>
                    </a:cubicBezTo>
                    <a:cubicBezTo>
                      <a:pt x="258" y="119"/>
                      <a:pt x="258" y="119"/>
                      <a:pt x="258" y="119"/>
                    </a:cubicBezTo>
                    <a:moveTo>
                      <a:pt x="64" y="31"/>
                    </a:moveTo>
                    <a:cubicBezTo>
                      <a:pt x="64" y="20"/>
                      <a:pt x="64" y="20"/>
                      <a:pt x="64" y="20"/>
                    </a:cubicBezTo>
                    <a:cubicBezTo>
                      <a:pt x="117" y="20"/>
                      <a:pt x="117" y="20"/>
                      <a:pt x="117" y="20"/>
                    </a:cubicBezTo>
                    <a:cubicBezTo>
                      <a:pt x="117" y="31"/>
                      <a:pt x="117" y="31"/>
                      <a:pt x="117" y="31"/>
                    </a:cubicBezTo>
                    <a:cubicBezTo>
                      <a:pt x="64" y="31"/>
                      <a:pt x="64" y="31"/>
                      <a:pt x="64" y="31"/>
                    </a:cubicBezTo>
                    <a:moveTo>
                      <a:pt x="139" y="0"/>
                    </a:moveTo>
                    <a:cubicBezTo>
                      <a:pt x="0" y="0"/>
                      <a:pt x="0" y="0"/>
                      <a:pt x="0" y="0"/>
                    </a:cubicBezTo>
                    <a:cubicBezTo>
                      <a:pt x="20" y="20"/>
                      <a:pt x="20" y="20"/>
                      <a:pt x="20" y="20"/>
                    </a:cubicBezTo>
                    <a:cubicBezTo>
                      <a:pt x="46" y="20"/>
                      <a:pt x="46" y="20"/>
                      <a:pt x="46" y="20"/>
                    </a:cubicBezTo>
                    <a:cubicBezTo>
                      <a:pt x="46" y="31"/>
                      <a:pt x="46" y="31"/>
                      <a:pt x="46" y="31"/>
                    </a:cubicBezTo>
                    <a:cubicBezTo>
                      <a:pt x="31" y="31"/>
                      <a:pt x="31" y="31"/>
                      <a:pt x="31" y="31"/>
                    </a:cubicBezTo>
                    <a:cubicBezTo>
                      <a:pt x="51" y="51"/>
                      <a:pt x="51" y="51"/>
                      <a:pt x="51" y="51"/>
                    </a:cubicBezTo>
                    <a:cubicBezTo>
                      <a:pt x="191" y="51"/>
                      <a:pt x="191" y="51"/>
                      <a:pt x="191" y="51"/>
                    </a:cubicBezTo>
                    <a:cubicBezTo>
                      <a:pt x="170" y="31"/>
                      <a:pt x="170" y="31"/>
                      <a:pt x="170" y="31"/>
                    </a:cubicBezTo>
                    <a:cubicBezTo>
                      <a:pt x="135" y="31"/>
                      <a:pt x="135" y="31"/>
                      <a:pt x="135" y="31"/>
                    </a:cubicBezTo>
                    <a:cubicBezTo>
                      <a:pt x="135" y="20"/>
                      <a:pt x="135" y="20"/>
                      <a:pt x="135" y="20"/>
                    </a:cubicBezTo>
                    <a:cubicBezTo>
                      <a:pt x="159" y="20"/>
                      <a:pt x="159" y="20"/>
                      <a:pt x="159" y="20"/>
                    </a:cubicBezTo>
                    <a:cubicBezTo>
                      <a:pt x="139" y="0"/>
                      <a:pt x="139" y="0"/>
                      <a:pt x="139" y="0"/>
                    </a:cubicBezTo>
                  </a:path>
                </a:pathLst>
              </a:custGeom>
              <a:solidFill>
                <a:srgbClr val="D5D5D5"/>
              </a:solidFill>
              <a:ln>
                <a:noFill/>
              </a:ln>
            </p:spPr>
            <p:style>
              <a:lnRef idx="0">
                <a:scrgbClr r="0" g="0" b="0"/>
              </a:lnRef>
              <a:fillRef idx="0">
                <a:scrgbClr r="0" g="0" b="0"/>
              </a:fillRef>
              <a:effectRef idx="0">
                <a:scrgbClr r="0" g="0" b="0"/>
              </a:effectRef>
              <a:fontRef idx="minor"/>
            </p:style>
          </p:sp>
          <p:sp>
            <p:nvSpPr>
              <p:cNvPr id="38" name="CustomShape 34">
                <a:extLst>
                  <a:ext uri="{FF2B5EF4-FFF2-40B4-BE49-F238E27FC236}">
                    <a16:creationId xmlns:a16="http://schemas.microsoft.com/office/drawing/2014/main" id="{F818B358-91C1-4426-BFC1-459430A18B2A}"/>
                  </a:ext>
                </a:extLst>
              </p:cNvPr>
              <p:cNvSpPr/>
              <p:nvPr/>
            </p:nvSpPr>
            <p:spPr>
              <a:xfrm>
                <a:off x="7014240" y="3461040"/>
                <a:ext cx="744840" cy="746280"/>
              </a:xfrm>
              <a:custGeom>
                <a:avLst/>
                <a:gdLst/>
                <a:ahLst/>
                <a:cxnLst/>
                <a:rect l="l" t="t" r="r" b="b"/>
                <a:pathLst>
                  <a:path w="586" h="587">
                    <a:moveTo>
                      <a:pt x="396" y="0"/>
                    </a:moveTo>
                    <a:lnTo>
                      <a:pt x="0" y="0"/>
                    </a:lnTo>
                    <a:lnTo>
                      <a:pt x="586" y="587"/>
                    </a:lnTo>
                    <a:lnTo>
                      <a:pt x="586" y="193"/>
                    </a:lnTo>
                    <a:lnTo>
                      <a:pt x="396" y="0"/>
                    </a:lnTo>
                  </a:path>
                </a:pathLst>
              </a:custGeom>
              <a:noFill/>
              <a:ln>
                <a:noFill/>
              </a:ln>
            </p:spPr>
            <p:style>
              <a:lnRef idx="0">
                <a:scrgbClr r="0" g="0" b="0"/>
              </a:lnRef>
              <a:fillRef idx="0">
                <a:scrgbClr r="0" g="0" b="0"/>
              </a:fillRef>
              <a:effectRef idx="0">
                <a:scrgbClr r="0" g="0" b="0"/>
              </a:effectRef>
              <a:fontRef idx="minor"/>
            </p:style>
          </p:sp>
          <p:sp>
            <p:nvSpPr>
              <p:cNvPr id="39" name="CustomShape 35">
                <a:extLst>
                  <a:ext uri="{FF2B5EF4-FFF2-40B4-BE49-F238E27FC236}">
                    <a16:creationId xmlns:a16="http://schemas.microsoft.com/office/drawing/2014/main" id="{F93B6711-2C85-4DE4-943A-1D35A82AEFDB}"/>
                  </a:ext>
                </a:extLst>
              </p:cNvPr>
              <p:cNvSpPr/>
              <p:nvPr/>
            </p:nvSpPr>
            <p:spPr>
              <a:xfrm>
                <a:off x="7787520" y="4060080"/>
                <a:ext cx="363240" cy="164880"/>
              </a:xfrm>
              <a:custGeom>
                <a:avLst/>
                <a:gdLst/>
                <a:ahLst/>
                <a:cxnLst/>
                <a:rect l="l" t="t" r="r" b="b"/>
                <a:pathLst>
                  <a:path w="286" h="130">
                    <a:moveTo>
                      <a:pt x="255" y="0"/>
                    </a:moveTo>
                    <a:lnTo>
                      <a:pt x="0" y="0"/>
                    </a:lnTo>
                    <a:lnTo>
                      <a:pt x="0" y="130"/>
                    </a:lnTo>
                    <a:lnTo>
                      <a:pt x="286" y="130"/>
                    </a:lnTo>
                    <a:lnTo>
                      <a:pt x="286" y="31"/>
                    </a:lnTo>
                    <a:lnTo>
                      <a:pt x="255" y="0"/>
                    </a:lnTo>
                  </a:path>
                </a:pathLst>
              </a:custGeom>
              <a:noFill/>
              <a:ln>
                <a:noFill/>
              </a:ln>
            </p:spPr>
            <p:style>
              <a:lnRef idx="0">
                <a:scrgbClr r="0" g="0" b="0"/>
              </a:lnRef>
              <a:fillRef idx="0">
                <a:scrgbClr r="0" g="0" b="0"/>
              </a:fillRef>
              <a:effectRef idx="0">
                <a:scrgbClr r="0" g="0" b="0"/>
              </a:effectRef>
              <a:fontRef idx="minor"/>
            </p:style>
          </p:sp>
          <p:sp>
            <p:nvSpPr>
              <p:cNvPr id="40" name="CustomShape 36">
                <a:extLst>
                  <a:ext uri="{FF2B5EF4-FFF2-40B4-BE49-F238E27FC236}">
                    <a16:creationId xmlns:a16="http://schemas.microsoft.com/office/drawing/2014/main" id="{BA4FE927-6D29-4543-801A-14232D7F8416}"/>
                  </a:ext>
                </a:extLst>
              </p:cNvPr>
              <p:cNvSpPr/>
              <p:nvPr/>
            </p:nvSpPr>
            <p:spPr>
              <a:xfrm>
                <a:off x="7848360" y="4298040"/>
                <a:ext cx="302400" cy="56880"/>
              </a:xfrm>
              <a:custGeom>
                <a:avLst/>
                <a:gdLst/>
                <a:ahLst/>
                <a:cxnLst/>
                <a:rect l="l" t="t" r="r" b="b"/>
                <a:pathLst>
                  <a:path w="84" h="16">
                    <a:moveTo>
                      <a:pt x="76" y="0"/>
                    </a:moveTo>
                    <a:cubicBezTo>
                      <a:pt x="0" y="0"/>
                      <a:pt x="0" y="0"/>
                      <a:pt x="0" y="0"/>
                    </a:cubicBezTo>
                    <a:cubicBezTo>
                      <a:pt x="16" y="16"/>
                      <a:pt x="16" y="16"/>
                      <a:pt x="16" y="16"/>
                    </a:cubicBezTo>
                    <a:cubicBezTo>
                      <a:pt x="76" y="16"/>
                      <a:pt x="76" y="16"/>
                      <a:pt x="76" y="16"/>
                    </a:cubicBezTo>
                    <a:cubicBezTo>
                      <a:pt x="80" y="16"/>
                      <a:pt x="84" y="13"/>
                      <a:pt x="84" y="8"/>
                    </a:cubicBezTo>
                    <a:cubicBezTo>
                      <a:pt x="84" y="4"/>
                      <a:pt x="80" y="0"/>
                      <a:pt x="76" y="0"/>
                    </a:cubicBezTo>
                  </a:path>
                </a:pathLst>
              </a:custGeom>
              <a:solidFill>
                <a:srgbClr val="B5B5B5"/>
              </a:solidFill>
              <a:ln>
                <a:noFill/>
              </a:ln>
            </p:spPr>
            <p:style>
              <a:lnRef idx="0">
                <a:scrgbClr r="0" g="0" b="0"/>
              </a:lnRef>
              <a:fillRef idx="0">
                <a:scrgbClr r="0" g="0" b="0"/>
              </a:fillRef>
              <a:effectRef idx="0">
                <a:scrgbClr r="0" g="0" b="0"/>
              </a:effectRef>
              <a:fontRef idx="minor"/>
            </p:style>
          </p:sp>
          <p:sp>
            <p:nvSpPr>
              <p:cNvPr id="41" name="CustomShape 37">
                <a:extLst>
                  <a:ext uri="{FF2B5EF4-FFF2-40B4-BE49-F238E27FC236}">
                    <a16:creationId xmlns:a16="http://schemas.microsoft.com/office/drawing/2014/main" id="{53655D18-F067-432B-B0B1-0E8335C8309D}"/>
                  </a:ext>
                </a:extLst>
              </p:cNvPr>
              <p:cNvSpPr/>
              <p:nvPr/>
            </p:nvSpPr>
            <p:spPr>
              <a:xfrm>
                <a:off x="6902280" y="3349080"/>
                <a:ext cx="93600" cy="39240"/>
              </a:xfrm>
              <a:custGeom>
                <a:avLst/>
                <a:gdLst/>
                <a:ahLst/>
                <a:cxnLst/>
                <a:rect l="l" t="t" r="r" b="b"/>
                <a:pathLst>
                  <a:path w="74" h="31">
                    <a:moveTo>
                      <a:pt x="74" y="0"/>
                    </a:moveTo>
                    <a:lnTo>
                      <a:pt x="0" y="0"/>
                    </a:lnTo>
                    <a:lnTo>
                      <a:pt x="31" y="31"/>
                    </a:lnTo>
                    <a:lnTo>
                      <a:pt x="74" y="31"/>
                    </a:lnTo>
                    <a:lnTo>
                      <a:pt x="74" y="0"/>
                    </a:lnTo>
                    <a:close/>
                  </a:path>
                </a:pathLst>
              </a:custGeom>
              <a:solidFill>
                <a:srgbClr val="EEEEEE"/>
              </a:solidFill>
              <a:ln>
                <a:noFill/>
              </a:ln>
            </p:spPr>
            <p:style>
              <a:lnRef idx="0">
                <a:scrgbClr r="0" g="0" b="0"/>
              </a:lnRef>
              <a:fillRef idx="0">
                <a:scrgbClr r="0" g="0" b="0"/>
              </a:fillRef>
              <a:effectRef idx="0">
                <a:scrgbClr r="0" g="0" b="0"/>
              </a:effectRef>
              <a:fontRef idx="minor"/>
            </p:style>
          </p:sp>
          <p:sp>
            <p:nvSpPr>
              <p:cNvPr id="42" name="CustomShape 38">
                <a:extLst>
                  <a:ext uri="{FF2B5EF4-FFF2-40B4-BE49-F238E27FC236}">
                    <a16:creationId xmlns:a16="http://schemas.microsoft.com/office/drawing/2014/main" id="{69713CF7-90D5-4B3C-8B88-ABF64066FD44}"/>
                  </a:ext>
                </a:extLst>
              </p:cNvPr>
              <p:cNvSpPr/>
              <p:nvPr/>
            </p:nvSpPr>
            <p:spPr>
              <a:xfrm>
                <a:off x="6902280" y="3349080"/>
                <a:ext cx="93600" cy="39240"/>
              </a:xfrm>
              <a:custGeom>
                <a:avLst/>
                <a:gdLst/>
                <a:ahLst/>
                <a:cxnLst/>
                <a:rect l="l" t="t" r="r" b="b"/>
                <a:pathLst>
                  <a:path w="74" h="31">
                    <a:moveTo>
                      <a:pt x="74" y="0"/>
                    </a:moveTo>
                    <a:lnTo>
                      <a:pt x="0" y="0"/>
                    </a:lnTo>
                    <a:lnTo>
                      <a:pt x="31" y="31"/>
                    </a:lnTo>
                    <a:lnTo>
                      <a:pt x="74" y="31"/>
                    </a:lnTo>
                    <a:lnTo>
                      <a:pt x="74" y="0"/>
                    </a:lnTo>
                  </a:path>
                </a:pathLst>
              </a:custGeom>
              <a:noFill/>
              <a:ln>
                <a:noFill/>
              </a:ln>
            </p:spPr>
            <p:style>
              <a:lnRef idx="0">
                <a:scrgbClr r="0" g="0" b="0"/>
              </a:lnRef>
              <a:fillRef idx="0">
                <a:scrgbClr r="0" g="0" b="0"/>
              </a:fillRef>
              <a:effectRef idx="0">
                <a:scrgbClr r="0" g="0" b="0"/>
              </a:effectRef>
              <a:fontRef idx="minor"/>
            </p:style>
          </p:sp>
          <p:sp>
            <p:nvSpPr>
              <p:cNvPr id="43" name="CustomShape 39">
                <a:extLst>
                  <a:ext uri="{FF2B5EF4-FFF2-40B4-BE49-F238E27FC236}">
                    <a16:creationId xmlns:a16="http://schemas.microsoft.com/office/drawing/2014/main" id="{B2766046-8D78-4C21-B3B8-6B93D9D031DF}"/>
                  </a:ext>
                </a:extLst>
              </p:cNvPr>
              <p:cNvSpPr/>
              <p:nvPr/>
            </p:nvSpPr>
            <p:spPr>
              <a:xfrm>
                <a:off x="7061040" y="3349080"/>
                <a:ext cx="190440" cy="39240"/>
              </a:xfrm>
              <a:prstGeom prst="rect">
                <a:avLst/>
              </a:prstGeom>
              <a:solidFill>
                <a:srgbClr val="EEEEEE"/>
              </a:solidFill>
              <a:ln>
                <a:noFill/>
              </a:ln>
            </p:spPr>
            <p:style>
              <a:lnRef idx="0">
                <a:scrgbClr r="0" g="0" b="0"/>
              </a:lnRef>
              <a:fillRef idx="0">
                <a:scrgbClr r="0" g="0" b="0"/>
              </a:fillRef>
              <a:effectRef idx="0">
                <a:scrgbClr r="0" g="0" b="0"/>
              </a:effectRef>
              <a:fontRef idx="minor"/>
            </p:style>
          </p:sp>
          <p:sp>
            <p:nvSpPr>
              <p:cNvPr id="44" name="CustomShape 40">
                <a:extLst>
                  <a:ext uri="{FF2B5EF4-FFF2-40B4-BE49-F238E27FC236}">
                    <a16:creationId xmlns:a16="http://schemas.microsoft.com/office/drawing/2014/main" id="{555EE2AD-6DD2-45B9-8F22-34D05644F0BC}"/>
                  </a:ext>
                </a:extLst>
              </p:cNvPr>
              <p:cNvSpPr/>
              <p:nvPr/>
            </p:nvSpPr>
            <p:spPr>
              <a:xfrm>
                <a:off x="7061040" y="3349080"/>
                <a:ext cx="190440" cy="39240"/>
              </a:xfrm>
              <a:prstGeom prst="rect">
                <a:avLst/>
              </a:prstGeom>
              <a:noFill/>
              <a:ln>
                <a:noFill/>
              </a:ln>
            </p:spPr>
            <p:style>
              <a:lnRef idx="0">
                <a:scrgbClr r="0" g="0" b="0"/>
              </a:lnRef>
              <a:fillRef idx="0">
                <a:scrgbClr r="0" g="0" b="0"/>
              </a:fillRef>
              <a:effectRef idx="0">
                <a:scrgbClr r="0" g="0" b="0"/>
              </a:effectRef>
              <a:fontRef idx="minor"/>
            </p:style>
          </p:sp>
          <p:sp>
            <p:nvSpPr>
              <p:cNvPr id="45" name="CustomShape 41">
                <a:extLst>
                  <a:ext uri="{FF2B5EF4-FFF2-40B4-BE49-F238E27FC236}">
                    <a16:creationId xmlns:a16="http://schemas.microsoft.com/office/drawing/2014/main" id="{E55FC398-5DA0-47F5-BDDE-D1F8F678409E}"/>
                  </a:ext>
                </a:extLst>
              </p:cNvPr>
              <p:cNvSpPr/>
              <p:nvPr/>
            </p:nvSpPr>
            <p:spPr>
              <a:xfrm>
                <a:off x="7315560" y="3349080"/>
                <a:ext cx="125640" cy="39240"/>
              </a:xfrm>
              <a:custGeom>
                <a:avLst/>
                <a:gdLst/>
                <a:ahLst/>
                <a:cxnLst/>
                <a:rect l="l" t="t" r="r" b="b"/>
                <a:pathLst>
                  <a:path w="99" h="31">
                    <a:moveTo>
                      <a:pt x="68" y="0"/>
                    </a:moveTo>
                    <a:lnTo>
                      <a:pt x="0" y="0"/>
                    </a:lnTo>
                    <a:lnTo>
                      <a:pt x="0" y="31"/>
                    </a:lnTo>
                    <a:lnTo>
                      <a:pt x="99" y="31"/>
                    </a:lnTo>
                    <a:lnTo>
                      <a:pt x="68" y="0"/>
                    </a:lnTo>
                    <a:close/>
                  </a:path>
                </a:pathLst>
              </a:custGeom>
              <a:solidFill>
                <a:srgbClr val="EEEEEE"/>
              </a:solidFill>
              <a:ln>
                <a:noFill/>
              </a:ln>
            </p:spPr>
            <p:style>
              <a:lnRef idx="0">
                <a:scrgbClr r="0" g="0" b="0"/>
              </a:lnRef>
              <a:fillRef idx="0">
                <a:scrgbClr r="0" g="0" b="0"/>
              </a:fillRef>
              <a:effectRef idx="0">
                <a:scrgbClr r="0" g="0" b="0"/>
              </a:effectRef>
              <a:fontRef idx="minor"/>
            </p:style>
          </p:sp>
          <p:sp>
            <p:nvSpPr>
              <p:cNvPr id="46" name="CustomShape 42">
                <a:extLst>
                  <a:ext uri="{FF2B5EF4-FFF2-40B4-BE49-F238E27FC236}">
                    <a16:creationId xmlns:a16="http://schemas.microsoft.com/office/drawing/2014/main" id="{6E330D5D-70C3-4AA1-A1F2-90783966F511}"/>
                  </a:ext>
                </a:extLst>
              </p:cNvPr>
              <p:cNvSpPr/>
              <p:nvPr/>
            </p:nvSpPr>
            <p:spPr>
              <a:xfrm>
                <a:off x="7315560" y="3349080"/>
                <a:ext cx="125640" cy="39240"/>
              </a:xfrm>
              <a:custGeom>
                <a:avLst/>
                <a:gdLst/>
                <a:ahLst/>
                <a:cxnLst/>
                <a:rect l="l" t="t" r="r" b="b"/>
                <a:pathLst>
                  <a:path w="99" h="31">
                    <a:moveTo>
                      <a:pt x="68" y="0"/>
                    </a:moveTo>
                    <a:lnTo>
                      <a:pt x="0" y="0"/>
                    </a:lnTo>
                    <a:lnTo>
                      <a:pt x="0" y="31"/>
                    </a:lnTo>
                    <a:lnTo>
                      <a:pt x="99" y="31"/>
                    </a:lnTo>
                    <a:lnTo>
                      <a:pt x="68" y="0"/>
                    </a:lnTo>
                  </a:path>
                </a:pathLst>
              </a:custGeom>
              <a:noFill/>
              <a:ln>
                <a:noFill/>
              </a:ln>
            </p:spPr>
            <p:style>
              <a:lnRef idx="0">
                <a:scrgbClr r="0" g="0" b="0"/>
              </a:lnRef>
              <a:fillRef idx="0">
                <a:scrgbClr r="0" g="0" b="0"/>
              </a:fillRef>
              <a:effectRef idx="0">
                <a:scrgbClr r="0" g="0" b="0"/>
              </a:effectRef>
              <a:fontRef idx="minor"/>
            </p:style>
          </p:sp>
        </p:grpSp>
      </p:grpSp>
    </p:spTree>
    <p:extLst>
      <p:ext uri="{BB962C8B-B14F-4D97-AF65-F5344CB8AC3E}">
        <p14:creationId xmlns:p14="http://schemas.microsoft.com/office/powerpoint/2010/main" val="14582634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Level Agreements  (SLAs)</a:t>
            </a:r>
          </a:p>
        </p:txBody>
      </p:sp>
      <p:sp>
        <p:nvSpPr>
          <p:cNvPr id="6" name="Text Placeholder 5"/>
          <p:cNvSpPr>
            <a:spLocks noGrp="1"/>
          </p:cNvSpPr>
          <p:nvPr>
            <p:ph type="body" sz="quarter" idx="10"/>
          </p:nvPr>
        </p:nvSpPr>
        <p:spPr>
          <a:xfrm>
            <a:off x="584200" y="1435497"/>
            <a:ext cx="11018520" cy="861774"/>
          </a:xfrm>
        </p:spPr>
        <p:txBody>
          <a:bodyPr/>
          <a:lstStyle/>
          <a:p>
            <a:r>
              <a:rPr lang="en-IE" dirty="0"/>
              <a:t>SLAs document the specific terms that define Azure performance standards</a:t>
            </a:r>
          </a:p>
        </p:txBody>
      </p:sp>
      <p:sp>
        <p:nvSpPr>
          <p:cNvPr id="4" name="Text Placeholder 5">
            <a:extLst>
              <a:ext uri="{FF2B5EF4-FFF2-40B4-BE49-F238E27FC236}">
                <a16:creationId xmlns:a16="http://schemas.microsoft.com/office/drawing/2014/main" id="{13A94574-5E9C-4F51-AF5F-0091CF12CF7E}"/>
              </a:ext>
            </a:extLst>
          </p:cNvPr>
          <p:cNvSpPr txBox="1">
            <a:spLocks/>
          </p:cNvSpPr>
          <p:nvPr/>
        </p:nvSpPr>
        <p:spPr>
          <a:xfrm>
            <a:off x="584200" y="2517145"/>
            <a:ext cx="5149850" cy="40503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dirty="0"/>
              <a:t>SLAs define Microsoft’s commitment to an Azure service or product</a:t>
            </a:r>
          </a:p>
          <a:p>
            <a:r>
              <a:rPr lang="en-IE" dirty="0"/>
              <a:t>Individual SLAs are available for each Azure product and service</a:t>
            </a:r>
          </a:p>
          <a:p>
            <a:r>
              <a:rPr lang="en-IE" dirty="0"/>
              <a:t>SLAs also define what happens if a service or product fails to meet the designated availability commitments</a:t>
            </a:r>
          </a:p>
        </p:txBody>
      </p:sp>
      <p:pic>
        <p:nvPicPr>
          <p:cNvPr id="5" name="Picture 4" descr="Service Level Agreement icon">
            <a:extLst>
              <a:ext uri="{FF2B5EF4-FFF2-40B4-BE49-F238E27FC236}">
                <a16:creationId xmlns:a16="http://schemas.microsoft.com/office/drawing/2014/main" id="{58AA13B8-61D7-4F9B-BCAB-ED987C1D6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649" y="2297271"/>
            <a:ext cx="6384351" cy="3589179"/>
          </a:xfrm>
          <a:prstGeom prst="rect">
            <a:avLst/>
          </a:prstGeom>
        </p:spPr>
      </p:pic>
    </p:spTree>
    <p:extLst>
      <p:ext uri="{BB962C8B-B14F-4D97-AF65-F5344CB8AC3E}">
        <p14:creationId xmlns:p14="http://schemas.microsoft.com/office/powerpoint/2010/main" val="183261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Composite SLAs</a:t>
            </a:r>
          </a:p>
        </p:txBody>
      </p:sp>
      <p:sp>
        <p:nvSpPr>
          <p:cNvPr id="6" name="Text Placeholder 5"/>
          <p:cNvSpPr>
            <a:spLocks noGrp="1"/>
          </p:cNvSpPr>
          <p:nvPr>
            <p:ph type="body" sz="quarter" idx="10"/>
          </p:nvPr>
        </p:nvSpPr>
        <p:spPr>
          <a:xfrm>
            <a:off x="584200" y="1223347"/>
            <a:ext cx="11018520" cy="1600438"/>
          </a:xfrm>
        </p:spPr>
        <p:txBody>
          <a:bodyPr/>
          <a:lstStyle/>
          <a:p>
            <a:r>
              <a:rPr lang="en-IE" dirty="0"/>
              <a:t>At the time of this writing, an App Service web app that writes to Azure SQL Database has the following SLAs:</a:t>
            </a:r>
          </a:p>
          <a:p>
            <a:pPr lvl="1"/>
            <a:r>
              <a:rPr lang="en-IE" dirty="0"/>
              <a:t>App Service Web Apps is 99.95 percent</a:t>
            </a:r>
          </a:p>
          <a:p>
            <a:pPr lvl="1"/>
            <a:r>
              <a:rPr lang="en-IE" dirty="0"/>
              <a:t>SQL Database is 99.99 percent</a:t>
            </a:r>
          </a:p>
        </p:txBody>
      </p:sp>
      <p:sp>
        <p:nvSpPr>
          <p:cNvPr id="4" name="Text Placeholder 5">
            <a:extLst>
              <a:ext uri="{FF2B5EF4-FFF2-40B4-BE49-F238E27FC236}">
                <a16:creationId xmlns:a16="http://schemas.microsoft.com/office/drawing/2014/main" id="{E3613E0B-EFEA-4CD8-A8B2-24C639A8A533}"/>
              </a:ext>
            </a:extLst>
          </p:cNvPr>
          <p:cNvSpPr txBox="1">
            <a:spLocks/>
          </p:cNvSpPr>
          <p:nvPr/>
        </p:nvSpPr>
        <p:spPr>
          <a:xfrm>
            <a:off x="584200" y="3035935"/>
            <a:ext cx="5683250" cy="267150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b="1" dirty="0"/>
              <a:t>Question</a:t>
            </a:r>
            <a:r>
              <a:rPr lang="en-IE" dirty="0"/>
              <a:t>: What is the maximum downtime you would expect for this application, as across?</a:t>
            </a:r>
          </a:p>
          <a:p>
            <a:r>
              <a:rPr lang="en-IE" b="1" dirty="0"/>
              <a:t>Answer</a:t>
            </a:r>
            <a:r>
              <a:rPr lang="en-IE" dirty="0"/>
              <a:t>: The composite SLA for this application is 99.95% × 99.99% = 99.94%.</a:t>
            </a:r>
          </a:p>
        </p:txBody>
      </p:sp>
      <p:sp>
        <p:nvSpPr>
          <p:cNvPr id="5" name="Text Placeholder 5">
            <a:extLst>
              <a:ext uri="{FF2B5EF4-FFF2-40B4-BE49-F238E27FC236}">
                <a16:creationId xmlns:a16="http://schemas.microsoft.com/office/drawing/2014/main" id="{01F95FE1-DB7A-4766-87C2-9EED1F8FAF6A}"/>
              </a:ext>
            </a:extLst>
          </p:cNvPr>
          <p:cNvSpPr txBox="1">
            <a:spLocks/>
          </p:cNvSpPr>
          <p:nvPr/>
        </p:nvSpPr>
        <p:spPr>
          <a:xfrm>
            <a:off x="584200" y="5822553"/>
            <a:ext cx="11018520"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dirty="0"/>
              <a:t>This is lower than the individual SLAs. However, you can construct SLAs to improve overall application SLA.</a:t>
            </a:r>
            <a:endParaRPr lang="en-IE" sz="3600" dirty="0"/>
          </a:p>
        </p:txBody>
      </p:sp>
      <p:pic>
        <p:nvPicPr>
          <p:cNvPr id="7" name="Picture 6" descr="Image representing Web app and its SLA uptime value of 99.95 percent and a SQL database and its SLA value of 99.99 percent.">
            <a:extLst>
              <a:ext uri="{FF2B5EF4-FFF2-40B4-BE49-F238E27FC236}">
                <a16:creationId xmlns:a16="http://schemas.microsoft.com/office/drawing/2014/main" id="{A59014A7-FE09-4105-AE67-2C1D52315D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4700" y="3035935"/>
            <a:ext cx="4689320" cy="2209627"/>
          </a:xfrm>
          <a:prstGeom prst="rect">
            <a:avLst/>
          </a:prstGeom>
        </p:spPr>
      </p:pic>
    </p:spTree>
    <p:extLst>
      <p:ext uri="{BB962C8B-B14F-4D97-AF65-F5344CB8AC3E}">
        <p14:creationId xmlns:p14="http://schemas.microsoft.com/office/powerpoint/2010/main" val="159658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Improving application SLAs</a:t>
            </a:r>
          </a:p>
        </p:txBody>
      </p:sp>
      <p:sp>
        <p:nvSpPr>
          <p:cNvPr id="6" name="Text Placeholder 5"/>
          <p:cNvSpPr>
            <a:spLocks noGrp="1"/>
          </p:cNvSpPr>
          <p:nvPr>
            <p:ph type="body" sz="quarter" idx="10"/>
          </p:nvPr>
        </p:nvSpPr>
        <p:spPr>
          <a:xfrm>
            <a:off x="584200" y="1435497"/>
            <a:ext cx="11018520" cy="861774"/>
          </a:xfrm>
        </p:spPr>
        <p:txBody>
          <a:bodyPr/>
          <a:lstStyle/>
          <a:p>
            <a:pPr marL="0" indent="0">
              <a:buNone/>
            </a:pPr>
            <a:r>
              <a:rPr lang="en-US" dirty="0"/>
              <a:t>The following table lists the potential cumulative downtime for various SLA levels over different durations</a:t>
            </a:r>
          </a:p>
        </p:txBody>
      </p:sp>
      <p:graphicFrame>
        <p:nvGraphicFramePr>
          <p:cNvPr id="5" name="Table 4" descr="Table of SLA values of 99%, 99.9%, 99.95%, 99.99% and 99.999% and downtime per week, month and year.">
            <a:extLst>
              <a:ext uri="{FF2B5EF4-FFF2-40B4-BE49-F238E27FC236}">
                <a16:creationId xmlns:a16="http://schemas.microsoft.com/office/drawing/2014/main" id="{DC01D5D9-1885-475D-A94C-C18C9AB94741}"/>
              </a:ext>
            </a:extLst>
          </p:cNvPr>
          <p:cNvGraphicFramePr>
            <a:graphicFrameLocks noGrp="1"/>
          </p:cNvGraphicFramePr>
          <p:nvPr>
            <p:extLst/>
          </p:nvPr>
        </p:nvGraphicFramePr>
        <p:xfrm>
          <a:off x="589278" y="2761059"/>
          <a:ext cx="11013440" cy="3731815"/>
        </p:xfrm>
        <a:graphic>
          <a:graphicData uri="http://schemas.openxmlformats.org/drawingml/2006/table">
            <a:tbl>
              <a:tblPr firstRow="1" bandRow="1">
                <a:tableStyleId>{5C22544A-7EE6-4342-B048-85BDC9FD1C3A}</a:tableStyleId>
              </a:tblPr>
              <a:tblGrid>
                <a:gridCol w="2753360">
                  <a:extLst>
                    <a:ext uri="{9D8B030D-6E8A-4147-A177-3AD203B41FA5}">
                      <a16:colId xmlns:a16="http://schemas.microsoft.com/office/drawing/2014/main" val="2195291948"/>
                    </a:ext>
                  </a:extLst>
                </a:gridCol>
                <a:gridCol w="2753360">
                  <a:extLst>
                    <a:ext uri="{9D8B030D-6E8A-4147-A177-3AD203B41FA5}">
                      <a16:colId xmlns:a16="http://schemas.microsoft.com/office/drawing/2014/main" val="2649456338"/>
                    </a:ext>
                  </a:extLst>
                </a:gridCol>
                <a:gridCol w="2753360">
                  <a:extLst>
                    <a:ext uri="{9D8B030D-6E8A-4147-A177-3AD203B41FA5}">
                      <a16:colId xmlns:a16="http://schemas.microsoft.com/office/drawing/2014/main" val="58935091"/>
                    </a:ext>
                  </a:extLst>
                </a:gridCol>
                <a:gridCol w="2753360">
                  <a:extLst>
                    <a:ext uri="{9D8B030D-6E8A-4147-A177-3AD203B41FA5}">
                      <a16:colId xmlns:a16="http://schemas.microsoft.com/office/drawing/2014/main" val="1681214818"/>
                    </a:ext>
                  </a:extLst>
                </a:gridCol>
              </a:tblGrid>
              <a:tr h="959610">
                <a:tc>
                  <a:txBody>
                    <a:bodyPr/>
                    <a:lstStyle/>
                    <a:p>
                      <a:r>
                        <a:rPr lang="en-US" sz="2600" b="0" kern="1200" dirty="0">
                          <a:solidFill>
                            <a:schemeClr val="tx1"/>
                          </a:solidFill>
                          <a:effectLst/>
                          <a:latin typeface="+mn-lt"/>
                          <a:ea typeface="+mn-ea"/>
                          <a:cs typeface="+mn-cs"/>
                        </a:rPr>
                        <a:t>SLA</a:t>
                      </a:r>
                      <a:endParaRPr lang="en-US" sz="2600" b="0" dirty="0"/>
                    </a:p>
                  </a:txBody>
                  <a:tcPr>
                    <a:solidFill>
                      <a:srgbClr val="00B0F0"/>
                    </a:solidFill>
                  </a:tcPr>
                </a:tc>
                <a:tc>
                  <a:txBody>
                    <a:bodyPr/>
                    <a:lstStyle/>
                    <a:p>
                      <a:r>
                        <a:rPr lang="en-US" sz="2600" b="0" kern="1200" dirty="0">
                          <a:solidFill>
                            <a:schemeClr val="tx1"/>
                          </a:solidFill>
                          <a:effectLst/>
                          <a:latin typeface="+mn-lt"/>
                          <a:ea typeface="+mn-ea"/>
                          <a:cs typeface="+mn-cs"/>
                        </a:rPr>
                        <a:t>Downtime per week </a:t>
                      </a:r>
                      <a:endParaRPr lang="en-US" sz="2600" b="0" dirty="0"/>
                    </a:p>
                  </a:txBody>
                  <a:tcPr>
                    <a:solidFill>
                      <a:srgbClr val="00B0F0"/>
                    </a:solidFill>
                  </a:tcPr>
                </a:tc>
                <a:tc>
                  <a:txBody>
                    <a:bodyPr/>
                    <a:lstStyle/>
                    <a:p>
                      <a:r>
                        <a:rPr lang="en-US" sz="2600" b="0" kern="1200" dirty="0">
                          <a:solidFill>
                            <a:schemeClr val="tx1"/>
                          </a:solidFill>
                          <a:effectLst/>
                          <a:latin typeface="+mn-lt"/>
                          <a:ea typeface="+mn-ea"/>
                          <a:cs typeface="+mn-cs"/>
                        </a:rPr>
                        <a:t>Downtime per month </a:t>
                      </a:r>
                      <a:endParaRPr lang="en-US" sz="2600" b="0" dirty="0"/>
                    </a:p>
                  </a:txBody>
                  <a:tcPr>
                    <a:solidFill>
                      <a:srgbClr val="00B0F0"/>
                    </a:solidFill>
                  </a:tcPr>
                </a:tc>
                <a:tc>
                  <a:txBody>
                    <a:bodyPr/>
                    <a:lstStyle/>
                    <a:p>
                      <a:r>
                        <a:rPr lang="en-US" sz="2600" b="0" kern="1200" dirty="0">
                          <a:solidFill>
                            <a:schemeClr val="tx1"/>
                          </a:solidFill>
                          <a:effectLst/>
                          <a:latin typeface="+mn-lt"/>
                          <a:ea typeface="+mn-ea"/>
                          <a:cs typeface="+mn-cs"/>
                        </a:rPr>
                        <a:t>Downtime per year </a:t>
                      </a:r>
                      <a:endParaRPr lang="en-US" sz="2600" b="0" dirty="0"/>
                    </a:p>
                  </a:txBody>
                  <a:tcPr>
                    <a:solidFill>
                      <a:srgbClr val="00B0F0"/>
                    </a:solidFill>
                  </a:tcPr>
                </a:tc>
                <a:extLst>
                  <a:ext uri="{0D108BD9-81ED-4DB2-BD59-A6C34878D82A}">
                    <a16:rowId xmlns:a16="http://schemas.microsoft.com/office/drawing/2014/main" val="205624202"/>
                  </a:ext>
                </a:extLst>
              </a:tr>
              <a:tr h="555964">
                <a:tc>
                  <a:txBody>
                    <a:bodyPr/>
                    <a:lstStyle/>
                    <a:p>
                      <a:r>
                        <a:rPr lang="en-US" sz="2600" b="0" kern="1200" dirty="0">
                          <a:solidFill>
                            <a:schemeClr val="tx1"/>
                          </a:solidFill>
                          <a:effectLst/>
                          <a:latin typeface="+mn-lt"/>
                          <a:ea typeface="+mn-ea"/>
                          <a:cs typeface="+mn-cs"/>
                        </a:rPr>
                        <a:t>99%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1.68 hours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7.2 hours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3.65 days </a:t>
                      </a:r>
                      <a:endParaRPr lang="en-US" sz="2600" b="0" dirty="0"/>
                    </a:p>
                  </a:txBody>
                  <a:tcPr>
                    <a:solidFill>
                      <a:schemeClr val="accent1">
                        <a:lumMod val="20000"/>
                        <a:lumOff val="80000"/>
                      </a:schemeClr>
                    </a:solidFill>
                  </a:tcPr>
                </a:tc>
                <a:extLst>
                  <a:ext uri="{0D108BD9-81ED-4DB2-BD59-A6C34878D82A}">
                    <a16:rowId xmlns:a16="http://schemas.microsoft.com/office/drawing/2014/main" val="162034211"/>
                  </a:ext>
                </a:extLst>
              </a:tr>
              <a:tr h="555964">
                <a:tc>
                  <a:txBody>
                    <a:bodyPr/>
                    <a:lstStyle/>
                    <a:p>
                      <a:r>
                        <a:rPr lang="en-US" sz="2600" b="0" kern="1200" dirty="0">
                          <a:solidFill>
                            <a:schemeClr val="tx1"/>
                          </a:solidFill>
                          <a:effectLst/>
                          <a:latin typeface="+mn-lt"/>
                          <a:ea typeface="+mn-ea"/>
                          <a:cs typeface="+mn-cs"/>
                        </a:rPr>
                        <a:t>99.9%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10.1 minutes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43.2 minutes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8.76 hours </a:t>
                      </a:r>
                      <a:endParaRPr lang="en-US" sz="2600" b="0" dirty="0"/>
                    </a:p>
                  </a:txBody>
                  <a:tcPr>
                    <a:solidFill>
                      <a:schemeClr val="accent1">
                        <a:lumMod val="20000"/>
                        <a:lumOff val="80000"/>
                      </a:schemeClr>
                    </a:solidFill>
                  </a:tcPr>
                </a:tc>
                <a:extLst>
                  <a:ext uri="{0D108BD9-81ED-4DB2-BD59-A6C34878D82A}">
                    <a16:rowId xmlns:a16="http://schemas.microsoft.com/office/drawing/2014/main" val="3969314118"/>
                  </a:ext>
                </a:extLst>
              </a:tr>
              <a:tr h="555964">
                <a:tc>
                  <a:txBody>
                    <a:bodyPr/>
                    <a:lstStyle/>
                    <a:p>
                      <a:r>
                        <a:rPr lang="en-US" sz="2600" b="0" kern="1200" dirty="0">
                          <a:solidFill>
                            <a:schemeClr val="tx1"/>
                          </a:solidFill>
                          <a:effectLst/>
                          <a:latin typeface="+mn-lt"/>
                          <a:ea typeface="+mn-ea"/>
                          <a:cs typeface="+mn-cs"/>
                        </a:rPr>
                        <a:t>99.95%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5 minutes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21.6 minutes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4.38 hours </a:t>
                      </a:r>
                      <a:endParaRPr lang="en-US" sz="2600" b="0" dirty="0"/>
                    </a:p>
                  </a:txBody>
                  <a:tcPr>
                    <a:solidFill>
                      <a:schemeClr val="accent1">
                        <a:lumMod val="20000"/>
                        <a:lumOff val="80000"/>
                      </a:schemeClr>
                    </a:solidFill>
                  </a:tcPr>
                </a:tc>
                <a:extLst>
                  <a:ext uri="{0D108BD9-81ED-4DB2-BD59-A6C34878D82A}">
                    <a16:rowId xmlns:a16="http://schemas.microsoft.com/office/drawing/2014/main" val="41533323"/>
                  </a:ext>
                </a:extLst>
              </a:tr>
              <a:tr h="548349">
                <a:tc>
                  <a:txBody>
                    <a:bodyPr/>
                    <a:lstStyle/>
                    <a:p>
                      <a:r>
                        <a:rPr lang="en-US" sz="2600" b="0" kern="1200" dirty="0">
                          <a:solidFill>
                            <a:schemeClr val="tx1"/>
                          </a:solidFill>
                          <a:effectLst/>
                          <a:latin typeface="+mn-lt"/>
                          <a:ea typeface="+mn-ea"/>
                          <a:cs typeface="+mn-cs"/>
                        </a:rPr>
                        <a:t>99.99%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1.01 minutes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4.32 minutes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52.56 minutes </a:t>
                      </a:r>
                      <a:endParaRPr lang="en-US" sz="2600" b="0" dirty="0"/>
                    </a:p>
                  </a:txBody>
                  <a:tcPr>
                    <a:solidFill>
                      <a:schemeClr val="accent1">
                        <a:lumMod val="20000"/>
                        <a:lumOff val="80000"/>
                      </a:schemeClr>
                    </a:solidFill>
                  </a:tcPr>
                </a:tc>
                <a:extLst>
                  <a:ext uri="{0D108BD9-81ED-4DB2-BD59-A6C34878D82A}">
                    <a16:rowId xmlns:a16="http://schemas.microsoft.com/office/drawing/2014/main" val="973329913"/>
                  </a:ext>
                </a:extLst>
              </a:tr>
              <a:tr h="555964">
                <a:tc>
                  <a:txBody>
                    <a:bodyPr/>
                    <a:lstStyle/>
                    <a:p>
                      <a:r>
                        <a:rPr lang="en-US" sz="2600" b="0" kern="1200" dirty="0">
                          <a:solidFill>
                            <a:schemeClr val="tx1"/>
                          </a:solidFill>
                          <a:effectLst/>
                          <a:latin typeface="+mn-lt"/>
                          <a:ea typeface="+mn-ea"/>
                          <a:cs typeface="+mn-cs"/>
                        </a:rPr>
                        <a:t>99.999%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6 seconds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25.9 seconds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5.26 minutes </a:t>
                      </a:r>
                      <a:endParaRPr lang="en-US" sz="2600" b="0" dirty="0"/>
                    </a:p>
                  </a:txBody>
                  <a:tcPr>
                    <a:solidFill>
                      <a:schemeClr val="accent1">
                        <a:lumMod val="20000"/>
                        <a:lumOff val="80000"/>
                      </a:schemeClr>
                    </a:solidFill>
                  </a:tcPr>
                </a:tc>
                <a:extLst>
                  <a:ext uri="{0D108BD9-81ED-4DB2-BD59-A6C34878D82A}">
                    <a16:rowId xmlns:a16="http://schemas.microsoft.com/office/drawing/2014/main" val="1141762826"/>
                  </a:ext>
                </a:extLst>
              </a:tr>
            </a:tbl>
          </a:graphicData>
        </a:graphic>
      </p:graphicFrame>
    </p:spTree>
    <p:extLst>
      <p:ext uri="{BB962C8B-B14F-4D97-AF65-F5344CB8AC3E}">
        <p14:creationId xmlns:p14="http://schemas.microsoft.com/office/powerpoint/2010/main" val="89161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7973" y="2875002"/>
            <a:ext cx="4745737" cy="1107996"/>
          </a:xfrm>
        </p:spPr>
        <p:txBody>
          <a:bodyPr/>
          <a:lstStyle/>
          <a:p>
            <a:r>
              <a:rPr lang="en-US" dirty="0">
                <a:solidFill>
                  <a:schemeClr val="tx1"/>
                </a:solidFill>
                <a:latin typeface="Segoe UI Semibold (Headings)"/>
              </a:rPr>
              <a:t>Module 01: </a:t>
            </a:r>
            <a:br>
              <a:rPr lang="en-US" dirty="0">
                <a:solidFill>
                  <a:schemeClr val="tx1"/>
                </a:solidFill>
                <a:latin typeface="Segoe UI Semibold (Headings)"/>
              </a:rPr>
            </a:br>
            <a:r>
              <a:rPr lang="en-US" dirty="0">
                <a:solidFill>
                  <a:schemeClr val="tx1"/>
                </a:solidFill>
                <a:latin typeface="Segoe UI Semibold (Headings)"/>
              </a:rPr>
              <a:t>Cloud concepts</a:t>
            </a:r>
            <a:endParaRPr lang="en-US" dirty="0"/>
          </a:p>
        </p:txBody>
      </p:sp>
    </p:spTree>
    <p:extLst>
      <p:ext uri="{BB962C8B-B14F-4D97-AF65-F5344CB8AC3E}">
        <p14:creationId xmlns:p14="http://schemas.microsoft.com/office/powerpoint/2010/main" val="213439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A3FBD5A9-6ED4-4247-B514-45D69F79853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16-9_Illustration_2018_Cloud_011</Template>
  <TotalTime>280</TotalTime>
  <Words>15292</Words>
  <Application>Microsoft Office PowerPoint</Application>
  <PresentationFormat>Widescreen</PresentationFormat>
  <Paragraphs>1134</Paragraphs>
  <Slides>82</Slides>
  <Notes>82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82</vt:i4>
      </vt:variant>
    </vt:vector>
  </HeadingPairs>
  <TitlesOfParts>
    <vt:vector size="93" baseType="lpstr">
      <vt:lpstr>Arial</vt:lpstr>
      <vt:lpstr>Consolas</vt:lpstr>
      <vt:lpstr>Courier New</vt:lpstr>
      <vt:lpstr>Segoe UI</vt:lpstr>
      <vt:lpstr>Segoe UI Light</vt:lpstr>
      <vt:lpstr>Segoe UI Semibold</vt:lpstr>
      <vt:lpstr>Segoe UI Semibold (Headings)</vt:lpstr>
      <vt:lpstr>Segoe UI Semilight</vt:lpstr>
      <vt:lpstr>Wingdings</vt:lpstr>
      <vt:lpstr>WHITE TEMPLATE</vt:lpstr>
      <vt:lpstr>SOFT BLACK TEMPLATE</vt:lpstr>
      <vt:lpstr>Microsoft Azure Fundamentals</vt:lpstr>
      <vt:lpstr>PowerPoint Presentation</vt:lpstr>
      <vt:lpstr>Agenda</vt:lpstr>
      <vt:lpstr>Description</vt:lpstr>
      <vt:lpstr>Audience</vt:lpstr>
      <vt:lpstr>Prerequisites</vt:lpstr>
      <vt:lpstr>Certification areas (AZ-900)</vt:lpstr>
      <vt:lpstr>Hands-On Components</vt:lpstr>
      <vt:lpstr>Module 01:  Cloud concepts</vt:lpstr>
      <vt:lpstr>Key concepts and terms</vt:lpstr>
      <vt:lpstr>Economies of scale</vt:lpstr>
      <vt:lpstr>CapEx vs. OpEx</vt:lpstr>
      <vt:lpstr>Consumption-based model</vt:lpstr>
      <vt:lpstr>Types of cloud models</vt:lpstr>
      <vt:lpstr>Public cloud</vt:lpstr>
      <vt:lpstr>Private cloud</vt:lpstr>
      <vt:lpstr>Hybrid cloud</vt:lpstr>
      <vt:lpstr>Cloud model comparison</vt:lpstr>
      <vt:lpstr>Types of cloud services</vt:lpstr>
      <vt:lpstr>Infrastructure as a Service (IaaS)</vt:lpstr>
      <vt:lpstr>Platform as a Service (PaaS)</vt:lpstr>
      <vt:lpstr>Software as a Service (SaaS)</vt:lpstr>
      <vt:lpstr>Cloud service comparison</vt:lpstr>
      <vt:lpstr>Management responsibilities</vt:lpstr>
      <vt:lpstr>Module 02: Core Azure services</vt:lpstr>
      <vt:lpstr>Core Azure architectural components</vt:lpstr>
      <vt:lpstr>Regions</vt:lpstr>
      <vt:lpstr>Regions - continued</vt:lpstr>
      <vt:lpstr>Geographies</vt:lpstr>
      <vt:lpstr>Availability zones</vt:lpstr>
      <vt:lpstr>Availability sets</vt:lpstr>
      <vt:lpstr>Resource groups</vt:lpstr>
      <vt:lpstr>Azure Resource Manager</vt:lpstr>
      <vt:lpstr>Core Azure services and products</vt:lpstr>
      <vt:lpstr>Azure compute services</vt:lpstr>
      <vt:lpstr>Azure compute services - virtual machine services</vt:lpstr>
      <vt:lpstr>Demo: Create an Azure virtual machine</vt:lpstr>
      <vt:lpstr>Azure compute services – container services</vt:lpstr>
      <vt:lpstr>Demo: Deploy Azure Container Instances (ACI) in Azure Portal.</vt:lpstr>
      <vt:lpstr>Azure network services</vt:lpstr>
      <vt:lpstr>Azure storage services – data categories</vt:lpstr>
      <vt:lpstr>Azure storage services – Azure services</vt:lpstr>
      <vt:lpstr>Azure database services</vt:lpstr>
      <vt:lpstr>Azure Marketplace</vt:lpstr>
      <vt:lpstr>Azure solutions</vt:lpstr>
      <vt:lpstr>Internet of Things</vt:lpstr>
      <vt:lpstr>Big data and analytics</vt:lpstr>
      <vt:lpstr>Artificial Intelligence</vt:lpstr>
      <vt:lpstr>DevOps</vt:lpstr>
      <vt:lpstr>DevOps</vt:lpstr>
      <vt:lpstr>Azure management solutions</vt:lpstr>
      <vt:lpstr>Azure management tools</vt:lpstr>
      <vt:lpstr>Module 03:  Security, privacy, compliance, and trust</vt:lpstr>
      <vt:lpstr>Azure Firewall</vt:lpstr>
      <vt:lpstr>Azure Distributed Denial of Service (DDoS) protection</vt:lpstr>
      <vt:lpstr>Network security groups (NSGs)</vt:lpstr>
      <vt:lpstr>Application Security Groups</vt:lpstr>
      <vt:lpstr>Defense in Depth</vt:lpstr>
      <vt:lpstr>Authentication and authorization</vt:lpstr>
      <vt:lpstr>Azure Active Directory (AD)</vt:lpstr>
      <vt:lpstr>Azure Security Center</vt:lpstr>
      <vt:lpstr>Azure Security Center usage scenarios</vt:lpstr>
      <vt:lpstr>Azure Key Vault</vt:lpstr>
      <vt:lpstr>Azure Monitor</vt:lpstr>
      <vt:lpstr>Azure service health</vt:lpstr>
      <vt:lpstr>Module 04:  Azure pricing and support</vt:lpstr>
      <vt:lpstr>Azure subscriptions</vt:lpstr>
      <vt:lpstr>Azure subscriptions</vt:lpstr>
      <vt:lpstr>Subscription uses and options</vt:lpstr>
      <vt:lpstr>Management groups</vt:lpstr>
      <vt:lpstr>Object Hierarchy</vt:lpstr>
      <vt:lpstr>Planning and managing costs</vt:lpstr>
      <vt:lpstr>Purchasing Azure products and services</vt:lpstr>
      <vt:lpstr>Azure free account</vt:lpstr>
      <vt:lpstr>Factors affecting costs</vt:lpstr>
      <vt:lpstr>Zones for Billing Purposes</vt:lpstr>
      <vt:lpstr>Pricing calculator</vt:lpstr>
      <vt:lpstr>Azure Cost Management</vt:lpstr>
      <vt:lpstr>Alternative support channels</vt:lpstr>
      <vt:lpstr>Service Level Agreements  (SLAs)</vt:lpstr>
      <vt:lpstr>Composite SLAs</vt:lpstr>
      <vt:lpstr>Improving application SLAs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Evelyn Sheahan</dc:creator>
  <cp:keywords/>
  <dc:description/>
  <cp:lastModifiedBy>Tissana Tanaklang</cp:lastModifiedBy>
  <cp:revision>61</cp:revision>
  <dcterms:created xsi:type="dcterms:W3CDTF">2018-07-31T14:16:34Z</dcterms:created>
  <dcterms:modified xsi:type="dcterms:W3CDTF">2019-12-11T07:02:44Z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